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09"/>
  </p:notesMasterIdLst>
  <p:handoutMasterIdLst>
    <p:handoutMasterId r:id="rId110"/>
  </p:handoutMasterIdLst>
  <p:sldIdLst>
    <p:sldId id="256" r:id="rId2"/>
    <p:sldId id="448" r:id="rId3"/>
    <p:sldId id="544" r:id="rId4"/>
    <p:sldId id="586" r:id="rId5"/>
    <p:sldId id="257" r:id="rId6"/>
    <p:sldId id="261" r:id="rId7"/>
    <p:sldId id="451" r:id="rId8"/>
    <p:sldId id="534" r:id="rId9"/>
    <p:sldId id="481" r:id="rId10"/>
    <p:sldId id="449" r:id="rId11"/>
    <p:sldId id="460" r:id="rId12"/>
    <p:sldId id="501" r:id="rId13"/>
    <p:sldId id="502" r:id="rId14"/>
    <p:sldId id="513" r:id="rId15"/>
    <p:sldId id="529" r:id="rId16"/>
    <p:sldId id="530" r:id="rId17"/>
    <p:sldId id="493" r:id="rId18"/>
    <p:sldId id="465" r:id="rId19"/>
    <p:sldId id="503" r:id="rId20"/>
    <p:sldId id="516" r:id="rId21"/>
    <p:sldId id="508" r:id="rId22"/>
    <p:sldId id="518" r:id="rId23"/>
    <p:sldId id="519" r:id="rId24"/>
    <p:sldId id="509" r:id="rId25"/>
    <p:sldId id="453" r:id="rId26"/>
    <p:sldId id="520" r:id="rId27"/>
    <p:sldId id="450" r:id="rId28"/>
    <p:sldId id="510" r:id="rId29"/>
    <p:sldId id="521" r:id="rId30"/>
    <p:sldId id="455" r:id="rId31"/>
    <p:sldId id="523" r:id="rId32"/>
    <p:sldId id="524" r:id="rId33"/>
    <p:sldId id="525" r:id="rId34"/>
    <p:sldId id="456" r:id="rId35"/>
    <p:sldId id="536" r:id="rId36"/>
    <p:sldId id="527" r:id="rId37"/>
    <p:sldId id="528" r:id="rId38"/>
    <p:sldId id="542" r:id="rId39"/>
    <p:sldId id="522" r:id="rId40"/>
    <p:sldId id="494" r:id="rId41"/>
    <p:sldId id="479" r:id="rId42"/>
    <p:sldId id="505" r:id="rId43"/>
    <p:sldId id="507" r:id="rId44"/>
    <p:sldId id="488" r:id="rId45"/>
    <p:sldId id="575" r:id="rId46"/>
    <p:sldId id="545" r:id="rId47"/>
    <p:sldId id="546" r:id="rId48"/>
    <p:sldId id="548" r:id="rId49"/>
    <p:sldId id="549" r:id="rId50"/>
    <p:sldId id="550" r:id="rId51"/>
    <p:sldId id="555" r:id="rId52"/>
    <p:sldId id="551" r:id="rId53"/>
    <p:sldId id="554" r:id="rId54"/>
    <p:sldId id="552" r:id="rId55"/>
    <p:sldId id="499" r:id="rId56"/>
    <p:sldId id="587" r:id="rId57"/>
    <p:sldId id="599" r:id="rId58"/>
    <p:sldId id="600" r:id="rId59"/>
    <p:sldId id="601" r:id="rId60"/>
    <p:sldId id="602" r:id="rId61"/>
    <p:sldId id="593" r:id="rId62"/>
    <p:sldId id="594" r:id="rId63"/>
    <p:sldId id="595" r:id="rId64"/>
    <p:sldId id="596" r:id="rId65"/>
    <p:sldId id="597" r:id="rId66"/>
    <p:sldId id="598" r:id="rId67"/>
    <p:sldId id="473" r:id="rId68"/>
    <p:sldId id="543" r:id="rId69"/>
    <p:sldId id="484" r:id="rId70"/>
    <p:sldId id="485" r:id="rId71"/>
    <p:sldId id="490" r:id="rId72"/>
    <p:sldId id="491" r:id="rId73"/>
    <p:sldId id="492" r:id="rId74"/>
    <p:sldId id="541" r:id="rId75"/>
    <p:sldId id="474" r:id="rId76"/>
    <p:sldId id="475" r:id="rId77"/>
    <p:sldId id="477" r:id="rId78"/>
    <p:sldId id="480" r:id="rId79"/>
    <p:sldId id="486" r:id="rId80"/>
    <p:sldId id="461" r:id="rId81"/>
    <p:sldId id="463" r:id="rId82"/>
    <p:sldId id="464" r:id="rId83"/>
    <p:sldId id="495" r:id="rId84"/>
    <p:sldId id="556" r:id="rId85"/>
    <p:sldId id="557" r:id="rId86"/>
    <p:sldId id="558" r:id="rId87"/>
    <p:sldId id="559" r:id="rId88"/>
    <p:sldId id="560" r:id="rId89"/>
    <p:sldId id="561" r:id="rId90"/>
    <p:sldId id="562" r:id="rId91"/>
    <p:sldId id="563" r:id="rId92"/>
    <p:sldId id="564" r:id="rId93"/>
    <p:sldId id="565" r:id="rId94"/>
    <p:sldId id="566" r:id="rId95"/>
    <p:sldId id="567" r:id="rId96"/>
    <p:sldId id="568" r:id="rId97"/>
    <p:sldId id="569" r:id="rId98"/>
    <p:sldId id="570" r:id="rId99"/>
    <p:sldId id="571" r:id="rId100"/>
    <p:sldId id="572" r:id="rId101"/>
    <p:sldId id="573" r:id="rId102"/>
    <p:sldId id="498" r:id="rId103"/>
    <p:sldId id="574" r:id="rId104"/>
    <p:sldId id="264" r:id="rId105"/>
    <p:sldId id="603" r:id="rId106"/>
    <p:sldId id="604" r:id="rId107"/>
    <p:sldId id="447" r:id="rId10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Zahra Dsouza" initials="ZD"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987" autoAdjust="0"/>
    <p:restoredTop sz="72890" autoAdjust="0"/>
  </p:normalViewPr>
  <p:slideViewPr>
    <p:cSldViewPr snapToGrid="0" snapToObjects="1">
      <p:cViewPr varScale="1">
        <p:scale>
          <a:sx n="54" d="100"/>
          <a:sy n="54" d="100"/>
        </p:scale>
        <p:origin x="1728" y="72"/>
      </p:cViewPr>
      <p:guideLst>
        <p:guide orient="horz" pos="2160"/>
        <p:guide pos="2880"/>
      </p:guideLst>
    </p:cSldViewPr>
  </p:slideViewPr>
  <p:outlineViewPr>
    <p:cViewPr>
      <p:scale>
        <a:sx n="33" d="100"/>
        <a:sy n="33" d="100"/>
      </p:scale>
      <p:origin x="0" y="0"/>
    </p:cViewPr>
    <p:sldLst>
      <p:sld r:id="rId1" collapse="1"/>
      <p:sld r:id="rId2" collapse="1"/>
    </p:sldLst>
  </p:outlineViewPr>
  <p:notesTextViewPr>
    <p:cViewPr>
      <p:scale>
        <a:sx n="125" d="100"/>
        <a:sy n="125"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presProps" Target="presProps.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110" Type="http://schemas.openxmlformats.org/officeDocument/2006/relationships/handoutMaster" Target="handoutMasters/handoutMaster1.xml"/><Relationship Id="rId115"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notesMaster" Target="notesMasters/notesMaster1.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s>
</file>

<file path=ppt/_rels/viewProps.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slide" Target="slides/slid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88B850C-5D29-403E-AB03-D48CBA291330}" type="doc">
      <dgm:prSet loTypeId="urn:microsoft.com/office/officeart/2005/8/layout/arrow2" loCatId="process" qsTypeId="urn:microsoft.com/office/officeart/2005/8/quickstyle/simple1" qsCatId="simple" csTypeId="urn:microsoft.com/office/officeart/2005/8/colors/accent1_2" csCatId="accent1" phldr="1"/>
      <dgm:spPr/>
    </dgm:pt>
    <dgm:pt modelId="{ADB1028C-1369-42B9-BB72-19AF1F4894F6}">
      <dgm:prSet phldrT="[Text]"/>
      <dgm:spPr/>
      <dgm:t>
        <a:bodyPr/>
        <a:lstStyle/>
        <a:p>
          <a:pPr algn="just" rtl="0"/>
          <a:r>
            <a:rPr lang="tr" b="0" i="0" u="none" baseline="0" dirty="0"/>
            <a:t>Yasal yetkilere dayanan </a:t>
          </a:r>
          <a:r>
            <a:rPr lang="tr" b="1" i="0" u="sng" baseline="0" dirty="0"/>
            <a:t>zorunlu işbirliği</a:t>
          </a:r>
          <a:endParaRPr lang="tr" dirty="0"/>
        </a:p>
      </dgm:t>
    </dgm:pt>
    <dgm:pt modelId="{0C454BE4-4A03-458B-8757-F88EEB14AC77}" type="parTrans" cxnId="{367FF254-C9A4-4932-9AC7-4A743CC68763}">
      <dgm:prSet/>
      <dgm:spPr/>
      <dgm:t>
        <a:bodyPr/>
        <a:lstStyle/>
        <a:p>
          <a:endParaRPr lang="tr"/>
        </a:p>
      </dgm:t>
    </dgm:pt>
    <dgm:pt modelId="{6B14AAE7-21E2-449C-9D76-6A1BE137A8B4}" type="sibTrans" cxnId="{367FF254-C9A4-4932-9AC7-4A743CC68763}">
      <dgm:prSet/>
      <dgm:spPr/>
      <dgm:t>
        <a:bodyPr/>
        <a:lstStyle/>
        <a:p>
          <a:endParaRPr lang="tr"/>
        </a:p>
      </dgm:t>
    </dgm:pt>
    <dgm:pt modelId="{E011E8E5-2116-4891-AF84-365D5E4FF14C}">
      <dgm:prSet phldrT="[Text]"/>
      <dgm:spPr/>
      <dgm:t>
        <a:bodyPr/>
        <a:lstStyle/>
        <a:p>
          <a:pPr algn="just" rtl="0"/>
          <a:r>
            <a:rPr lang="tr" b="1" i="0" u="sng" baseline="0" dirty="0"/>
            <a:t>Yasal yetkilere dayanan gönüllü işbirliği</a:t>
          </a:r>
          <a:endParaRPr lang="tr" b="1" u="sng" dirty="0"/>
        </a:p>
      </dgm:t>
    </dgm:pt>
    <dgm:pt modelId="{F06D76BD-A594-424D-81FC-3A18C1966CDF}" type="parTrans" cxnId="{89836BEC-2BD5-40FC-9CCE-ACA22E379128}">
      <dgm:prSet/>
      <dgm:spPr/>
      <dgm:t>
        <a:bodyPr/>
        <a:lstStyle/>
        <a:p>
          <a:endParaRPr lang="tr"/>
        </a:p>
      </dgm:t>
    </dgm:pt>
    <dgm:pt modelId="{0C3F2DE9-9C36-45B8-AC94-4FD538B3ED87}" type="sibTrans" cxnId="{89836BEC-2BD5-40FC-9CCE-ACA22E379128}">
      <dgm:prSet/>
      <dgm:spPr/>
      <dgm:t>
        <a:bodyPr/>
        <a:lstStyle/>
        <a:p>
          <a:endParaRPr lang="tr"/>
        </a:p>
      </dgm:t>
    </dgm:pt>
    <dgm:pt modelId="{4011865C-D35B-426C-A57F-E2F8F1C16EC4}">
      <dgm:prSet phldrT="[Text]"/>
      <dgm:spPr/>
      <dgm:t>
        <a:bodyPr/>
        <a:lstStyle/>
        <a:p>
          <a:pPr algn="just" rtl="0"/>
          <a:r>
            <a:rPr lang="tr" b="1" i="0" u="sng" baseline="0" dirty="0"/>
            <a:t>Yasal yetkilerden bağımsız gönüllü işbirliği</a:t>
          </a:r>
          <a:r>
            <a:rPr lang="tr" b="1" i="0" u="none" baseline="0" dirty="0"/>
            <a:t> </a:t>
          </a:r>
          <a:r>
            <a:rPr lang="tr" b="0" i="0" u="none" baseline="0" dirty="0"/>
            <a:t>(imkân tanıyan düzenlemelerle)</a:t>
          </a:r>
          <a:endParaRPr lang="tr" dirty="0"/>
        </a:p>
      </dgm:t>
    </dgm:pt>
    <dgm:pt modelId="{620D0191-344E-43A2-8BDA-D1CEE275FC40}" type="parTrans" cxnId="{E72AF96E-20CC-44F8-9313-6C6BF6CB81CC}">
      <dgm:prSet/>
      <dgm:spPr/>
      <dgm:t>
        <a:bodyPr/>
        <a:lstStyle/>
        <a:p>
          <a:endParaRPr lang="tr"/>
        </a:p>
      </dgm:t>
    </dgm:pt>
    <dgm:pt modelId="{19A628CC-93EF-4EF0-98CA-31F58D478B7A}" type="sibTrans" cxnId="{E72AF96E-20CC-44F8-9313-6C6BF6CB81CC}">
      <dgm:prSet/>
      <dgm:spPr/>
      <dgm:t>
        <a:bodyPr/>
        <a:lstStyle/>
        <a:p>
          <a:endParaRPr lang="tr"/>
        </a:p>
      </dgm:t>
    </dgm:pt>
    <dgm:pt modelId="{628A16A1-9B6C-41A0-9E97-12C4110CDF45}" type="pres">
      <dgm:prSet presAssocID="{388B850C-5D29-403E-AB03-D48CBA291330}" presName="arrowDiagram" presStyleCnt="0">
        <dgm:presLayoutVars>
          <dgm:chMax val="5"/>
          <dgm:dir/>
          <dgm:resizeHandles val="exact"/>
        </dgm:presLayoutVars>
      </dgm:prSet>
      <dgm:spPr/>
    </dgm:pt>
    <dgm:pt modelId="{E7800EAA-A10C-4DC1-95A9-770E065063FD}" type="pres">
      <dgm:prSet presAssocID="{388B850C-5D29-403E-AB03-D48CBA291330}" presName="arrow" presStyleLbl="bgShp" presStyleIdx="0" presStyleCnt="1"/>
      <dgm:spPr/>
    </dgm:pt>
    <dgm:pt modelId="{CDE8FB05-52F1-47FC-A2AB-C234B7EF5917}" type="pres">
      <dgm:prSet presAssocID="{388B850C-5D29-403E-AB03-D48CBA291330}" presName="arrowDiagram3" presStyleCnt="0"/>
      <dgm:spPr/>
    </dgm:pt>
    <dgm:pt modelId="{BE33558A-DC4C-4FDB-B864-45FE9E1BD890}" type="pres">
      <dgm:prSet presAssocID="{ADB1028C-1369-42B9-BB72-19AF1F4894F6}" presName="bullet3a" presStyleLbl="node1" presStyleIdx="0" presStyleCnt="3"/>
      <dgm:spPr/>
    </dgm:pt>
    <dgm:pt modelId="{770AABD4-E811-4272-BF10-7BDA78FD4DE0}" type="pres">
      <dgm:prSet presAssocID="{ADB1028C-1369-42B9-BB72-19AF1F4894F6}" presName="textBox3a" presStyleLbl="revTx" presStyleIdx="0" presStyleCnt="3" custScaleX="77807">
        <dgm:presLayoutVars>
          <dgm:bulletEnabled val="1"/>
        </dgm:presLayoutVars>
      </dgm:prSet>
      <dgm:spPr/>
      <dgm:t>
        <a:bodyPr/>
        <a:lstStyle/>
        <a:p>
          <a:endParaRPr lang="en-US"/>
        </a:p>
      </dgm:t>
    </dgm:pt>
    <dgm:pt modelId="{CFF06B7C-37D8-441C-B976-4A4262887E62}" type="pres">
      <dgm:prSet presAssocID="{E011E8E5-2116-4891-AF84-365D5E4FF14C}" presName="bullet3b" presStyleLbl="node1" presStyleIdx="1" presStyleCnt="3"/>
      <dgm:spPr/>
    </dgm:pt>
    <dgm:pt modelId="{58211350-30BF-450A-8758-89D396676A3C}" type="pres">
      <dgm:prSet presAssocID="{E011E8E5-2116-4891-AF84-365D5E4FF14C}" presName="textBox3b" presStyleLbl="revTx" presStyleIdx="1" presStyleCnt="3" custScaleX="78920">
        <dgm:presLayoutVars>
          <dgm:bulletEnabled val="1"/>
        </dgm:presLayoutVars>
      </dgm:prSet>
      <dgm:spPr/>
      <dgm:t>
        <a:bodyPr/>
        <a:lstStyle/>
        <a:p>
          <a:endParaRPr lang="en-US"/>
        </a:p>
      </dgm:t>
    </dgm:pt>
    <dgm:pt modelId="{4CEC79C7-DDF2-408C-9EA1-8B48B1B783CD}" type="pres">
      <dgm:prSet presAssocID="{4011865C-D35B-426C-A57F-E2F8F1C16EC4}" presName="bullet3c" presStyleLbl="node1" presStyleIdx="2" presStyleCnt="3"/>
      <dgm:spPr/>
    </dgm:pt>
    <dgm:pt modelId="{54FA3089-450C-4953-BBD4-2ED812225A7E}" type="pres">
      <dgm:prSet presAssocID="{4011865C-D35B-426C-A57F-E2F8F1C16EC4}" presName="textBox3c" presStyleLbl="revTx" presStyleIdx="2" presStyleCnt="3">
        <dgm:presLayoutVars>
          <dgm:bulletEnabled val="1"/>
        </dgm:presLayoutVars>
      </dgm:prSet>
      <dgm:spPr/>
      <dgm:t>
        <a:bodyPr/>
        <a:lstStyle/>
        <a:p>
          <a:endParaRPr lang="en-US"/>
        </a:p>
      </dgm:t>
    </dgm:pt>
  </dgm:ptLst>
  <dgm:cxnLst>
    <dgm:cxn modelId="{89836BEC-2BD5-40FC-9CCE-ACA22E379128}" srcId="{388B850C-5D29-403E-AB03-D48CBA291330}" destId="{E011E8E5-2116-4891-AF84-365D5E4FF14C}" srcOrd="1" destOrd="0" parTransId="{F06D76BD-A594-424D-81FC-3A18C1966CDF}" sibTransId="{0C3F2DE9-9C36-45B8-AC94-4FD538B3ED87}"/>
    <dgm:cxn modelId="{E72AF96E-20CC-44F8-9313-6C6BF6CB81CC}" srcId="{388B850C-5D29-403E-AB03-D48CBA291330}" destId="{4011865C-D35B-426C-A57F-E2F8F1C16EC4}" srcOrd="2" destOrd="0" parTransId="{620D0191-344E-43A2-8BDA-D1CEE275FC40}" sibTransId="{19A628CC-93EF-4EF0-98CA-31F58D478B7A}"/>
    <dgm:cxn modelId="{F17752AB-E7BB-453B-A6F7-8DD9F7C12736}" type="presOf" srcId="{ADB1028C-1369-42B9-BB72-19AF1F4894F6}" destId="{770AABD4-E811-4272-BF10-7BDA78FD4DE0}" srcOrd="0" destOrd="0" presId="urn:microsoft.com/office/officeart/2005/8/layout/arrow2"/>
    <dgm:cxn modelId="{3FC77600-9BA8-4415-8146-7D3482B775F3}" type="presOf" srcId="{4011865C-D35B-426C-A57F-E2F8F1C16EC4}" destId="{54FA3089-450C-4953-BBD4-2ED812225A7E}" srcOrd="0" destOrd="0" presId="urn:microsoft.com/office/officeart/2005/8/layout/arrow2"/>
    <dgm:cxn modelId="{561E4F04-9F96-4C4D-9170-09629070CE86}" type="presOf" srcId="{E011E8E5-2116-4891-AF84-365D5E4FF14C}" destId="{58211350-30BF-450A-8758-89D396676A3C}" srcOrd="0" destOrd="0" presId="urn:microsoft.com/office/officeart/2005/8/layout/arrow2"/>
    <dgm:cxn modelId="{7F6CE701-8621-4E82-99E1-1BD2D90F4401}" type="presOf" srcId="{388B850C-5D29-403E-AB03-D48CBA291330}" destId="{628A16A1-9B6C-41A0-9E97-12C4110CDF45}" srcOrd="0" destOrd="0" presId="urn:microsoft.com/office/officeart/2005/8/layout/arrow2"/>
    <dgm:cxn modelId="{367FF254-C9A4-4932-9AC7-4A743CC68763}" srcId="{388B850C-5D29-403E-AB03-D48CBA291330}" destId="{ADB1028C-1369-42B9-BB72-19AF1F4894F6}" srcOrd="0" destOrd="0" parTransId="{0C454BE4-4A03-458B-8757-F88EEB14AC77}" sibTransId="{6B14AAE7-21E2-449C-9D76-6A1BE137A8B4}"/>
    <dgm:cxn modelId="{B5906E50-7A46-42AA-A6A1-4FA8EC192FED}" type="presParOf" srcId="{628A16A1-9B6C-41A0-9E97-12C4110CDF45}" destId="{E7800EAA-A10C-4DC1-95A9-770E065063FD}" srcOrd="0" destOrd="0" presId="urn:microsoft.com/office/officeart/2005/8/layout/arrow2"/>
    <dgm:cxn modelId="{CA494F9D-6973-49E1-9291-E1BCFF002E23}" type="presParOf" srcId="{628A16A1-9B6C-41A0-9E97-12C4110CDF45}" destId="{CDE8FB05-52F1-47FC-A2AB-C234B7EF5917}" srcOrd="1" destOrd="0" presId="urn:microsoft.com/office/officeart/2005/8/layout/arrow2"/>
    <dgm:cxn modelId="{FCC41E68-6FD7-4021-9190-C11EB198C529}" type="presParOf" srcId="{CDE8FB05-52F1-47FC-A2AB-C234B7EF5917}" destId="{BE33558A-DC4C-4FDB-B864-45FE9E1BD890}" srcOrd="0" destOrd="0" presId="urn:microsoft.com/office/officeart/2005/8/layout/arrow2"/>
    <dgm:cxn modelId="{E748DCC9-10C9-4127-AA2F-7399B448E07A}" type="presParOf" srcId="{CDE8FB05-52F1-47FC-A2AB-C234B7EF5917}" destId="{770AABD4-E811-4272-BF10-7BDA78FD4DE0}" srcOrd="1" destOrd="0" presId="urn:microsoft.com/office/officeart/2005/8/layout/arrow2"/>
    <dgm:cxn modelId="{2D4D04D7-E804-4574-8B5D-544BD15F5956}" type="presParOf" srcId="{CDE8FB05-52F1-47FC-A2AB-C234B7EF5917}" destId="{CFF06B7C-37D8-441C-B976-4A4262887E62}" srcOrd="2" destOrd="0" presId="urn:microsoft.com/office/officeart/2005/8/layout/arrow2"/>
    <dgm:cxn modelId="{7504B5E5-C730-40B3-A3CE-6304E0E2882C}" type="presParOf" srcId="{CDE8FB05-52F1-47FC-A2AB-C234B7EF5917}" destId="{58211350-30BF-450A-8758-89D396676A3C}" srcOrd="3" destOrd="0" presId="urn:microsoft.com/office/officeart/2005/8/layout/arrow2"/>
    <dgm:cxn modelId="{A554B665-08DF-4B64-B0AF-09D55B64CBA9}" type="presParOf" srcId="{CDE8FB05-52F1-47FC-A2AB-C234B7EF5917}" destId="{4CEC79C7-DDF2-408C-9EA1-8B48B1B783CD}" srcOrd="4" destOrd="0" presId="urn:microsoft.com/office/officeart/2005/8/layout/arrow2"/>
    <dgm:cxn modelId="{6F9559C0-F8D4-42DE-962E-DFAAF3C30B6A}" type="presParOf" srcId="{CDE8FB05-52F1-47FC-A2AB-C234B7EF5917}" destId="{54FA3089-450C-4953-BBD4-2ED812225A7E}" srcOrd="5" destOrd="0" presId="urn:microsoft.com/office/officeart/2005/8/layout/arrow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88B850C-5D29-403E-AB03-D48CBA291330}" type="doc">
      <dgm:prSet loTypeId="urn:microsoft.com/office/officeart/2005/8/layout/arrow2" loCatId="process" qsTypeId="urn:microsoft.com/office/officeart/2005/8/quickstyle/simple1" qsCatId="simple" csTypeId="urn:microsoft.com/office/officeart/2005/8/colors/accent1_2" csCatId="accent1" phldr="1"/>
      <dgm:spPr/>
    </dgm:pt>
    <dgm:pt modelId="{ADB1028C-1369-42B9-BB72-19AF1F4894F6}">
      <dgm:prSet phldrT="[Text]"/>
      <dgm:spPr/>
      <dgm:t>
        <a:bodyPr/>
        <a:lstStyle/>
        <a:p>
          <a:pPr algn="just" rtl="0"/>
          <a:r>
            <a:rPr lang="tr" b="0" i="0" u="none" baseline="0" dirty="0"/>
            <a:t>Yasal yetkilere dayanan zorunlu işbirliği (bir karşılıklı adli yardım antlaşması ya da ibraz emri çerçevesinde)</a:t>
          </a:r>
          <a:endParaRPr lang="tr" dirty="0"/>
        </a:p>
      </dgm:t>
    </dgm:pt>
    <dgm:pt modelId="{0C454BE4-4A03-458B-8757-F88EEB14AC77}" type="parTrans" cxnId="{367FF254-C9A4-4932-9AC7-4A743CC68763}">
      <dgm:prSet/>
      <dgm:spPr/>
      <dgm:t>
        <a:bodyPr/>
        <a:lstStyle/>
        <a:p>
          <a:endParaRPr lang="tr"/>
        </a:p>
      </dgm:t>
    </dgm:pt>
    <dgm:pt modelId="{6B14AAE7-21E2-449C-9D76-6A1BE137A8B4}" type="sibTrans" cxnId="{367FF254-C9A4-4932-9AC7-4A743CC68763}">
      <dgm:prSet/>
      <dgm:spPr/>
      <dgm:t>
        <a:bodyPr/>
        <a:lstStyle/>
        <a:p>
          <a:endParaRPr lang="tr"/>
        </a:p>
      </dgm:t>
    </dgm:pt>
    <dgm:pt modelId="{E011E8E5-2116-4891-AF84-365D5E4FF14C}">
      <dgm:prSet phldrT="[Text]"/>
      <dgm:spPr/>
      <dgm:t>
        <a:bodyPr/>
        <a:lstStyle/>
        <a:p>
          <a:pPr algn="just" rtl="0"/>
          <a:r>
            <a:rPr lang="tr" b="0" i="0" u="none" baseline="0"/>
            <a:t>Yasal yetkilere dayanan gönüllü işbirliği (örneğin, Budapeşte Sözleşmesi'nin 32. Maddesi)</a:t>
          </a:r>
          <a:endParaRPr lang="tr" dirty="0"/>
        </a:p>
      </dgm:t>
    </dgm:pt>
    <dgm:pt modelId="{F06D76BD-A594-424D-81FC-3A18C1966CDF}" type="parTrans" cxnId="{89836BEC-2BD5-40FC-9CCE-ACA22E379128}">
      <dgm:prSet/>
      <dgm:spPr/>
      <dgm:t>
        <a:bodyPr/>
        <a:lstStyle/>
        <a:p>
          <a:endParaRPr lang="tr"/>
        </a:p>
      </dgm:t>
    </dgm:pt>
    <dgm:pt modelId="{0C3F2DE9-9C36-45B8-AC94-4FD538B3ED87}" type="sibTrans" cxnId="{89836BEC-2BD5-40FC-9CCE-ACA22E379128}">
      <dgm:prSet/>
      <dgm:spPr/>
      <dgm:t>
        <a:bodyPr/>
        <a:lstStyle/>
        <a:p>
          <a:endParaRPr lang="tr"/>
        </a:p>
      </dgm:t>
    </dgm:pt>
    <dgm:pt modelId="{4011865C-D35B-426C-A57F-E2F8F1C16EC4}">
      <dgm:prSet phldrT="[Text]"/>
      <dgm:spPr/>
      <dgm:t>
        <a:bodyPr/>
        <a:lstStyle/>
        <a:p>
          <a:pPr algn="just" rtl="0"/>
          <a:r>
            <a:rPr lang="tr" b="0" i="0" u="none" baseline="0"/>
            <a:t>Yasal yetkilerden bağımsız gönüllü işbirliği (yabancı hizmet sağlayıcılarla doğrudan işbirliği)</a:t>
          </a:r>
          <a:endParaRPr lang="tr" dirty="0"/>
        </a:p>
      </dgm:t>
    </dgm:pt>
    <dgm:pt modelId="{620D0191-344E-43A2-8BDA-D1CEE275FC40}" type="parTrans" cxnId="{E72AF96E-20CC-44F8-9313-6C6BF6CB81CC}">
      <dgm:prSet/>
      <dgm:spPr/>
      <dgm:t>
        <a:bodyPr/>
        <a:lstStyle/>
        <a:p>
          <a:endParaRPr lang="tr"/>
        </a:p>
      </dgm:t>
    </dgm:pt>
    <dgm:pt modelId="{19A628CC-93EF-4EF0-98CA-31F58D478B7A}" type="sibTrans" cxnId="{E72AF96E-20CC-44F8-9313-6C6BF6CB81CC}">
      <dgm:prSet/>
      <dgm:spPr/>
      <dgm:t>
        <a:bodyPr/>
        <a:lstStyle/>
        <a:p>
          <a:endParaRPr lang="tr"/>
        </a:p>
      </dgm:t>
    </dgm:pt>
    <dgm:pt modelId="{628A16A1-9B6C-41A0-9E97-12C4110CDF45}" type="pres">
      <dgm:prSet presAssocID="{388B850C-5D29-403E-AB03-D48CBA291330}" presName="arrowDiagram" presStyleCnt="0">
        <dgm:presLayoutVars>
          <dgm:chMax val="5"/>
          <dgm:dir/>
          <dgm:resizeHandles val="exact"/>
        </dgm:presLayoutVars>
      </dgm:prSet>
      <dgm:spPr/>
    </dgm:pt>
    <dgm:pt modelId="{E7800EAA-A10C-4DC1-95A9-770E065063FD}" type="pres">
      <dgm:prSet presAssocID="{388B850C-5D29-403E-AB03-D48CBA291330}" presName="arrow" presStyleLbl="bgShp" presStyleIdx="0" presStyleCnt="1"/>
      <dgm:spPr/>
    </dgm:pt>
    <dgm:pt modelId="{CDE8FB05-52F1-47FC-A2AB-C234B7EF5917}" type="pres">
      <dgm:prSet presAssocID="{388B850C-5D29-403E-AB03-D48CBA291330}" presName="arrowDiagram3" presStyleCnt="0"/>
      <dgm:spPr/>
    </dgm:pt>
    <dgm:pt modelId="{BE33558A-DC4C-4FDB-B864-45FE9E1BD890}" type="pres">
      <dgm:prSet presAssocID="{ADB1028C-1369-42B9-BB72-19AF1F4894F6}" presName="bullet3a" presStyleLbl="node1" presStyleIdx="0" presStyleCnt="3"/>
      <dgm:spPr/>
    </dgm:pt>
    <dgm:pt modelId="{770AABD4-E811-4272-BF10-7BDA78FD4DE0}" type="pres">
      <dgm:prSet presAssocID="{ADB1028C-1369-42B9-BB72-19AF1F4894F6}" presName="textBox3a" presStyleLbl="revTx" presStyleIdx="0" presStyleCnt="3" custScaleY="157976">
        <dgm:presLayoutVars>
          <dgm:bulletEnabled val="1"/>
        </dgm:presLayoutVars>
      </dgm:prSet>
      <dgm:spPr/>
      <dgm:t>
        <a:bodyPr/>
        <a:lstStyle/>
        <a:p>
          <a:endParaRPr lang="en-US"/>
        </a:p>
      </dgm:t>
    </dgm:pt>
    <dgm:pt modelId="{CFF06B7C-37D8-441C-B976-4A4262887E62}" type="pres">
      <dgm:prSet presAssocID="{E011E8E5-2116-4891-AF84-365D5E4FF14C}" presName="bullet3b" presStyleLbl="node1" presStyleIdx="1" presStyleCnt="3"/>
      <dgm:spPr/>
    </dgm:pt>
    <dgm:pt modelId="{58211350-30BF-450A-8758-89D396676A3C}" type="pres">
      <dgm:prSet presAssocID="{E011E8E5-2116-4891-AF84-365D5E4FF14C}" presName="textBox3b" presStyleLbl="revTx" presStyleIdx="1" presStyleCnt="3">
        <dgm:presLayoutVars>
          <dgm:bulletEnabled val="1"/>
        </dgm:presLayoutVars>
      </dgm:prSet>
      <dgm:spPr/>
      <dgm:t>
        <a:bodyPr/>
        <a:lstStyle/>
        <a:p>
          <a:endParaRPr lang="en-US"/>
        </a:p>
      </dgm:t>
    </dgm:pt>
    <dgm:pt modelId="{4CEC79C7-DDF2-408C-9EA1-8B48B1B783CD}" type="pres">
      <dgm:prSet presAssocID="{4011865C-D35B-426C-A57F-E2F8F1C16EC4}" presName="bullet3c" presStyleLbl="node1" presStyleIdx="2" presStyleCnt="3"/>
      <dgm:spPr/>
    </dgm:pt>
    <dgm:pt modelId="{54FA3089-450C-4953-BBD4-2ED812225A7E}" type="pres">
      <dgm:prSet presAssocID="{4011865C-D35B-426C-A57F-E2F8F1C16EC4}" presName="textBox3c" presStyleLbl="revTx" presStyleIdx="2" presStyleCnt="3">
        <dgm:presLayoutVars>
          <dgm:bulletEnabled val="1"/>
        </dgm:presLayoutVars>
      </dgm:prSet>
      <dgm:spPr/>
      <dgm:t>
        <a:bodyPr/>
        <a:lstStyle/>
        <a:p>
          <a:endParaRPr lang="en-US"/>
        </a:p>
      </dgm:t>
    </dgm:pt>
  </dgm:ptLst>
  <dgm:cxnLst>
    <dgm:cxn modelId="{89836BEC-2BD5-40FC-9CCE-ACA22E379128}" srcId="{388B850C-5D29-403E-AB03-D48CBA291330}" destId="{E011E8E5-2116-4891-AF84-365D5E4FF14C}" srcOrd="1" destOrd="0" parTransId="{F06D76BD-A594-424D-81FC-3A18C1966CDF}" sibTransId="{0C3F2DE9-9C36-45B8-AC94-4FD538B3ED87}"/>
    <dgm:cxn modelId="{E72AF96E-20CC-44F8-9313-6C6BF6CB81CC}" srcId="{388B850C-5D29-403E-AB03-D48CBA291330}" destId="{4011865C-D35B-426C-A57F-E2F8F1C16EC4}" srcOrd="2" destOrd="0" parTransId="{620D0191-344E-43A2-8BDA-D1CEE275FC40}" sibTransId="{19A628CC-93EF-4EF0-98CA-31F58D478B7A}"/>
    <dgm:cxn modelId="{52073A56-EFB2-456E-9129-F7F46C28BE93}" type="presOf" srcId="{4011865C-D35B-426C-A57F-E2F8F1C16EC4}" destId="{54FA3089-450C-4953-BBD4-2ED812225A7E}" srcOrd="0" destOrd="0" presId="urn:microsoft.com/office/officeart/2005/8/layout/arrow2"/>
    <dgm:cxn modelId="{1C85B799-E9F1-488B-83E1-2AC910F8002E}" type="presOf" srcId="{ADB1028C-1369-42B9-BB72-19AF1F4894F6}" destId="{770AABD4-E811-4272-BF10-7BDA78FD4DE0}" srcOrd="0" destOrd="0" presId="urn:microsoft.com/office/officeart/2005/8/layout/arrow2"/>
    <dgm:cxn modelId="{6AF663A8-8B38-4111-A3F6-1F789ACBD6F0}" type="presOf" srcId="{E011E8E5-2116-4891-AF84-365D5E4FF14C}" destId="{58211350-30BF-450A-8758-89D396676A3C}" srcOrd="0" destOrd="0" presId="urn:microsoft.com/office/officeart/2005/8/layout/arrow2"/>
    <dgm:cxn modelId="{367FF254-C9A4-4932-9AC7-4A743CC68763}" srcId="{388B850C-5D29-403E-AB03-D48CBA291330}" destId="{ADB1028C-1369-42B9-BB72-19AF1F4894F6}" srcOrd="0" destOrd="0" parTransId="{0C454BE4-4A03-458B-8757-F88EEB14AC77}" sibTransId="{6B14AAE7-21E2-449C-9D76-6A1BE137A8B4}"/>
    <dgm:cxn modelId="{A7792EB9-FC6E-4137-BC3F-7569C95C0041}" type="presOf" srcId="{388B850C-5D29-403E-AB03-D48CBA291330}" destId="{628A16A1-9B6C-41A0-9E97-12C4110CDF45}" srcOrd="0" destOrd="0" presId="urn:microsoft.com/office/officeart/2005/8/layout/arrow2"/>
    <dgm:cxn modelId="{C828DE6D-5532-4ACC-99F1-A44802FDF0E7}" type="presParOf" srcId="{628A16A1-9B6C-41A0-9E97-12C4110CDF45}" destId="{E7800EAA-A10C-4DC1-95A9-770E065063FD}" srcOrd="0" destOrd="0" presId="urn:microsoft.com/office/officeart/2005/8/layout/arrow2"/>
    <dgm:cxn modelId="{E32E0658-7F4A-4690-AEB1-5FDC2D3FDADD}" type="presParOf" srcId="{628A16A1-9B6C-41A0-9E97-12C4110CDF45}" destId="{CDE8FB05-52F1-47FC-A2AB-C234B7EF5917}" srcOrd="1" destOrd="0" presId="urn:microsoft.com/office/officeart/2005/8/layout/arrow2"/>
    <dgm:cxn modelId="{39DA6E50-0D68-4B26-B137-97448D93FC0B}" type="presParOf" srcId="{CDE8FB05-52F1-47FC-A2AB-C234B7EF5917}" destId="{BE33558A-DC4C-4FDB-B864-45FE9E1BD890}" srcOrd="0" destOrd="0" presId="urn:microsoft.com/office/officeart/2005/8/layout/arrow2"/>
    <dgm:cxn modelId="{7B77E734-DC57-467C-8A38-32C326566471}" type="presParOf" srcId="{CDE8FB05-52F1-47FC-A2AB-C234B7EF5917}" destId="{770AABD4-E811-4272-BF10-7BDA78FD4DE0}" srcOrd="1" destOrd="0" presId="urn:microsoft.com/office/officeart/2005/8/layout/arrow2"/>
    <dgm:cxn modelId="{32F68295-CB4C-40A3-B6EA-F3E82956D25C}" type="presParOf" srcId="{CDE8FB05-52F1-47FC-A2AB-C234B7EF5917}" destId="{CFF06B7C-37D8-441C-B976-4A4262887E62}" srcOrd="2" destOrd="0" presId="urn:microsoft.com/office/officeart/2005/8/layout/arrow2"/>
    <dgm:cxn modelId="{35AEE971-6B9F-4281-B5AE-0452854D3185}" type="presParOf" srcId="{CDE8FB05-52F1-47FC-A2AB-C234B7EF5917}" destId="{58211350-30BF-450A-8758-89D396676A3C}" srcOrd="3" destOrd="0" presId="urn:microsoft.com/office/officeart/2005/8/layout/arrow2"/>
    <dgm:cxn modelId="{CA7A0211-C5AC-4A63-8155-35A4F07568E2}" type="presParOf" srcId="{CDE8FB05-52F1-47FC-A2AB-C234B7EF5917}" destId="{4CEC79C7-DDF2-408C-9EA1-8B48B1B783CD}" srcOrd="4" destOrd="0" presId="urn:microsoft.com/office/officeart/2005/8/layout/arrow2"/>
    <dgm:cxn modelId="{50400D57-256C-40E3-A405-45F4D90BEC14}" type="presParOf" srcId="{CDE8FB05-52F1-47FC-A2AB-C234B7EF5917}" destId="{54FA3089-450C-4953-BBD4-2ED812225A7E}" srcOrd="5" destOrd="0" presId="urn:microsoft.com/office/officeart/2005/8/layout/arrow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7800EAA-A10C-4DC1-95A9-770E065063FD}">
      <dsp:nvSpPr>
        <dsp:cNvPr id="0" name=""/>
        <dsp:cNvSpPr/>
      </dsp:nvSpPr>
      <dsp:spPr>
        <a:xfrm>
          <a:off x="494029" y="0"/>
          <a:ext cx="7241540" cy="4525963"/>
        </a:xfrm>
        <a:prstGeom prst="swooshArrow">
          <a:avLst>
            <a:gd name="adj1" fmla="val 25000"/>
            <a:gd name="adj2" fmla="val 25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E33558A-DC4C-4FDB-B864-45FE9E1BD890}">
      <dsp:nvSpPr>
        <dsp:cNvPr id="0" name=""/>
        <dsp:cNvSpPr/>
      </dsp:nvSpPr>
      <dsp:spPr>
        <a:xfrm>
          <a:off x="1413705" y="3123819"/>
          <a:ext cx="188280" cy="18828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70AABD4-E811-4272-BF10-7BDA78FD4DE0}">
      <dsp:nvSpPr>
        <dsp:cNvPr id="0" name=""/>
        <dsp:cNvSpPr/>
      </dsp:nvSpPr>
      <dsp:spPr>
        <a:xfrm>
          <a:off x="1695074" y="3217959"/>
          <a:ext cx="1312821" cy="13080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766" tIns="0" rIns="0" bIns="0" numCol="1" spcCol="1270" anchor="t" anchorCtr="0">
          <a:noAutofit/>
        </a:bodyPr>
        <a:lstStyle/>
        <a:p>
          <a:pPr lvl="0" algn="just" defTabSz="755650" rtl="0">
            <a:lnSpc>
              <a:spcPct val="90000"/>
            </a:lnSpc>
            <a:spcBef>
              <a:spcPct val="0"/>
            </a:spcBef>
            <a:spcAft>
              <a:spcPct val="35000"/>
            </a:spcAft>
          </a:pPr>
          <a:r>
            <a:rPr lang="tr" sz="1700" b="0" i="0" u="none" kern="1200" baseline="0" dirty="0"/>
            <a:t>Yasal yetkilere dayanan </a:t>
          </a:r>
          <a:r>
            <a:rPr lang="tr" sz="1700" b="1" i="0" u="sng" kern="1200" baseline="0" dirty="0"/>
            <a:t>zorunlu işbirliği</a:t>
          </a:r>
          <a:endParaRPr lang="tr" sz="1700" kern="1200" dirty="0"/>
        </a:p>
      </dsp:txBody>
      <dsp:txXfrm>
        <a:off x="1695074" y="3217959"/>
        <a:ext cx="1312821" cy="1308003"/>
      </dsp:txXfrm>
    </dsp:sp>
    <dsp:sp modelId="{CFF06B7C-37D8-441C-B976-4A4262887E62}">
      <dsp:nvSpPr>
        <dsp:cNvPr id="0" name=""/>
        <dsp:cNvSpPr/>
      </dsp:nvSpPr>
      <dsp:spPr>
        <a:xfrm>
          <a:off x="3075638" y="1893662"/>
          <a:ext cx="340352" cy="340352"/>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8211350-30BF-450A-8758-89D396676A3C}">
      <dsp:nvSpPr>
        <dsp:cNvPr id="0" name=""/>
        <dsp:cNvSpPr/>
      </dsp:nvSpPr>
      <dsp:spPr>
        <a:xfrm>
          <a:off x="3428997" y="2063839"/>
          <a:ext cx="1371605" cy="24621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80346" tIns="0" rIns="0" bIns="0" numCol="1" spcCol="1270" anchor="t" anchorCtr="0">
          <a:noAutofit/>
        </a:bodyPr>
        <a:lstStyle/>
        <a:p>
          <a:pPr lvl="0" algn="just" defTabSz="755650" rtl="0">
            <a:lnSpc>
              <a:spcPct val="90000"/>
            </a:lnSpc>
            <a:spcBef>
              <a:spcPct val="0"/>
            </a:spcBef>
            <a:spcAft>
              <a:spcPct val="35000"/>
            </a:spcAft>
          </a:pPr>
          <a:r>
            <a:rPr lang="tr" sz="1700" b="1" i="0" u="sng" kern="1200" baseline="0" dirty="0"/>
            <a:t>Yasal yetkilere dayanan gönüllü işbirliği</a:t>
          </a:r>
          <a:endParaRPr lang="tr" sz="1700" b="1" u="sng" kern="1200" dirty="0"/>
        </a:p>
      </dsp:txBody>
      <dsp:txXfrm>
        <a:off x="3428997" y="2063839"/>
        <a:ext cx="1371605" cy="2462123"/>
      </dsp:txXfrm>
    </dsp:sp>
    <dsp:sp modelId="{4CEC79C7-DDF2-408C-9EA1-8B48B1B783CD}">
      <dsp:nvSpPr>
        <dsp:cNvPr id="0" name=""/>
        <dsp:cNvSpPr/>
      </dsp:nvSpPr>
      <dsp:spPr>
        <a:xfrm>
          <a:off x="5074304" y="1145068"/>
          <a:ext cx="470700" cy="47070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4FA3089-450C-4953-BBD4-2ED812225A7E}">
      <dsp:nvSpPr>
        <dsp:cNvPr id="0" name=""/>
        <dsp:cNvSpPr/>
      </dsp:nvSpPr>
      <dsp:spPr>
        <a:xfrm>
          <a:off x="5309654" y="1380418"/>
          <a:ext cx="1737969" cy="314554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9414" tIns="0" rIns="0" bIns="0" numCol="1" spcCol="1270" anchor="t" anchorCtr="0">
          <a:noAutofit/>
        </a:bodyPr>
        <a:lstStyle/>
        <a:p>
          <a:pPr lvl="0" algn="just" defTabSz="755650" rtl="0">
            <a:lnSpc>
              <a:spcPct val="90000"/>
            </a:lnSpc>
            <a:spcBef>
              <a:spcPct val="0"/>
            </a:spcBef>
            <a:spcAft>
              <a:spcPct val="35000"/>
            </a:spcAft>
          </a:pPr>
          <a:r>
            <a:rPr lang="tr" sz="1700" b="1" i="0" u="sng" kern="1200" baseline="0" dirty="0"/>
            <a:t>Yasal yetkilerden bağımsız gönüllü işbirliği</a:t>
          </a:r>
          <a:r>
            <a:rPr lang="tr" sz="1700" b="1" i="0" u="none" kern="1200" baseline="0" dirty="0"/>
            <a:t> </a:t>
          </a:r>
          <a:r>
            <a:rPr lang="tr" sz="1700" b="0" i="0" u="none" kern="1200" baseline="0" dirty="0"/>
            <a:t>(imkân tanıyan düzenlemelerle)</a:t>
          </a:r>
          <a:endParaRPr lang="tr" sz="1700" kern="1200" dirty="0"/>
        </a:p>
      </dsp:txBody>
      <dsp:txXfrm>
        <a:off x="5309654" y="1380418"/>
        <a:ext cx="1737969" cy="314554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7800EAA-A10C-4DC1-95A9-770E065063FD}">
      <dsp:nvSpPr>
        <dsp:cNvPr id="0" name=""/>
        <dsp:cNvSpPr/>
      </dsp:nvSpPr>
      <dsp:spPr>
        <a:xfrm>
          <a:off x="0" y="-211790"/>
          <a:ext cx="8387542" cy="5242213"/>
        </a:xfrm>
        <a:prstGeom prst="swooshArrow">
          <a:avLst>
            <a:gd name="adj1" fmla="val 25000"/>
            <a:gd name="adj2" fmla="val 25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E33558A-DC4C-4FDB-B864-45FE9E1BD890}">
      <dsp:nvSpPr>
        <dsp:cNvPr id="0" name=""/>
        <dsp:cNvSpPr/>
      </dsp:nvSpPr>
      <dsp:spPr>
        <a:xfrm>
          <a:off x="1065217" y="3406384"/>
          <a:ext cx="218076" cy="218076"/>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70AABD4-E811-4272-BF10-7BDA78FD4DE0}">
      <dsp:nvSpPr>
        <dsp:cNvPr id="0" name=""/>
        <dsp:cNvSpPr/>
      </dsp:nvSpPr>
      <dsp:spPr>
        <a:xfrm>
          <a:off x="1174255" y="3076254"/>
          <a:ext cx="1954297" cy="239333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5554" tIns="0" rIns="0" bIns="0" numCol="1" spcCol="1270" anchor="t" anchorCtr="0">
          <a:noAutofit/>
        </a:bodyPr>
        <a:lstStyle/>
        <a:p>
          <a:pPr lvl="0" algn="just" defTabSz="933450" rtl="0">
            <a:lnSpc>
              <a:spcPct val="90000"/>
            </a:lnSpc>
            <a:spcBef>
              <a:spcPct val="0"/>
            </a:spcBef>
            <a:spcAft>
              <a:spcPct val="35000"/>
            </a:spcAft>
          </a:pPr>
          <a:r>
            <a:rPr lang="tr" sz="2100" b="0" i="0" u="none" kern="1200" baseline="0" dirty="0"/>
            <a:t>Yasal yetkilere dayanan zorunlu işbirliği (bir karşılıklı adli yardım antlaşması ya da ibraz emri çerçevesinde)</a:t>
          </a:r>
          <a:endParaRPr lang="tr" sz="2100" kern="1200" dirty="0"/>
        </a:p>
      </dsp:txBody>
      <dsp:txXfrm>
        <a:off x="1174255" y="3076254"/>
        <a:ext cx="1954297" cy="2393336"/>
      </dsp:txXfrm>
    </dsp:sp>
    <dsp:sp modelId="{CFF06B7C-37D8-441C-B976-4A4262887E62}">
      <dsp:nvSpPr>
        <dsp:cNvPr id="0" name=""/>
        <dsp:cNvSpPr/>
      </dsp:nvSpPr>
      <dsp:spPr>
        <a:xfrm>
          <a:off x="2990158" y="1981551"/>
          <a:ext cx="394214" cy="394214"/>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8211350-30BF-450A-8758-89D396676A3C}">
      <dsp:nvSpPr>
        <dsp:cNvPr id="0" name=""/>
        <dsp:cNvSpPr/>
      </dsp:nvSpPr>
      <dsp:spPr>
        <a:xfrm>
          <a:off x="3187265" y="2178658"/>
          <a:ext cx="2013010" cy="28517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8886" tIns="0" rIns="0" bIns="0" numCol="1" spcCol="1270" anchor="t" anchorCtr="0">
          <a:noAutofit/>
        </a:bodyPr>
        <a:lstStyle/>
        <a:p>
          <a:pPr lvl="0" algn="just" defTabSz="933450" rtl="0">
            <a:lnSpc>
              <a:spcPct val="90000"/>
            </a:lnSpc>
            <a:spcBef>
              <a:spcPct val="0"/>
            </a:spcBef>
            <a:spcAft>
              <a:spcPct val="35000"/>
            </a:spcAft>
          </a:pPr>
          <a:r>
            <a:rPr lang="tr" sz="2100" b="0" i="0" u="none" kern="1200" baseline="0"/>
            <a:t>Yasal yetkilere dayanan gönüllü işbirliği (örneğin, Budapeşte Sözleşmesi'nin 32. Maddesi)</a:t>
          </a:r>
          <a:endParaRPr lang="tr" sz="2100" kern="1200" dirty="0"/>
        </a:p>
      </dsp:txBody>
      <dsp:txXfrm>
        <a:off x="3187265" y="2178658"/>
        <a:ext cx="2013010" cy="2851764"/>
      </dsp:txXfrm>
    </dsp:sp>
    <dsp:sp modelId="{4CEC79C7-DDF2-408C-9EA1-8B48B1B783CD}">
      <dsp:nvSpPr>
        <dsp:cNvPr id="0" name=""/>
        <dsp:cNvSpPr/>
      </dsp:nvSpPr>
      <dsp:spPr>
        <a:xfrm>
          <a:off x="5305120" y="1114489"/>
          <a:ext cx="545190" cy="54519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4FA3089-450C-4953-BBD4-2ED812225A7E}">
      <dsp:nvSpPr>
        <dsp:cNvPr id="0" name=""/>
        <dsp:cNvSpPr/>
      </dsp:nvSpPr>
      <dsp:spPr>
        <a:xfrm>
          <a:off x="5577715" y="1387084"/>
          <a:ext cx="2013010" cy="36433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88885" tIns="0" rIns="0" bIns="0" numCol="1" spcCol="1270" anchor="t" anchorCtr="0">
          <a:noAutofit/>
        </a:bodyPr>
        <a:lstStyle/>
        <a:p>
          <a:pPr lvl="0" algn="just" defTabSz="933450" rtl="0">
            <a:lnSpc>
              <a:spcPct val="90000"/>
            </a:lnSpc>
            <a:spcBef>
              <a:spcPct val="0"/>
            </a:spcBef>
            <a:spcAft>
              <a:spcPct val="35000"/>
            </a:spcAft>
          </a:pPr>
          <a:r>
            <a:rPr lang="tr" sz="2100" b="0" i="0" u="none" kern="1200" baseline="0"/>
            <a:t>Yasal yetkilerden bağımsız gönüllü işbirliği (yabancı hizmet sağlayıcılarla doğrudan işbirliği)</a:t>
          </a:r>
          <a:endParaRPr lang="tr" sz="2100" kern="1200" dirty="0"/>
        </a:p>
      </dsp:txBody>
      <dsp:txXfrm>
        <a:off x="5577715" y="1387084"/>
        <a:ext cx="2013010" cy="3643338"/>
      </dsp:txXfrm>
    </dsp:sp>
  </dsp:spTree>
</dsp:drawing>
</file>

<file path=ppt/diagrams/layout1.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2.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30EC5B9-F61F-9249-A658-0F2D6B7F667A}" type="datetimeFigureOut">
              <a:rPr lang="en-US" smtClean="0"/>
              <a:pPr/>
              <a:t>04-Nov-17</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E6C0AAD-8443-9D4A-94B7-EFA286386D47}" type="slidenum">
              <a:rPr lang="en-US" smtClean="0"/>
              <a:pPr/>
              <a:t>‹#›</a:t>
            </a:fld>
            <a:endParaRPr lang="en-US" dirty="0"/>
          </a:p>
        </p:txBody>
      </p:sp>
    </p:spTree>
    <p:extLst>
      <p:ext uri="{BB962C8B-B14F-4D97-AF65-F5344CB8AC3E}">
        <p14:creationId xmlns:p14="http://schemas.microsoft.com/office/powerpoint/2010/main" val="411400732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88541D7-08E2-C04F-88F4-7F9390566DF9}" type="datetimeFigureOut">
              <a:rPr lang="en-US" smtClean="0"/>
              <a:pPr/>
              <a:t>04-Nov-17</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2221978-7AB2-D644-A1FF-AF545A1745C1}" type="slidenum">
              <a:rPr lang="en-US" smtClean="0"/>
              <a:pPr/>
              <a:t>‹#›</a:t>
            </a:fld>
            <a:endParaRPr lang="en-US" dirty="0"/>
          </a:p>
        </p:txBody>
      </p:sp>
    </p:spTree>
    <p:extLst>
      <p:ext uri="{BB962C8B-B14F-4D97-AF65-F5344CB8AC3E}">
        <p14:creationId xmlns:p14="http://schemas.microsoft.com/office/powerpoint/2010/main" val="309208733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l" rtl="0"/>
            <a:r>
              <a:rPr lang="tr-TR" sz="1200" b="1" i="0" u="none" kern="1200" baseline="0" noProof="0" dirty="0" smtClean="0">
                <a:solidFill>
                  <a:schemeClr val="tx1"/>
                </a:solidFill>
                <a:latin typeface="+mn-lt"/>
                <a:ea typeface="+mn-ea"/>
                <a:cs typeface="+mn-cs"/>
              </a:rPr>
              <a:t>Sektörle İşbirliği</a:t>
            </a:r>
            <a:endParaRPr lang="tr-TR" sz="1200" kern="1200" noProof="0" dirty="0" smtClean="0">
              <a:solidFill>
                <a:schemeClr val="tx1"/>
              </a:solidFill>
              <a:latin typeface="+mn-lt"/>
              <a:ea typeface="+mn-ea"/>
              <a:cs typeface="+mn-cs"/>
            </a:endParaRPr>
          </a:p>
          <a:p>
            <a:pPr algn="l" rtl="0"/>
            <a:r>
              <a:rPr lang="tr-TR" sz="1200" b="0" i="0" u="none" kern="1200" baseline="0" noProof="0" dirty="0" smtClean="0">
                <a:solidFill>
                  <a:schemeClr val="tx1"/>
                </a:solidFill>
                <a:latin typeface="+mn-lt"/>
                <a:ea typeface="+mn-ea"/>
                <a:cs typeface="+mn-cs"/>
              </a:rPr>
              <a:t>Bu oturumun amacı, eğitmenlere daha geniş bir program çerçevesinde sunulacak eğitim materyalleri geliştirmeleri için bir çerçeve sağlamaktır. Hâkimlerin ve savcıların, siber suçlarla mücadele ederken yararlanabilecekleri özel sektörle işbirliği araçlarından ve kanallarından haberdar olmaları çok önemlidir. Bu oturumda bu yöntemler hakkında genel bilgiler sunulmaktadır.  Eğitmenlerin uygun bulurlarsa kullanmaları için bir PowerPoint sunumu sağlanmıştır.     </a:t>
            </a:r>
            <a:endParaRPr lang="tr-TR" sz="1200" b="0" i="0" u="none" kern="1200" baseline="0" noProof="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lgn="l" rtl="0"/>
            <a:fld id="{B2221978-7AB2-D644-A1FF-AF545A1745C1}" type="slidenum">
              <a:rPr/>
              <a:pPr/>
              <a:t>1</a:t>
            </a:fld>
            <a:endParaRPr lang="tr" dirty="0"/>
          </a:p>
        </p:txBody>
      </p:sp>
    </p:spTree>
    <p:extLst>
      <p:ext uri="{BB962C8B-B14F-4D97-AF65-F5344CB8AC3E}">
        <p14:creationId xmlns:p14="http://schemas.microsoft.com/office/powerpoint/2010/main" val="28007257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lgn="just" rtl="0"/>
            <a:r>
              <a:rPr lang="tr" b="0" i="0" u="none" baseline="0" dirty="0"/>
              <a:t>Eğitmen, abone bilgilerini </a:t>
            </a:r>
            <a:r>
              <a:rPr lang="tr-TR" b="0" i="0" u="none" baseline="0" dirty="0"/>
              <a:t>belli </a:t>
            </a:r>
            <a:r>
              <a:rPr lang="tr" b="0" i="0" u="none" baseline="0" dirty="0"/>
              <a:t>IP'lerin </a:t>
            </a:r>
            <a:r>
              <a:rPr lang="tr-TR" b="0" i="0" u="none" baseline="0" dirty="0"/>
              <a:t>kullanıcısını </a:t>
            </a:r>
            <a:r>
              <a:rPr lang="tr" b="0" i="0" u="none" baseline="0" dirty="0"/>
              <a:t>ya da </a:t>
            </a:r>
            <a:r>
              <a:rPr lang="tr-TR" b="0" i="0" u="none" baseline="0" dirty="0"/>
              <a:t>belli </a:t>
            </a:r>
            <a:r>
              <a:rPr lang="tr" b="0" i="0" u="none" baseline="0" dirty="0"/>
              <a:t>bir kişi tarafından kullanılan IP’leri</a:t>
            </a:r>
            <a:r>
              <a:rPr lang="tr-TR" b="0" i="0" u="none" baseline="0" dirty="0"/>
              <a:t> </a:t>
            </a:r>
            <a:r>
              <a:rPr lang="tr" b="0" i="0" u="none" baseline="0" dirty="0"/>
              <a:t>tespit etmeye yönelik bilgiler olarak açıklamalıdır (alan adı kaydettiricilerde </a:t>
            </a:r>
            <a:r>
              <a:rPr lang="tr-TR" b="0" i="0" u="none" baseline="0" dirty="0"/>
              <a:t>bulunan, </a:t>
            </a:r>
            <a:r>
              <a:rPr lang="tr" b="0" i="0" u="none" baseline="0" dirty="0"/>
              <a:t>kaydettirenlere ilişkin veriler dahil olmak üzere). </a:t>
            </a:r>
            <a:r>
              <a:rPr lang="tr-TR" b="0" i="0" u="none" baseline="0" dirty="0"/>
              <a:t>Eğitmen, a</a:t>
            </a:r>
            <a:r>
              <a:rPr lang="tr" b="0" i="0" u="none" baseline="0" dirty="0"/>
              <a:t>bone bilgilerinin kapsamını açıklamak için abone bilgileri örneklerinden yararlanmalıdır (örneğin</a:t>
            </a:r>
            <a:r>
              <a:rPr lang="tr-TR" b="0" i="0" u="none" baseline="0" dirty="0"/>
              <a:t> </a:t>
            </a:r>
            <a:r>
              <a:rPr lang="tr" b="0" i="0" u="none" baseline="0" dirty="0"/>
              <a:t>abone adı, adresi, fatura bilgileri</a:t>
            </a:r>
            <a:r>
              <a:rPr lang="tr-TR" b="0" i="0" u="none" baseline="0" dirty="0"/>
              <a:t>,</a:t>
            </a:r>
            <a:r>
              <a:rPr lang="tr" b="0" i="0" u="none" baseline="0" dirty="0"/>
              <a:t> vb).  Bu aşamada</a:t>
            </a:r>
            <a:r>
              <a:rPr lang="tr-TR" b="0" i="0" u="none" baseline="0" dirty="0"/>
              <a:t> </a:t>
            </a:r>
            <a:r>
              <a:rPr lang="tr" b="0" i="0" u="none" baseline="0" dirty="0"/>
              <a:t>eğitmen, soruşturmalarda abone bilgilerinin önemini de vurgulamalıdır. Soruşturmanın erken aşamalarında potansiyel şüphelileri tespit etmek ve onlar hakkında bilgi edinmek açısından abone bilgileri </a:t>
            </a:r>
            <a:r>
              <a:rPr lang="tr-TR" b="0" i="0" u="none" baseline="0" dirty="0"/>
              <a:t>önemlidir</a:t>
            </a:r>
            <a:r>
              <a:rPr lang="tr" b="0" i="0" u="none" baseline="0" dirty="0"/>
              <a:t>. Katılımcıların daha sonra görecekleri gibi, ABD'li hizmet sağlayıcılar, yabancı kolluk makamlarının abone bilgilerine erişimine,  trafik verileri ve içerik verilerine erişime kıyasla genellikle</a:t>
            </a:r>
            <a:r>
              <a:rPr lang="tr-TR" b="0" i="0" u="none" baseline="0" dirty="0"/>
              <a:t> daha</a:t>
            </a:r>
            <a:r>
              <a:rPr lang="tr" b="0" i="0" u="none" baseline="0" dirty="0"/>
              <a:t> kolay izin verirler.</a:t>
            </a:r>
            <a:endParaRPr lang="tr" dirty="0"/>
          </a:p>
        </p:txBody>
      </p:sp>
      <p:sp>
        <p:nvSpPr>
          <p:cNvPr id="4" name="Slide Number Placeholder 3"/>
          <p:cNvSpPr>
            <a:spLocks noGrp="1"/>
          </p:cNvSpPr>
          <p:nvPr>
            <p:ph type="sldNum" sz="quarter" idx="10"/>
          </p:nvPr>
        </p:nvSpPr>
        <p:spPr/>
        <p:txBody>
          <a:bodyPr/>
          <a:lstStyle/>
          <a:p>
            <a:pPr algn="l" rtl="0"/>
            <a:fld id="{B2221978-7AB2-D644-A1FF-AF545A1745C1}" type="slidenum">
              <a:rPr/>
              <a:pPr/>
              <a:t>11</a:t>
            </a:fld>
            <a:endParaRPr lang="tr"/>
          </a:p>
        </p:txBody>
      </p:sp>
    </p:spTree>
    <p:extLst>
      <p:ext uri="{BB962C8B-B14F-4D97-AF65-F5344CB8AC3E}">
        <p14:creationId xmlns:p14="http://schemas.microsoft.com/office/powerpoint/2010/main" val="3889007427"/>
      </p:ext>
    </p:extLst>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just" rtl="0"/>
            <a:r>
              <a:rPr lang="tr" sz="1200" b="0" i="0" u="none" kern="1200" baseline="0" dirty="0">
                <a:solidFill>
                  <a:schemeClr val="tx1"/>
                </a:solidFill>
                <a:latin typeface="+mn-lt"/>
                <a:ea typeface="+mn-ea"/>
                <a:cs typeface="+mn-cs"/>
              </a:rPr>
              <a:t>Dersin hedeflerini hem eğitmenin</a:t>
            </a:r>
            <a:r>
              <a:rPr lang="tr-TR" sz="1200" b="0" i="0" u="none" kern="1200" baseline="0" dirty="0">
                <a:solidFill>
                  <a:schemeClr val="tx1"/>
                </a:solidFill>
                <a:latin typeface="+mn-lt"/>
                <a:ea typeface="+mn-ea"/>
                <a:cs typeface="+mn-cs"/>
              </a:rPr>
              <a:t>, </a:t>
            </a:r>
            <a:r>
              <a:rPr lang="tr" sz="1200" b="0" i="0" u="none" kern="1200" baseline="0" dirty="0">
                <a:solidFill>
                  <a:schemeClr val="tx1"/>
                </a:solidFill>
                <a:latin typeface="+mn-lt"/>
                <a:ea typeface="+mn-ea"/>
                <a:cs typeface="+mn-cs"/>
              </a:rPr>
              <a:t>hem de katılımcıların anlaması önemlidir.  Bu hedefler, oturum başlamadan önce slayttaki bilgiler kullanılarak katılımcılara ayrıntılı bir şekilde açıklanmalıdır. Bu slayt, oturumun özetlenmesi amacıyla dersin sonunda tekrar gösterilecektir</a:t>
            </a:r>
            <a:r>
              <a:rPr lang="tr" sz="1200" b="0" i="0" u="none" kern="1200" baseline="0" dirty="0" smtClean="0">
                <a:solidFill>
                  <a:schemeClr val="tx1"/>
                </a:solidFill>
                <a:latin typeface="+mn-lt"/>
                <a:ea typeface="+mn-ea"/>
                <a:cs typeface="+mn-cs"/>
              </a:rPr>
              <a:t>.</a:t>
            </a:r>
          </a:p>
          <a:p>
            <a:pPr algn="just" rtl="0"/>
            <a:endParaRPr lang="tr"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lgn="l" rtl="0"/>
            <a:fld id="{B2221978-7AB2-D644-A1FF-AF545A1745C1}" type="slidenum">
              <a:rPr/>
              <a:pPr/>
              <a:t>105</a:t>
            </a:fld>
            <a:endParaRPr lang="tr" dirty="0"/>
          </a:p>
        </p:txBody>
      </p:sp>
    </p:spTree>
    <p:extLst>
      <p:ext uri="{BB962C8B-B14F-4D97-AF65-F5344CB8AC3E}">
        <p14:creationId xmlns:p14="http://schemas.microsoft.com/office/powerpoint/2010/main" val="816437894"/>
      </p:ext>
    </p:extLst>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just" rtl="0"/>
            <a:r>
              <a:rPr lang="tr" sz="1200" b="0" i="0" u="none" kern="1200" baseline="0" dirty="0">
                <a:solidFill>
                  <a:schemeClr val="tx1"/>
                </a:solidFill>
                <a:latin typeface="+mn-lt"/>
                <a:ea typeface="+mn-ea"/>
                <a:cs typeface="+mn-cs"/>
              </a:rPr>
              <a:t>Dersin hedeflerini hem eğitmenin hem de katılımcıların anlaması önemlidir.  Bu hedefler, oturum başlamadan önce slayttaki bilgiler kullanılarak katılımcılara ayrıntılı bir şekilde açıklanmalıdır. Bu slayt, oturumun özetlenmesi amacıyla dersin sonunda tekrar gösterilecektir</a:t>
            </a:r>
            <a:r>
              <a:rPr lang="tr" sz="1200" b="0" i="0" u="none" kern="1200" baseline="0" dirty="0" smtClean="0">
                <a:solidFill>
                  <a:schemeClr val="tx1"/>
                </a:solidFill>
                <a:latin typeface="+mn-lt"/>
                <a:ea typeface="+mn-ea"/>
                <a:cs typeface="+mn-cs"/>
              </a:rPr>
              <a:t>.</a:t>
            </a:r>
          </a:p>
          <a:p>
            <a:pPr algn="just" rtl="0"/>
            <a:endParaRPr lang="tr" sz="1200" b="0" i="0" u="none" kern="1200" baseline="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lgn="l" rtl="0"/>
            <a:fld id="{B2221978-7AB2-D644-A1FF-AF545A1745C1}" type="slidenum">
              <a:rPr/>
              <a:pPr/>
              <a:t>106</a:t>
            </a:fld>
            <a:endParaRPr lang="tr" dirty="0"/>
          </a:p>
        </p:txBody>
      </p:sp>
    </p:spTree>
    <p:extLst>
      <p:ext uri="{BB962C8B-B14F-4D97-AF65-F5344CB8AC3E}">
        <p14:creationId xmlns:p14="http://schemas.microsoft.com/office/powerpoint/2010/main" val="816437894"/>
      </p:ext>
    </p:extLst>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l" rtl="0"/>
            <a:r>
              <a:rPr lang="tr" sz="1200" b="0" i="0" u="none" kern="1200" baseline="0" dirty="0">
                <a:solidFill>
                  <a:schemeClr val="tx1"/>
                </a:solidFill>
                <a:effectLst/>
                <a:latin typeface="+mn-lt"/>
                <a:ea typeface="+mn-ea"/>
                <a:cs typeface="+mn-cs"/>
              </a:rPr>
              <a:t>Eğitmen, katılımcılara dersle ilgili s</a:t>
            </a:r>
            <a:r>
              <a:rPr lang="tr-TR" sz="1200" b="0" i="0" u="none" kern="1200" baseline="0" dirty="0">
                <a:solidFill>
                  <a:schemeClr val="tx1"/>
                </a:solidFill>
                <a:effectLst/>
                <a:latin typeface="+mn-lt"/>
                <a:ea typeface="+mn-ea"/>
                <a:cs typeface="+mn-cs"/>
              </a:rPr>
              <a:t>oru</a:t>
            </a:r>
            <a:r>
              <a:rPr lang="tr" sz="1200" b="0" i="0" u="none" kern="1200" baseline="0" dirty="0">
                <a:solidFill>
                  <a:schemeClr val="tx1"/>
                </a:solidFill>
                <a:effectLst/>
                <a:latin typeface="+mn-lt"/>
                <a:ea typeface="+mn-ea"/>
                <a:cs typeface="+mn-cs"/>
              </a:rPr>
              <a:t> sorma fırsatı tanımalıdır.</a:t>
            </a:r>
          </a:p>
          <a:p>
            <a:endParaRPr lang="tr" sz="1200" kern="1200" dirty="0">
              <a:solidFill>
                <a:schemeClr val="tx1"/>
              </a:solidFill>
              <a:effectLst/>
              <a:latin typeface="+mn-lt"/>
              <a:ea typeface="+mn-ea"/>
              <a:cs typeface="+mn-cs"/>
            </a:endParaRPr>
          </a:p>
          <a:p>
            <a:pPr algn="l" rtl="0"/>
            <a:r>
              <a:rPr lang="tr" sz="1200" b="1" i="0" u="none" kern="1200" baseline="0" dirty="0">
                <a:solidFill>
                  <a:schemeClr val="tx1"/>
                </a:solidFill>
                <a:effectLst/>
                <a:latin typeface="+mn-lt"/>
                <a:ea typeface="+mn-ea"/>
                <a:cs typeface="+mn-cs"/>
              </a:rPr>
              <a:t>Pratik Çalışmalar </a:t>
            </a:r>
            <a:r>
              <a:rPr lang="tr" sz="1200" b="0" i="0" u="none" kern="1200" baseline="0" dirty="0">
                <a:solidFill>
                  <a:schemeClr val="tx1"/>
                </a:solidFill>
                <a:effectLst/>
                <a:latin typeface="+mn-lt"/>
                <a:ea typeface="+mn-ea"/>
                <a:cs typeface="+mn-cs"/>
              </a:rPr>
              <a:t>(varsa)</a:t>
            </a:r>
            <a:endParaRPr lang="tr" sz="1200" kern="1200" dirty="0">
              <a:solidFill>
                <a:schemeClr val="tx1"/>
              </a:solidFill>
              <a:effectLst/>
              <a:latin typeface="+mn-lt"/>
              <a:ea typeface="+mn-ea"/>
              <a:cs typeface="+mn-cs"/>
            </a:endParaRPr>
          </a:p>
          <a:p>
            <a:pPr algn="l" rtl="0"/>
            <a:r>
              <a:rPr lang="tr" sz="1200" b="0" i="0" u="none" kern="1200" baseline="0" dirty="0">
                <a:solidFill>
                  <a:schemeClr val="tx1"/>
                </a:solidFill>
                <a:effectLst/>
                <a:latin typeface="+mn-lt"/>
                <a:ea typeface="+mn-ea"/>
                <a:cs typeface="+mn-cs"/>
              </a:rPr>
              <a:t>Bu oturum için başka</a:t>
            </a:r>
            <a:r>
              <a:rPr lang="tr-TR" sz="1200" b="0" i="0" u="none" kern="1200" baseline="0" dirty="0">
                <a:solidFill>
                  <a:schemeClr val="tx1"/>
                </a:solidFill>
                <a:effectLst/>
                <a:latin typeface="+mn-lt"/>
                <a:ea typeface="+mn-ea"/>
                <a:cs typeface="+mn-cs"/>
              </a:rPr>
              <a:t> </a:t>
            </a:r>
            <a:r>
              <a:rPr lang="tr" sz="1200" b="0" i="0" u="none" kern="1200" baseline="0" dirty="0">
                <a:solidFill>
                  <a:schemeClr val="tx1"/>
                </a:solidFill>
                <a:effectLst/>
                <a:latin typeface="+mn-lt"/>
                <a:ea typeface="+mn-ea"/>
                <a:cs typeface="+mn-cs"/>
              </a:rPr>
              <a:t>pratik çalışma planlanmamıştır. Bununla birlikte, bu oturumun etkileşimli olması amaçlanmıştır ve vaka çalışmaları katılımcılar arasında sözlü olarak tartışılacaktır. </a:t>
            </a:r>
          </a:p>
          <a:p>
            <a:endParaRPr lang="tr" sz="1200" kern="1200" dirty="0">
              <a:solidFill>
                <a:schemeClr val="tx1"/>
              </a:solidFill>
              <a:effectLst/>
              <a:latin typeface="+mn-lt"/>
              <a:ea typeface="+mn-ea"/>
              <a:cs typeface="+mn-cs"/>
            </a:endParaRPr>
          </a:p>
          <a:p>
            <a:pPr algn="l" rtl="0"/>
            <a:r>
              <a:rPr lang="tr" sz="1200" b="1" i="0" u="none" kern="1200" baseline="0" dirty="0">
                <a:solidFill>
                  <a:schemeClr val="tx1"/>
                </a:solidFill>
                <a:effectLst/>
                <a:latin typeface="+mn-lt"/>
                <a:ea typeface="+mn-ea"/>
                <a:cs typeface="+mn-cs"/>
              </a:rPr>
              <a:t>Bilgi testi </a:t>
            </a:r>
            <a:endParaRPr lang="tr" sz="1200" kern="1200" dirty="0">
              <a:solidFill>
                <a:schemeClr val="tx1"/>
              </a:solidFill>
              <a:effectLst/>
              <a:latin typeface="+mn-lt"/>
              <a:ea typeface="+mn-ea"/>
              <a:cs typeface="+mn-cs"/>
            </a:endParaRPr>
          </a:p>
          <a:p>
            <a:pPr algn="l" rtl="0"/>
            <a:r>
              <a:rPr lang="tr" sz="1200" b="0" i="0" u="none" kern="1200" baseline="0" dirty="0">
                <a:solidFill>
                  <a:schemeClr val="tx1"/>
                </a:solidFill>
                <a:effectLst/>
                <a:latin typeface="+mn-lt"/>
                <a:ea typeface="+mn-ea"/>
                <a:cs typeface="+mn-cs"/>
              </a:rPr>
              <a:t>Bu ders için belli bir bilgi testi planlanmamıştır. Yine de, eğitmen dersin sonunda bazı sorular </a:t>
            </a:r>
            <a:r>
              <a:rPr lang="tr-TR" sz="1200" b="0" i="0" u="none" kern="1200" baseline="0" dirty="0">
                <a:solidFill>
                  <a:schemeClr val="tx1"/>
                </a:solidFill>
                <a:effectLst/>
                <a:latin typeface="+mn-lt"/>
                <a:ea typeface="+mn-ea"/>
                <a:cs typeface="+mn-cs"/>
              </a:rPr>
              <a:t>sorabilir</a:t>
            </a:r>
            <a:r>
              <a:rPr lang="tr" sz="1200" b="0" i="0" u="none" kern="1200" baseline="0">
                <a:solidFill>
                  <a:schemeClr val="tx1"/>
                </a:solidFill>
                <a:effectLst/>
                <a:latin typeface="+mn-lt"/>
                <a:ea typeface="+mn-ea"/>
                <a:cs typeface="+mn-cs"/>
              </a:rPr>
              <a:t>.</a:t>
            </a:r>
            <a:endParaRPr lang="tr" sz="1200" kern="1200" dirty="0">
              <a:solidFill>
                <a:schemeClr val="tx1"/>
              </a:solidFill>
              <a:effectLst/>
              <a:latin typeface="+mn-lt"/>
              <a:ea typeface="+mn-ea"/>
              <a:cs typeface="+mn-cs"/>
            </a:endParaRPr>
          </a:p>
          <a:p>
            <a:endParaRPr lang="tr" dirty="0"/>
          </a:p>
        </p:txBody>
      </p:sp>
      <p:sp>
        <p:nvSpPr>
          <p:cNvPr id="4" name="Slide Number Placeholder 3"/>
          <p:cNvSpPr>
            <a:spLocks noGrp="1"/>
          </p:cNvSpPr>
          <p:nvPr>
            <p:ph type="sldNum" sz="quarter" idx="10"/>
          </p:nvPr>
        </p:nvSpPr>
        <p:spPr/>
        <p:txBody>
          <a:bodyPr/>
          <a:lstStyle/>
          <a:p>
            <a:pPr algn="l" rtl="0"/>
            <a:fld id="{D4504A11-3BA0-4461-A1C5-454F02F9540C}" type="slidenum">
              <a:rPr/>
              <a:pPr/>
              <a:t>107</a:t>
            </a:fld>
            <a:endParaRPr lang="tr"/>
          </a:p>
        </p:txBody>
      </p:sp>
    </p:spTree>
    <p:extLst>
      <p:ext uri="{BB962C8B-B14F-4D97-AF65-F5344CB8AC3E}">
        <p14:creationId xmlns:p14="http://schemas.microsoft.com/office/powerpoint/2010/main" val="38681694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1" indent="0" algn="just" defTabSz="457200" rtl="0" eaLnBrk="1" fontAlgn="auto" latinLnBrk="0" hangingPunct="1">
              <a:lnSpc>
                <a:spcPct val="100000"/>
              </a:lnSpc>
              <a:spcBef>
                <a:spcPts val="0"/>
              </a:spcBef>
              <a:spcAft>
                <a:spcPts val="0"/>
              </a:spcAft>
              <a:buClrTx/>
              <a:buSzTx/>
              <a:buFontTx/>
              <a:buNone/>
              <a:tabLst/>
              <a:defRPr/>
            </a:pPr>
            <a:r>
              <a:rPr lang="tr" b="0" i="0" u="none" baseline="0" dirty="0"/>
              <a:t>Eğitmen, "trafik verileri" teriminin anlamını açıklamalıdır</a:t>
            </a:r>
            <a:r>
              <a:rPr lang="tr-TR" b="0" i="0" u="none" baseline="0" dirty="0"/>
              <a:t>;</a:t>
            </a:r>
            <a:r>
              <a:rPr lang="tr" b="0" i="0" u="none" baseline="0" dirty="0"/>
              <a:t> trafik verileri bilgisayar sistemlerinin işletim sisteminin faaliyetlerini ya da bilgisayar sistemleri arasındaki iletişimi kaydeden anonim günlük dosyalarıdır. Eğitmen, ayrıca soruşturma açısından trafik verilerinin önemini ve trafik verilerine ilişkin ulusal mevzuattaki usul yetkilerini vurgulamalıdır (örneğin</a:t>
            </a:r>
            <a:r>
              <a:rPr lang="tr-TR" b="0" i="0" u="none" baseline="0" dirty="0"/>
              <a:t> </a:t>
            </a:r>
            <a:r>
              <a:rPr lang="tr" b="0" i="0" u="none" baseline="0" dirty="0"/>
              <a:t>trafik verilerinin </a:t>
            </a:r>
            <a:r>
              <a:rPr lang="tr-TR" b="0" i="0" u="none" baseline="0" dirty="0"/>
              <a:t>süratli şekilde </a:t>
            </a:r>
            <a:r>
              <a:rPr lang="tr" b="0" i="0" u="none" baseline="0" dirty="0"/>
              <a:t>korunması ve kısmen açıklanması ve trafik verilerinin gerçek zamanlı olarak toplanması). Katılımcıların trafik verilerinin</a:t>
            </a:r>
            <a:r>
              <a:rPr lang="tr-TR" b="0" i="0" u="none" baseline="0" dirty="0"/>
              <a:t>, </a:t>
            </a:r>
            <a:r>
              <a:rPr lang="tr" b="0" i="0" u="none" baseline="0" dirty="0"/>
              <a:t>iletişime ilişkin belli ayrıntıları (yani başlangıç noktası, varış noktası, izlediği </a:t>
            </a:r>
            <a:r>
              <a:rPr lang="tr-TR" b="0" i="0" u="none" baseline="0" dirty="0"/>
              <a:t>yol</a:t>
            </a:r>
            <a:r>
              <a:rPr lang="tr" b="0" i="0" u="none" baseline="0" dirty="0"/>
              <a:t>, saat, tarih, süre ya da temel hizmetin türü) gösteren günlük verileri olduğunu anlaması önemlidir.</a:t>
            </a:r>
            <a:endParaRPr lang="tr" dirty="0"/>
          </a:p>
        </p:txBody>
      </p:sp>
      <p:sp>
        <p:nvSpPr>
          <p:cNvPr id="4" name="Slide Number Placeholder 3"/>
          <p:cNvSpPr>
            <a:spLocks noGrp="1"/>
          </p:cNvSpPr>
          <p:nvPr>
            <p:ph type="sldNum" sz="quarter" idx="10"/>
          </p:nvPr>
        </p:nvSpPr>
        <p:spPr/>
        <p:txBody>
          <a:bodyPr/>
          <a:lstStyle/>
          <a:p>
            <a:pPr algn="l" rtl="0"/>
            <a:fld id="{B2221978-7AB2-D644-A1FF-AF545A1745C1}" type="slidenum">
              <a:rPr/>
              <a:pPr/>
              <a:t>12</a:t>
            </a:fld>
            <a:endParaRPr lang="tr"/>
          </a:p>
        </p:txBody>
      </p:sp>
    </p:spTree>
    <p:extLst>
      <p:ext uri="{BB962C8B-B14F-4D97-AF65-F5344CB8AC3E}">
        <p14:creationId xmlns:p14="http://schemas.microsoft.com/office/powerpoint/2010/main" val="13496289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rtl="0"/>
            <a:r>
              <a:rPr lang="tr" b="0" i="0" u="none" baseline="0" dirty="0"/>
              <a:t>Eğitmen, "</a:t>
            </a:r>
            <a:r>
              <a:rPr lang="tr-TR" b="0" i="0" u="none" baseline="0" dirty="0"/>
              <a:t>içerik</a:t>
            </a:r>
            <a:r>
              <a:rPr lang="tr" b="0" i="0" u="none" baseline="0" dirty="0"/>
              <a:t> verileri" terimini açıklamalıdır. Katılımcıların içerik verilerinin kapsamını anlayabilmeleri için eğitmenin bu veri türünün örneklerine odaklanması yararlı olabilir. Eğitmenin, içerik verilerinin, anonimleştirilmiş olmaması ve gerçek iletişim içeriğini ve/veya iletilen mesaj</a:t>
            </a:r>
            <a:r>
              <a:rPr lang="tr-TR" b="0" i="0" u="none" baseline="0" dirty="0"/>
              <a:t>ı </a:t>
            </a:r>
            <a:r>
              <a:rPr lang="tr" b="0" i="0" u="none" baseline="0" dirty="0"/>
              <a:t>ya da bilgileri içermesi açısından</a:t>
            </a:r>
            <a:r>
              <a:rPr lang="tr-TR" b="0" i="0" u="none" baseline="0" dirty="0"/>
              <a:t>,</a:t>
            </a:r>
            <a:r>
              <a:rPr lang="tr" b="0" i="0" u="none" baseline="0" dirty="0"/>
              <a:t> özel hayatın gizliliği </a:t>
            </a:r>
            <a:r>
              <a:rPr lang="tr-TR" b="0" i="0" u="none" baseline="0" dirty="0"/>
              <a:t>yönünden</a:t>
            </a:r>
            <a:r>
              <a:rPr lang="tr" b="0" i="0" u="none" baseline="0" dirty="0"/>
              <a:t> en hassas veri türü olduğunu vurgulaması önemlidir. </a:t>
            </a:r>
            <a:endParaRPr lang="tr" dirty="0"/>
          </a:p>
        </p:txBody>
      </p:sp>
      <p:sp>
        <p:nvSpPr>
          <p:cNvPr id="4" name="Slide Number Placeholder 3"/>
          <p:cNvSpPr>
            <a:spLocks noGrp="1"/>
          </p:cNvSpPr>
          <p:nvPr>
            <p:ph type="sldNum" sz="quarter" idx="10"/>
          </p:nvPr>
        </p:nvSpPr>
        <p:spPr/>
        <p:txBody>
          <a:bodyPr/>
          <a:lstStyle/>
          <a:p>
            <a:pPr algn="l" rtl="0"/>
            <a:fld id="{B2221978-7AB2-D644-A1FF-AF545A1745C1}" type="slidenum">
              <a:rPr/>
              <a:pPr/>
              <a:t>13</a:t>
            </a:fld>
            <a:endParaRPr lang="tr"/>
          </a:p>
        </p:txBody>
      </p:sp>
    </p:spTree>
    <p:extLst>
      <p:ext uri="{BB962C8B-B14F-4D97-AF65-F5344CB8AC3E}">
        <p14:creationId xmlns:p14="http://schemas.microsoft.com/office/powerpoint/2010/main" val="201999554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rtl="0"/>
            <a:r>
              <a:rPr lang="tr" b="0" i="0" u="none" baseline="0" dirty="0"/>
              <a:t>Eğitmen, bulut verinin anlamını açıklamalıdır. Katılımcıların bu görece yeni teknolojiyi anlayabilmeleri için</a:t>
            </a:r>
            <a:r>
              <a:rPr lang="tr-TR" b="0" i="0" u="none" baseline="0" dirty="0"/>
              <a:t>,</a:t>
            </a:r>
            <a:r>
              <a:rPr lang="tr" b="0" i="0" u="none" baseline="0" dirty="0"/>
              <a:t> popüler bulut depolama hizmetlerine atıfta bulunmak yararlı olabilir. Sektörle işbirliği </a:t>
            </a:r>
            <a:r>
              <a:rPr lang="tr-TR" b="0" i="0" u="none" baseline="0" dirty="0"/>
              <a:t>yapmak</a:t>
            </a:r>
            <a:r>
              <a:rPr lang="tr" b="0" i="0" u="none" baseline="0" dirty="0"/>
              <a:t> konusunda yaşanan en büyük güçlüklerden biri, sektörün elinde bulundurduğu ya da kontrol ettiği verilerin genellikle bulut </a:t>
            </a:r>
            <a:r>
              <a:rPr lang="tr" b="0" i="0" u="none" baseline="0" dirty="0" smtClean="0"/>
              <a:t>veri </a:t>
            </a:r>
            <a:r>
              <a:rPr lang="tr" b="0" i="0" u="none" baseline="0" dirty="0"/>
              <a:t>olması ve bu verilerin farklı bir yargı alanında depolanmış olmasıdır. Katılımcılara bulut </a:t>
            </a:r>
            <a:r>
              <a:rPr lang="tr" b="0" i="0" u="none" baseline="0" dirty="0" smtClean="0"/>
              <a:t>verilerin </a:t>
            </a:r>
            <a:r>
              <a:rPr lang="tr" b="0" i="0" u="none" baseline="0" dirty="0"/>
              <a:t>ne olduğunu açıklamak bunun için önemlidir.</a:t>
            </a:r>
            <a:endParaRPr lang="tr" dirty="0"/>
          </a:p>
        </p:txBody>
      </p:sp>
      <p:sp>
        <p:nvSpPr>
          <p:cNvPr id="4" name="Slide Number Placeholder 3"/>
          <p:cNvSpPr>
            <a:spLocks noGrp="1"/>
          </p:cNvSpPr>
          <p:nvPr>
            <p:ph type="sldNum" sz="quarter" idx="10"/>
          </p:nvPr>
        </p:nvSpPr>
        <p:spPr/>
        <p:txBody>
          <a:bodyPr/>
          <a:lstStyle/>
          <a:p>
            <a:pPr algn="l" rtl="0"/>
            <a:fld id="{B2221978-7AB2-D644-A1FF-AF545A1745C1}" type="slidenum">
              <a:rPr/>
              <a:pPr/>
              <a:t>14</a:t>
            </a:fld>
            <a:endParaRPr lang="tr"/>
          </a:p>
        </p:txBody>
      </p:sp>
    </p:spTree>
    <p:extLst>
      <p:ext uri="{BB962C8B-B14F-4D97-AF65-F5344CB8AC3E}">
        <p14:creationId xmlns:p14="http://schemas.microsoft.com/office/powerpoint/2010/main" val="17489058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dirty="0"/>
              <a:t>Eğitmen, bulut veri</a:t>
            </a:r>
            <a:r>
              <a:rPr lang="tr-TR" b="0" i="0" u="none" baseline="0" dirty="0"/>
              <a:t>n</a:t>
            </a:r>
            <a:r>
              <a:rPr lang="tr" b="0" i="0" u="none" baseline="0" dirty="0"/>
              <a:t>in alışılmış bilgisayar verilerinden farklarının açıklandığı slaytlara geçmeden önce</a:t>
            </a:r>
            <a:r>
              <a:rPr lang="tr-TR" b="0" i="0" u="none" baseline="0" dirty="0"/>
              <a:t>, </a:t>
            </a:r>
            <a:r>
              <a:rPr lang="tr" b="0" i="0" u="none" baseline="0" dirty="0"/>
              <a:t>Avrupa Konseyi Siber Suçlar Sözleşmesi Komitesi'nin (T-CY) bir çalışma grubu olan Bulut Delil Grubu'na (CEG) atıfta bulunmalıdır. </a:t>
            </a:r>
          </a:p>
          <a:p>
            <a:endParaRPr lang="tr" baseline="0" dirty="0"/>
          </a:p>
          <a:p>
            <a:pPr algn="l" rtl="0"/>
            <a:r>
              <a:rPr lang="tr" b="0" i="0" u="none" baseline="0" dirty="0"/>
              <a:t>CEG </a:t>
            </a:r>
            <a:r>
              <a:rPr lang="tr-TR" b="0" i="0" u="none" baseline="0" dirty="0"/>
              <a:t>hakkında</a:t>
            </a:r>
            <a:r>
              <a:rPr lang="tr" b="0" i="0" u="none" baseline="0" dirty="0"/>
              <a:t> daha kapsamlı bilgi için: http://www.coe.int/en/web/cybercrime/ceg</a:t>
            </a:r>
            <a:endParaRPr lang="tr" dirty="0"/>
          </a:p>
        </p:txBody>
      </p:sp>
      <p:sp>
        <p:nvSpPr>
          <p:cNvPr id="4" name="Slide Number Placeholder 3"/>
          <p:cNvSpPr>
            <a:spLocks noGrp="1"/>
          </p:cNvSpPr>
          <p:nvPr>
            <p:ph type="sldNum" sz="quarter" idx="10"/>
          </p:nvPr>
        </p:nvSpPr>
        <p:spPr/>
        <p:txBody>
          <a:bodyPr/>
          <a:lstStyle/>
          <a:p>
            <a:pPr algn="l" rtl="0"/>
            <a:fld id="{B2221978-7AB2-D644-A1FF-AF545A1745C1}" type="slidenum">
              <a:rPr/>
              <a:pPr/>
              <a:t>15</a:t>
            </a:fld>
            <a:endParaRPr lang="tr"/>
          </a:p>
        </p:txBody>
      </p:sp>
    </p:spTree>
    <p:extLst>
      <p:ext uri="{BB962C8B-B14F-4D97-AF65-F5344CB8AC3E}">
        <p14:creationId xmlns:p14="http://schemas.microsoft.com/office/powerpoint/2010/main" val="318902878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rtl="0"/>
            <a:r>
              <a:rPr lang="tr" b="0" i="0" u="none" baseline="0" dirty="0"/>
              <a:t>Dersin bu aşamasında eğitmen, bulut depolamanın ve uzakta veri depolamanın sonucu olarak ortaya çıkan ve Bulut Delil Grubu tarafından ele alınan bazı temel güçlükleri açıklamalıdır. Yargı alanı meseleleri, hangi erişim kurallarının geçerli olacağı ve birden çok yargı </a:t>
            </a:r>
            <a:r>
              <a:rPr lang="tr-TR" b="0" i="0" u="none" baseline="0" dirty="0"/>
              <a:t>yetkisi katmanının </a:t>
            </a:r>
            <a:r>
              <a:rPr lang="tr" b="0" i="0" u="none" baseline="0" dirty="0"/>
              <a:t>mevcut olması gibi belli bazı sorunlar, eğitmen tarafından siber suçlarla etkin bir şekilde mücadele etmek amacıyla yabancı sektörle doğrudan işbirliği kurmanın önemini vurgulamak için kullanılabileceği için özellikle önemlidir.</a:t>
            </a:r>
          </a:p>
        </p:txBody>
      </p:sp>
      <p:sp>
        <p:nvSpPr>
          <p:cNvPr id="4" name="Slide Number Placeholder 3"/>
          <p:cNvSpPr>
            <a:spLocks noGrp="1"/>
          </p:cNvSpPr>
          <p:nvPr>
            <p:ph type="sldNum" sz="quarter" idx="10"/>
          </p:nvPr>
        </p:nvSpPr>
        <p:spPr/>
        <p:txBody>
          <a:bodyPr/>
          <a:lstStyle/>
          <a:p>
            <a:pPr algn="l" rtl="0"/>
            <a:fld id="{B2221978-7AB2-D644-A1FF-AF545A1745C1}" type="slidenum">
              <a:rPr/>
              <a:pPr/>
              <a:t>16</a:t>
            </a:fld>
            <a:endParaRPr lang="tr"/>
          </a:p>
        </p:txBody>
      </p:sp>
    </p:spTree>
    <p:extLst>
      <p:ext uri="{BB962C8B-B14F-4D97-AF65-F5344CB8AC3E}">
        <p14:creationId xmlns:p14="http://schemas.microsoft.com/office/powerpoint/2010/main" val="301484206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l" rtl="0"/>
            <a:r>
              <a:rPr lang="tr" b="0" i="0" u="none" baseline="0" dirty="0"/>
              <a:t>Eğitmen, katılımcılara dersin Birinci Bölümü ile ilgili sor</a:t>
            </a:r>
            <a:r>
              <a:rPr lang="tr-TR" b="0" i="0" u="none" baseline="0" dirty="0"/>
              <a:t>u </a:t>
            </a:r>
            <a:r>
              <a:rPr lang="tr" b="0" i="0" u="none" baseline="0" dirty="0"/>
              <a:t>sorma fırsatı </a:t>
            </a:r>
            <a:r>
              <a:rPr lang="tr-TR" b="0" i="0" u="none" baseline="0" dirty="0"/>
              <a:t>vermelidir</a:t>
            </a:r>
            <a:r>
              <a:rPr lang="tr" b="0" i="0" u="none" baseline="0" dirty="0"/>
              <a:t>.</a:t>
            </a:r>
            <a:endParaRPr lang="tr" dirty="0"/>
          </a:p>
        </p:txBody>
      </p:sp>
      <p:sp>
        <p:nvSpPr>
          <p:cNvPr id="4" name="Slide Number Placeholder 3"/>
          <p:cNvSpPr>
            <a:spLocks noGrp="1"/>
          </p:cNvSpPr>
          <p:nvPr>
            <p:ph type="sldNum" sz="quarter" idx="10"/>
          </p:nvPr>
        </p:nvSpPr>
        <p:spPr/>
        <p:txBody>
          <a:bodyPr/>
          <a:lstStyle/>
          <a:p>
            <a:pPr algn="l" rtl="0"/>
            <a:fld id="{D4504A11-3BA0-4461-A1C5-454F02F9540C}" type="slidenum">
              <a:rPr/>
              <a:pPr/>
              <a:t>17</a:t>
            </a:fld>
            <a:endParaRPr lang="tr"/>
          </a:p>
        </p:txBody>
      </p:sp>
    </p:spTree>
    <p:extLst>
      <p:ext uri="{BB962C8B-B14F-4D97-AF65-F5344CB8AC3E}">
        <p14:creationId xmlns:p14="http://schemas.microsoft.com/office/powerpoint/2010/main" val="23160202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l" rtl="0"/>
            <a:r>
              <a:rPr lang="tr" b="0" i="0" u="none" baseline="0" dirty="0"/>
              <a:t>Katılımcılar, kolluk makamları ile ulusal özel sektör hizmet sağlayıcıları arasında işbirliğini mümkün kılmanın yollarından haberdar olmalıdır. Bu bölümde katılımcılara, farklı işbirliği seviyeleri ve ulusal hizmet sağlayıcılar</a:t>
            </a:r>
            <a:r>
              <a:rPr lang="tr-TR" b="0" i="0" u="none" baseline="0" dirty="0"/>
              <a:t>da bulunan </a:t>
            </a:r>
            <a:r>
              <a:rPr lang="tr" b="0" i="0" u="none" baseline="0" dirty="0"/>
              <a:t>verilere erişimle </a:t>
            </a:r>
            <a:r>
              <a:rPr lang="tr-TR" b="0" i="0" u="none" baseline="0" dirty="0"/>
              <a:t>ilgili</a:t>
            </a:r>
            <a:r>
              <a:rPr lang="tr" b="0" i="0" u="none" baseline="0" dirty="0"/>
              <a:t> yetkilerini kullanırken hesaba katmaları gereken çeşitli değerlendirmeler açıklanacaktır.</a:t>
            </a:r>
            <a:endParaRPr lang="tr" dirty="0"/>
          </a:p>
        </p:txBody>
      </p:sp>
      <p:sp>
        <p:nvSpPr>
          <p:cNvPr id="4" name="Slide Number Placeholder 3"/>
          <p:cNvSpPr>
            <a:spLocks noGrp="1"/>
          </p:cNvSpPr>
          <p:nvPr>
            <p:ph type="sldNum" sz="quarter" idx="10"/>
          </p:nvPr>
        </p:nvSpPr>
        <p:spPr/>
        <p:txBody>
          <a:bodyPr/>
          <a:lstStyle/>
          <a:p>
            <a:pPr algn="l" rtl="0"/>
            <a:fld id="{B2221978-7AB2-D644-A1FF-AF545A1745C1}" type="slidenum">
              <a:rPr/>
              <a:pPr/>
              <a:t>18</a:t>
            </a:fld>
            <a:endParaRPr lang="tr"/>
          </a:p>
        </p:txBody>
      </p:sp>
    </p:spTree>
    <p:extLst>
      <p:ext uri="{BB962C8B-B14F-4D97-AF65-F5344CB8AC3E}">
        <p14:creationId xmlns:p14="http://schemas.microsoft.com/office/powerpoint/2010/main" val="33446409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TR" b="0" i="0" u="none" baseline="0" dirty="0"/>
              <a:t>,</a:t>
            </a:r>
            <a:r>
              <a:rPr lang="tr" b="0" i="0" u="none" baseline="0" dirty="0"/>
              <a:t>Eğitmen ulusal sektörle kurulabilecek işbirliğinin üç seviyesini açıklamalıdır:</a:t>
            </a:r>
          </a:p>
          <a:p>
            <a:endParaRPr lang="tr" baseline="0" dirty="0"/>
          </a:p>
          <a:p>
            <a:pPr marL="228600" indent="-228600" algn="just" rtl="0">
              <a:buAutoNum type="arabicPeriod"/>
            </a:pPr>
            <a:r>
              <a:rPr lang="tr" b="1" i="0" u="none" baseline="0" dirty="0"/>
              <a:t>Yasal yetkilere dayanan zorunlu işbirliği – </a:t>
            </a:r>
            <a:r>
              <a:rPr lang="tr" b="0" i="0" u="none" baseline="0" dirty="0"/>
              <a:t>Kolluk makamlarının Budapeşte Sözleşmesi'nin 16 ila 21. Maddelerine karşılık gelen usul yetkilerini kullanmasından kaynaklanan zorunlu işbirliğidir. Bu işbirliği, muhatabını kolluk makamlarıyla işbirliğine zorlayacak emir ya da müzekkerelerin düzenlenmesini içerir.</a:t>
            </a:r>
          </a:p>
          <a:p>
            <a:pPr marL="228600" indent="-228600" algn="l" rtl="0">
              <a:buAutoNum type="arabicPeriod"/>
            </a:pPr>
            <a:r>
              <a:rPr lang="tr" b="1" i="0" u="none" baseline="0" dirty="0"/>
              <a:t>Yasal yetkilere dayanan gönüllü işbirliği – </a:t>
            </a:r>
            <a:r>
              <a:rPr lang="tr" b="0" i="0" u="none" baseline="0" dirty="0"/>
              <a:t>Yasaların uyulması zorunlu hükümleriyle aynı </a:t>
            </a:r>
            <a:r>
              <a:rPr lang="tr-TR" b="0" i="0" u="none" baseline="0" dirty="0"/>
              <a:t>düzeyde etkisi</a:t>
            </a:r>
            <a:r>
              <a:rPr lang="tr" b="0" i="0" u="none" baseline="0" dirty="0"/>
              <a:t> olmayan bazı yasal yetkilere dayanarak gerçekleştirilen gönüllü işbirliğidir. Örneğin, bir özel sektör operatörü ile bir kolluk makamı arasında imzalanan mutabakat zaptı böyle bir işbirliğiyle sonuçlanabilir.</a:t>
            </a:r>
          </a:p>
          <a:p>
            <a:pPr marL="228600" indent="-228600" algn="l" rtl="0">
              <a:buAutoNum type="arabicPeriod"/>
            </a:pPr>
            <a:r>
              <a:rPr lang="tr" b="1" i="0" u="none" baseline="0" dirty="0"/>
              <a:t>Yasal yetkilerden bağımsız gönüllü işbirliği –</a:t>
            </a:r>
            <a:r>
              <a:rPr lang="tr" b="0" i="0" u="none" baseline="0" dirty="0"/>
              <a:t> Herhangi bir yasal yetki mevcut olmamasına rağmen gerçekleşen gönüllü işbirliğidir. Yasaların imkân tanıdığı ama zorunlu kılmadığı işbirliği bu kapsama girer.</a:t>
            </a:r>
            <a:endParaRPr lang="tr" b="1" baseline="0" dirty="0"/>
          </a:p>
        </p:txBody>
      </p:sp>
      <p:sp>
        <p:nvSpPr>
          <p:cNvPr id="4" name="Slide Number Placeholder 3"/>
          <p:cNvSpPr>
            <a:spLocks noGrp="1"/>
          </p:cNvSpPr>
          <p:nvPr>
            <p:ph type="sldNum" sz="quarter" idx="10"/>
          </p:nvPr>
        </p:nvSpPr>
        <p:spPr/>
        <p:txBody>
          <a:bodyPr/>
          <a:lstStyle/>
          <a:p>
            <a:pPr algn="l" rtl="0"/>
            <a:fld id="{B2221978-7AB2-D644-A1FF-AF545A1745C1}" type="slidenum">
              <a:rPr/>
              <a:pPr/>
              <a:t>19</a:t>
            </a:fld>
            <a:endParaRPr lang="tr"/>
          </a:p>
        </p:txBody>
      </p:sp>
    </p:spTree>
    <p:extLst>
      <p:ext uri="{BB962C8B-B14F-4D97-AF65-F5344CB8AC3E}">
        <p14:creationId xmlns:p14="http://schemas.microsoft.com/office/powerpoint/2010/main" val="12139695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rtl="0"/>
            <a:r>
              <a:rPr lang="tr" b="0" i="0" u="none" baseline="0" dirty="0"/>
              <a:t>Eğitmen, katılımcılarla birlikte, özel sektör hizmet sağlayıcıları</a:t>
            </a:r>
            <a:r>
              <a:rPr lang="tr-TR" b="0" i="0" u="none" baseline="0" dirty="0"/>
              <a:t>nın</a:t>
            </a:r>
            <a:r>
              <a:rPr lang="tr" b="0" i="0" u="none" baseline="0" dirty="0"/>
              <a:t> ve sektör</a:t>
            </a:r>
            <a:r>
              <a:rPr lang="tr-TR" b="0" i="0" u="none" baseline="0" dirty="0"/>
              <a:t>ün </a:t>
            </a:r>
            <a:r>
              <a:rPr lang="tr" b="0" i="0" u="none" baseline="0" dirty="0"/>
              <a:t>işbirliğini zorunlu kılan yasa hükümlerini madde madde ele almalıdır. Eğitmen, katılımcılara her bir yetkiyle ilgili temel değerlendirmelerin tek tek ele alınacağını açıklamalıdır. </a:t>
            </a:r>
            <a:endParaRPr lang="tr" dirty="0"/>
          </a:p>
        </p:txBody>
      </p:sp>
      <p:sp>
        <p:nvSpPr>
          <p:cNvPr id="4" name="Slide Number Placeholder 3"/>
          <p:cNvSpPr>
            <a:spLocks noGrp="1"/>
          </p:cNvSpPr>
          <p:nvPr>
            <p:ph type="sldNum" sz="quarter" idx="10"/>
          </p:nvPr>
        </p:nvSpPr>
        <p:spPr/>
        <p:txBody>
          <a:bodyPr/>
          <a:lstStyle/>
          <a:p>
            <a:pPr algn="l" rtl="0"/>
            <a:fld id="{B2221978-7AB2-D644-A1FF-AF545A1745C1}" type="slidenum">
              <a:rPr/>
              <a:pPr/>
              <a:t>20</a:t>
            </a:fld>
            <a:endParaRPr lang="tr"/>
          </a:p>
        </p:txBody>
      </p:sp>
    </p:spTree>
    <p:extLst>
      <p:ext uri="{BB962C8B-B14F-4D97-AF65-F5344CB8AC3E}">
        <p14:creationId xmlns:p14="http://schemas.microsoft.com/office/powerpoint/2010/main" val="11171953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just" rtl="0"/>
            <a:r>
              <a:rPr lang="tr-TR" sz="1200" b="0" i="0" u="none" kern="1200" baseline="0" noProof="0" dirty="0" smtClean="0">
                <a:solidFill>
                  <a:schemeClr val="tx1"/>
                </a:solidFill>
                <a:latin typeface="+mn-lt"/>
                <a:ea typeface="+mn-ea"/>
                <a:cs typeface="+mn-cs"/>
              </a:rPr>
              <a:t>Gündem slaydında oturumun tüm bölümleri listelenmektedir. Eğitmen, materyallerin nasıl sunulacağını ve her bölümün sonunda izleyicilerin katılımı ve soruları için zaman ayrılacağını açıklamalıdır. Bu noktada eğitmen, bu eğitimin etkileşimli olmasının amaçlandığını ve katılımcıların oturum boyunca çalışmalara katılımının bekleneceğini de vurgulamalıdır.  </a:t>
            </a:r>
            <a:endParaRPr lang="tr-TR" noProof="0" dirty="0"/>
          </a:p>
        </p:txBody>
      </p:sp>
      <p:sp>
        <p:nvSpPr>
          <p:cNvPr id="4" name="Slide Number Placeholder 3"/>
          <p:cNvSpPr>
            <a:spLocks noGrp="1"/>
          </p:cNvSpPr>
          <p:nvPr>
            <p:ph type="sldNum" sz="quarter" idx="10"/>
          </p:nvPr>
        </p:nvSpPr>
        <p:spPr/>
        <p:txBody>
          <a:bodyPr/>
          <a:lstStyle/>
          <a:p>
            <a:pPr algn="l" rtl="0"/>
            <a:fld id="{B2221978-7AB2-D644-A1FF-AF545A1745C1}" type="slidenum">
              <a:rPr/>
              <a:pPr/>
              <a:t>2</a:t>
            </a:fld>
            <a:endParaRPr lang="tr" dirty="0"/>
          </a:p>
        </p:txBody>
      </p:sp>
    </p:spTree>
    <p:extLst>
      <p:ext uri="{BB962C8B-B14F-4D97-AF65-F5344CB8AC3E}">
        <p14:creationId xmlns:p14="http://schemas.microsoft.com/office/powerpoint/2010/main" val="357814087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just" rtl="0">
              <a:buNone/>
            </a:pPr>
            <a:r>
              <a:rPr lang="tr" b="0" i="0" u="none" baseline="0" dirty="0"/>
              <a:t>Eğitmen, depolanan bilgisayar verilerinin </a:t>
            </a:r>
            <a:r>
              <a:rPr lang="tr-TR" b="0" i="0" u="none" baseline="0" dirty="0"/>
              <a:t>süratli</a:t>
            </a:r>
            <a:r>
              <a:rPr lang="tr" b="0" i="0" u="none" baseline="0" dirty="0"/>
              <a:t> şekilde korunmasını sağlamaya yönelik ulusal yetkiyi açıklamalıdır. </a:t>
            </a:r>
            <a:endParaRPr lang="tr" dirty="0"/>
          </a:p>
        </p:txBody>
      </p:sp>
      <p:sp>
        <p:nvSpPr>
          <p:cNvPr id="4" name="Slide Number Placeholder 3"/>
          <p:cNvSpPr>
            <a:spLocks noGrp="1"/>
          </p:cNvSpPr>
          <p:nvPr>
            <p:ph type="sldNum" sz="quarter" idx="10"/>
          </p:nvPr>
        </p:nvSpPr>
        <p:spPr/>
        <p:txBody>
          <a:bodyPr/>
          <a:lstStyle/>
          <a:p>
            <a:pPr algn="l" rtl="0"/>
            <a:fld id="{B2221978-7AB2-D644-A1FF-AF545A1745C1}" type="slidenum">
              <a:rPr/>
              <a:pPr/>
              <a:t>21</a:t>
            </a:fld>
            <a:endParaRPr lang="tr"/>
          </a:p>
        </p:txBody>
      </p:sp>
    </p:spTree>
    <p:extLst>
      <p:ext uri="{BB962C8B-B14F-4D97-AF65-F5344CB8AC3E}">
        <p14:creationId xmlns:p14="http://schemas.microsoft.com/office/powerpoint/2010/main" val="25290305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tr" sz="1200" b="0" i="0" u="none" kern="1200" baseline="0" dirty="0">
                <a:solidFill>
                  <a:schemeClr val="tx1"/>
                </a:solidFill>
                <a:effectLst/>
                <a:latin typeface="+mn-lt"/>
                <a:ea typeface="+mn-ea"/>
                <a:cs typeface="+mn-cs"/>
              </a:rPr>
              <a:t>Hizmet sağlayıcılara verileri koruma emrinin verilmesi (Madde 16)</a:t>
            </a:r>
            <a:endParaRPr lang="tr" sz="1200" kern="1200" dirty="0">
              <a:solidFill>
                <a:schemeClr val="tx1"/>
              </a:solidFill>
              <a:effectLst/>
              <a:latin typeface="+mn-lt"/>
              <a:ea typeface="+mn-ea"/>
              <a:cs typeface="+mn-cs"/>
            </a:endParaRPr>
          </a:p>
          <a:p>
            <a:pPr marL="0" indent="0" algn="just" rtl="0">
              <a:buNone/>
            </a:pPr>
            <a:endParaRPr lang="tr" baseline="0" dirty="0"/>
          </a:p>
          <a:p>
            <a:pPr marL="0" indent="0" algn="just" rtl="0">
              <a:buNone/>
            </a:pPr>
            <a:r>
              <a:rPr lang="tr" b="0" i="0" u="none" baseline="0" dirty="0"/>
              <a:t>Eğitmenlerin</a:t>
            </a:r>
            <a:r>
              <a:rPr lang="tr-TR" b="0" i="0" u="none" baseline="0" dirty="0"/>
              <a:t>, </a:t>
            </a:r>
            <a:r>
              <a:rPr lang="tr" b="0" i="0" u="none" baseline="0" dirty="0"/>
              <a:t>belirtilen bilgisayar verilerinin süratli şekilde korunmasını sağlama</a:t>
            </a:r>
            <a:r>
              <a:rPr lang="tr-TR" b="0" i="0" u="none" baseline="0" dirty="0"/>
              <a:t> </a:t>
            </a:r>
            <a:r>
              <a:rPr lang="tr" b="0" i="0" u="none" baseline="0" dirty="0"/>
              <a:t>yetki</a:t>
            </a:r>
            <a:r>
              <a:rPr lang="tr-TR" b="0" i="0" u="none" baseline="0" dirty="0"/>
              <a:t>sinin</a:t>
            </a:r>
            <a:r>
              <a:rPr lang="tr" b="0" i="0" u="none" baseline="0" dirty="0"/>
              <a:t> kullanılmasında</a:t>
            </a:r>
            <a:r>
              <a:rPr lang="tr-TR" b="0" i="0" u="none" baseline="0" dirty="0"/>
              <a:t> </a:t>
            </a:r>
            <a:r>
              <a:rPr lang="tr" b="0" i="0" u="none" baseline="0" dirty="0"/>
              <a:t> savcıların ve hâkimlerin </a:t>
            </a:r>
            <a:r>
              <a:rPr lang="tr-TR" b="0" i="0" u="none" baseline="0" dirty="0"/>
              <a:t>rolünü</a:t>
            </a:r>
            <a:r>
              <a:rPr lang="tr" b="0" i="0" u="none" baseline="0" dirty="0"/>
              <a:t> açıklaması önemlidir. Eğitmen, bu yetkinin belli sınır</a:t>
            </a:r>
            <a:r>
              <a:rPr lang="tr-TR" b="0" i="0" u="none" baseline="0" dirty="0"/>
              <a:t>lamaları</a:t>
            </a:r>
            <a:r>
              <a:rPr lang="tr" b="0" i="0" u="none" baseline="0" dirty="0"/>
              <a:t> olduğunu vurgulamalıdır</a:t>
            </a:r>
            <a:r>
              <a:rPr lang="tr-TR" b="0" i="0" u="none" baseline="0" dirty="0"/>
              <a:t>; ver</a:t>
            </a:r>
            <a:r>
              <a:rPr lang="tr" b="0" i="0" u="none" baseline="0" dirty="0"/>
              <a:t>ilerin tutulmasını değil, korunmasını emretmekle sınırlı olması ve sadece belli ceza soruşturmalarıyla bağlantılı olarak kullanılabilmesi bunlar arasındadır.</a:t>
            </a:r>
            <a:r>
              <a:rPr lang="tr-TR" b="0" i="0" u="none" baseline="0" dirty="0"/>
              <a:t> Böylece </a:t>
            </a:r>
            <a:r>
              <a:rPr lang="tr" b="0" i="0" u="none" baseline="0" dirty="0"/>
              <a:t>katılımcılar yetkinin kapsamını </a:t>
            </a:r>
            <a:r>
              <a:rPr lang="tr-TR" b="0" i="0" u="none" baseline="0" dirty="0"/>
              <a:t>anlayabilir</a:t>
            </a:r>
            <a:r>
              <a:rPr lang="tr" b="0" i="0" u="none" baseline="0" dirty="0"/>
              <a:t>.  </a:t>
            </a:r>
          </a:p>
          <a:p>
            <a:pPr marL="0" indent="0" algn="just" rtl="0">
              <a:buNone/>
            </a:pPr>
            <a:endParaRPr lang="tr" baseline="0" dirty="0"/>
          </a:p>
          <a:p>
            <a:pPr marL="0" indent="0" algn="just" rtl="0">
              <a:buNone/>
            </a:pPr>
            <a:r>
              <a:rPr lang="tr" b="0" i="0" u="none" baseline="0" dirty="0"/>
              <a:t>Eğitmen, kolluk amacıyla özel sektörle işbirliği kurmak açısından bu yetkinin önemini vurgulamalıdır, çünkü birçok hizmet sağlayıcı teknik ya da ticari nedenlerle abonelerinin bilgisayar verilerini sınırlı bir süreyle depolar.</a:t>
            </a:r>
            <a:endParaRPr lang="tr" dirty="0"/>
          </a:p>
        </p:txBody>
      </p:sp>
      <p:sp>
        <p:nvSpPr>
          <p:cNvPr id="4" name="Slide Number Placeholder 3"/>
          <p:cNvSpPr>
            <a:spLocks noGrp="1"/>
          </p:cNvSpPr>
          <p:nvPr>
            <p:ph type="sldNum" sz="quarter" idx="10"/>
          </p:nvPr>
        </p:nvSpPr>
        <p:spPr/>
        <p:txBody>
          <a:bodyPr/>
          <a:lstStyle/>
          <a:p>
            <a:pPr algn="l" rtl="0"/>
            <a:fld id="{B2221978-7AB2-D644-A1FF-AF545A1745C1}" type="slidenum">
              <a:rPr/>
              <a:pPr/>
              <a:t>22</a:t>
            </a:fld>
            <a:endParaRPr lang="tr"/>
          </a:p>
        </p:txBody>
      </p:sp>
    </p:spTree>
    <p:extLst>
      <p:ext uri="{BB962C8B-B14F-4D97-AF65-F5344CB8AC3E}">
        <p14:creationId xmlns:p14="http://schemas.microsoft.com/office/powerpoint/2010/main" val="184885849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marL="0" marR="0" indent="0" algn="l" defTabSz="457200" rtl="0" eaLnBrk="1" fontAlgn="auto" latinLnBrk="0" hangingPunct="1">
              <a:lnSpc>
                <a:spcPct val="100000"/>
              </a:lnSpc>
              <a:spcBef>
                <a:spcPts val="0"/>
              </a:spcBef>
              <a:spcAft>
                <a:spcPts val="0"/>
              </a:spcAft>
              <a:buClrTx/>
              <a:buSzTx/>
              <a:buFontTx/>
              <a:buNone/>
              <a:tabLst/>
              <a:defRPr/>
            </a:pPr>
            <a:r>
              <a:rPr lang="tr" sz="1200" b="0" i="0" u="none" kern="1200" baseline="0" dirty="0">
                <a:solidFill>
                  <a:schemeClr val="tx1"/>
                </a:solidFill>
                <a:effectLst/>
                <a:latin typeface="+mn-lt"/>
                <a:ea typeface="+mn-ea"/>
                <a:cs typeface="+mn-cs"/>
              </a:rPr>
              <a:t>Hizmet sağlayıcılara verileri koruma emrinin verilmesi</a:t>
            </a:r>
            <a:endParaRPr lang="tr" sz="1200" kern="1200" dirty="0">
              <a:solidFill>
                <a:schemeClr val="tx1"/>
              </a:solidFill>
              <a:effectLst/>
              <a:latin typeface="+mn-lt"/>
              <a:ea typeface="+mn-ea"/>
              <a:cs typeface="+mn-cs"/>
            </a:endParaRPr>
          </a:p>
          <a:p>
            <a:endParaRPr lang="tr" dirty="0"/>
          </a:p>
          <a:p>
            <a:pPr algn="l" rtl="0"/>
            <a:r>
              <a:rPr lang="tr" b="0" i="0" u="none" baseline="0" dirty="0"/>
              <a:t>Eğitmen, depolanan bilgisayar verilerinin süratli şekilde korunmasını emrederken akılda </a:t>
            </a:r>
            <a:r>
              <a:rPr lang="tr-TR" b="0" i="0" u="none" baseline="0" dirty="0"/>
              <a:t>tutulması</a:t>
            </a:r>
            <a:r>
              <a:rPr lang="tr" b="0" i="0" u="none" baseline="0" dirty="0"/>
              <a:t> gereken bazı temel değerlendirmeleri </a:t>
            </a:r>
            <a:r>
              <a:rPr lang="tr-TR" b="0" i="0" u="none" baseline="0" dirty="0"/>
              <a:t>katılımcılara </a:t>
            </a:r>
            <a:r>
              <a:rPr lang="tr" b="0" i="0" u="none" baseline="0" dirty="0"/>
              <a:t>açıklamalıdır:</a:t>
            </a:r>
          </a:p>
          <a:p>
            <a:pPr marL="228600" indent="-228600" algn="l" rtl="0">
              <a:buAutoNum type="arabicPeriod"/>
            </a:pPr>
            <a:r>
              <a:rPr lang="tr" b="0" i="0" u="none" baseline="0" dirty="0"/>
              <a:t>Başvuruda </a:t>
            </a:r>
            <a:r>
              <a:rPr lang="tr-TR" b="0" i="0" u="none" baseline="0" dirty="0"/>
              <a:t>niçin </a:t>
            </a:r>
            <a:r>
              <a:rPr lang="tr" b="0" i="0" u="none" baseline="0" dirty="0"/>
              <a:t>verilerin kaybedil</a:t>
            </a:r>
            <a:r>
              <a:rPr lang="tr-TR" b="0" i="0" u="none" baseline="0" dirty="0"/>
              <a:t>ebileceğinin</a:t>
            </a:r>
            <a:r>
              <a:rPr lang="tr" b="0" i="0" u="none" baseline="0" dirty="0"/>
              <a:t> ya d</a:t>
            </a:r>
            <a:r>
              <a:rPr lang="tr-TR" b="0" i="0" u="none" baseline="0" dirty="0"/>
              <a:t>a tahrif edilebileceğinin düşünüldüğünün </a:t>
            </a:r>
            <a:r>
              <a:rPr lang="tr" b="0" i="0" u="none" baseline="0" dirty="0"/>
              <a:t>gerekçelerinin belirtilmesi gerekebilir: Bu gereklilik, ulusal mevzuatta </a:t>
            </a:r>
            <a:r>
              <a:rPr lang="tr-TR" b="0" i="0" u="none" baseline="0" dirty="0"/>
              <a:t>böyle bir şart</a:t>
            </a:r>
            <a:r>
              <a:rPr lang="tr" b="0" i="0" u="none" baseline="0" dirty="0"/>
              <a:t> olup olmamasına bağlıdır. Bununla birlikte, emri düzenleyen kişinin ihtiyat açısından her durumda emrin söz konusu verilerin süratli şekilde korunması için gerçekten gerekli olup olmadığını ya da başvuru sahibinin yasalarda mevcut diğer usul yetkilerini kullanma yoluna gitmesi için yeterli zaman olup olmadığını değerlendirmesi yerinde olacaktır.</a:t>
            </a:r>
          </a:p>
          <a:p>
            <a:pPr marL="228600" indent="-228600" algn="just" rtl="0">
              <a:buAutoNum type="arabicPeriod"/>
            </a:pPr>
            <a:r>
              <a:rPr lang="tr" b="0" i="0" u="none" baseline="0" dirty="0"/>
              <a:t>Emirde hangi verilerin emre konu olduğu açıkça belirtilmelidir: Emir, genel, açıkça belirtilmemiş veriler (örneğin belli bir bilgisayar sistemindeki tüm veriler) için değil, </a:t>
            </a:r>
            <a:r>
              <a:rPr lang="tr-TR" b="0" i="0" u="none" baseline="0" dirty="0"/>
              <a:t>belirli</a:t>
            </a:r>
            <a:r>
              <a:rPr lang="tr" b="0" i="0" u="none" baseline="0" dirty="0"/>
              <a:t> veriler için hazırlanmalıdır. </a:t>
            </a:r>
          </a:p>
          <a:p>
            <a:pPr marL="228600" indent="-228600" algn="just" rtl="0">
              <a:buAutoNum type="arabicPeriod"/>
            </a:pPr>
            <a:r>
              <a:rPr lang="tr" b="0" i="0" u="none" baseline="0" dirty="0"/>
              <a:t>Emirde özel sektör hizmet sağlayıcısının verileri dondurmasının gerekip gerekmediği de belirtilmelidir: Belli durumlarda, bu tür süratli şekilde korunma emrine konu olan verilerin dondurulması (yani erişilemez durama getirilmesi) de önemlidir. Örneğin kolluk makamları, çocuk pornografisi vakalarında, çocuk pornografisi tanımına girdiği düşünülen depolanmış bilgisayar verilerinin süratli şekilde korunmakla kalmayıp</a:t>
            </a:r>
            <a:r>
              <a:rPr lang="tr-TR" b="0" i="0" u="none" baseline="0" dirty="0"/>
              <a:t>, </a:t>
            </a:r>
            <a:r>
              <a:rPr lang="tr" b="0" i="0" u="none" baseline="0" dirty="0"/>
              <a:t>el konuluncaya ya da benzer bir şekilde güvence altına alınıncaya kadar </a:t>
            </a:r>
            <a:r>
              <a:rPr lang="tr-TR" b="0" i="0" u="none" baseline="0" dirty="0"/>
              <a:t>söz konusu verilerin </a:t>
            </a:r>
            <a:r>
              <a:rPr lang="tr" b="0" i="0" u="none" baseline="0" dirty="0"/>
              <a:t>geçici olarak erişilemez duruma getirilmesini de isteyebilir.</a:t>
            </a:r>
          </a:p>
          <a:p>
            <a:pPr marL="228600" indent="-228600" algn="l" rtl="0">
              <a:buAutoNum type="arabicPeriod"/>
            </a:pPr>
            <a:r>
              <a:rPr lang="tr" b="0" i="0" u="none" baseline="0" dirty="0"/>
              <a:t>Emirde</a:t>
            </a:r>
            <a:r>
              <a:rPr lang="tr-TR" b="0" i="0" u="none" baseline="0" dirty="0"/>
              <a:t>, </a:t>
            </a:r>
            <a:r>
              <a:rPr lang="tr" b="0" i="0" u="none" baseline="0" dirty="0"/>
              <a:t>özel sektör hizmet sağlayıcısının emri gizli tutmak zorunda olup olmadığı belirtilmelidir: Emrin gizli tutulması isteniyorsa bu durum belirtilmelidir.</a:t>
            </a:r>
          </a:p>
          <a:p>
            <a:pPr marL="228600" indent="-228600" algn="l" rtl="0">
              <a:buAutoNum type="arabicPeriod"/>
            </a:pPr>
            <a:r>
              <a:rPr lang="tr" b="0" i="0" u="none" baseline="0" dirty="0"/>
              <a:t>Emirde belli bir süre belirtilmelidir:  Emirde bir hizmet sağlayıcının belli verileri korumak zorunda olduğu süre açıkça belirtilmelidir.</a:t>
            </a:r>
            <a:endParaRPr lang="tr" dirty="0"/>
          </a:p>
        </p:txBody>
      </p:sp>
      <p:sp>
        <p:nvSpPr>
          <p:cNvPr id="4" name="Slide Number Placeholder 3"/>
          <p:cNvSpPr>
            <a:spLocks noGrp="1"/>
          </p:cNvSpPr>
          <p:nvPr>
            <p:ph type="sldNum" sz="quarter" idx="10"/>
          </p:nvPr>
        </p:nvSpPr>
        <p:spPr/>
        <p:txBody>
          <a:bodyPr/>
          <a:lstStyle/>
          <a:p>
            <a:pPr algn="l" rtl="0"/>
            <a:fld id="{B2221978-7AB2-D644-A1FF-AF545A1745C1}" type="slidenum">
              <a:rPr/>
              <a:pPr/>
              <a:t>23</a:t>
            </a:fld>
            <a:endParaRPr lang="tr"/>
          </a:p>
        </p:txBody>
      </p:sp>
    </p:spTree>
    <p:extLst>
      <p:ext uri="{BB962C8B-B14F-4D97-AF65-F5344CB8AC3E}">
        <p14:creationId xmlns:p14="http://schemas.microsoft.com/office/powerpoint/2010/main" val="16282982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just" rtl="0">
              <a:buNone/>
            </a:pPr>
            <a:r>
              <a:rPr lang="tr" b="0" i="0" u="none" baseline="0" dirty="0"/>
              <a:t>Eğitmen, trafik verilerinin süratli şekilde korunmasını ve kısmen açıklanmasını sağlamaya yönelik ulusal yetkiyi açıklamalıdır. </a:t>
            </a:r>
            <a:endParaRPr lang="tr" dirty="0"/>
          </a:p>
        </p:txBody>
      </p:sp>
      <p:sp>
        <p:nvSpPr>
          <p:cNvPr id="4" name="Slide Number Placeholder 3"/>
          <p:cNvSpPr>
            <a:spLocks noGrp="1"/>
          </p:cNvSpPr>
          <p:nvPr>
            <p:ph type="sldNum" sz="quarter" idx="10"/>
          </p:nvPr>
        </p:nvSpPr>
        <p:spPr/>
        <p:txBody>
          <a:bodyPr/>
          <a:lstStyle/>
          <a:p>
            <a:pPr algn="l" rtl="0"/>
            <a:fld id="{B2221978-7AB2-D644-A1FF-AF545A1745C1}" type="slidenum">
              <a:rPr/>
              <a:pPr/>
              <a:t>24</a:t>
            </a:fld>
            <a:endParaRPr lang="tr"/>
          </a:p>
        </p:txBody>
      </p:sp>
    </p:spTree>
    <p:extLst>
      <p:ext uri="{BB962C8B-B14F-4D97-AF65-F5344CB8AC3E}">
        <p14:creationId xmlns:p14="http://schemas.microsoft.com/office/powerpoint/2010/main" val="409491298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sz="1200" b="0" i="0" u="none" kern="1200" baseline="0" dirty="0">
                <a:solidFill>
                  <a:schemeClr val="tx1"/>
                </a:solidFill>
                <a:effectLst/>
                <a:latin typeface="+mn-lt"/>
                <a:ea typeface="+mn-ea"/>
                <a:cs typeface="+mn-cs"/>
              </a:rPr>
              <a:t>Hizmet sağlayıcılara kısmi trafik verilerini açıklama emrinin verilmesi (Madde 17)</a:t>
            </a:r>
            <a:endParaRPr lang="tr" sz="1200" kern="1200" dirty="0">
              <a:solidFill>
                <a:schemeClr val="tx1"/>
              </a:solidFill>
              <a:effectLst/>
              <a:latin typeface="+mn-lt"/>
              <a:ea typeface="+mn-ea"/>
              <a:cs typeface="+mn-cs"/>
            </a:endParaRPr>
          </a:p>
          <a:p>
            <a:pPr marL="0" indent="0" algn="just" rtl="0">
              <a:buNone/>
            </a:pPr>
            <a:endParaRPr lang="tr" dirty="0"/>
          </a:p>
          <a:p>
            <a:pPr marL="0" indent="0" algn="just" rtl="0">
              <a:buNone/>
            </a:pPr>
            <a:r>
              <a:rPr lang="tr" b="0" i="0" u="none" baseline="0" dirty="0"/>
              <a:t>Eğitmen, bu usul yetkisinin depolanan bilgisayar verilerinin süratli şekilde korunmasını sağlamaya yönelik genel yetkiden farkını açıklamalıdır. Katılımcı</a:t>
            </a:r>
            <a:r>
              <a:rPr lang="tr-TR" b="0" i="0" u="none" baseline="0" dirty="0"/>
              <a:t>lar</a:t>
            </a:r>
            <a:r>
              <a:rPr lang="tr" b="0" i="0" u="none" baseline="0" dirty="0"/>
              <a:t>, trafik verilerinin kısmen açıklanmasının ancak kolluk yetkililerinin ilgilendiği belli </a:t>
            </a:r>
            <a:r>
              <a:rPr lang="tr-TR" b="0" i="0" u="none" baseline="0" dirty="0"/>
              <a:t>haberleşme</a:t>
            </a:r>
            <a:r>
              <a:rPr lang="tr" b="0" i="0" u="none" baseline="0" dirty="0"/>
              <a:t>lerin iletimine dahil olan hizmet sağlayıcıların tespit edilmesini sağlayacak ölçüde emredilmesi gerektiğini anlamalıdır. </a:t>
            </a:r>
            <a:endParaRPr lang="tr" dirty="0"/>
          </a:p>
        </p:txBody>
      </p:sp>
      <p:sp>
        <p:nvSpPr>
          <p:cNvPr id="4" name="Slide Number Placeholder 3"/>
          <p:cNvSpPr>
            <a:spLocks noGrp="1"/>
          </p:cNvSpPr>
          <p:nvPr>
            <p:ph type="sldNum" sz="quarter" idx="10"/>
          </p:nvPr>
        </p:nvSpPr>
        <p:spPr/>
        <p:txBody>
          <a:bodyPr/>
          <a:lstStyle/>
          <a:p>
            <a:pPr algn="l" rtl="0"/>
            <a:fld id="{B2221978-7AB2-D644-A1FF-AF545A1745C1}" type="slidenum">
              <a:rPr/>
              <a:pPr/>
              <a:t>25</a:t>
            </a:fld>
            <a:endParaRPr lang="tr"/>
          </a:p>
        </p:txBody>
      </p:sp>
    </p:spTree>
    <p:extLst>
      <p:ext uri="{BB962C8B-B14F-4D97-AF65-F5344CB8AC3E}">
        <p14:creationId xmlns:p14="http://schemas.microsoft.com/office/powerpoint/2010/main" val="393196252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tr" sz="1200" b="0" i="0" u="none" kern="1200" baseline="0" dirty="0">
                <a:solidFill>
                  <a:schemeClr val="tx1"/>
                </a:solidFill>
                <a:effectLst/>
                <a:latin typeface="+mn-lt"/>
                <a:ea typeface="+mn-ea"/>
                <a:cs typeface="+mn-cs"/>
              </a:rPr>
              <a:t>Hizmet sağlayıcılara kısmi trafik verilerini </a:t>
            </a:r>
            <a:r>
              <a:rPr lang="tr-TR" sz="1200" b="0" i="0" u="none" kern="1200" baseline="0" dirty="0">
                <a:solidFill>
                  <a:schemeClr val="tx1"/>
                </a:solidFill>
                <a:effectLst/>
                <a:latin typeface="+mn-lt"/>
                <a:ea typeface="+mn-ea"/>
                <a:cs typeface="+mn-cs"/>
              </a:rPr>
              <a:t>ifşa etme </a:t>
            </a:r>
            <a:r>
              <a:rPr lang="tr" sz="1200" b="0" i="0" u="none" kern="1200" baseline="0" dirty="0">
                <a:solidFill>
                  <a:schemeClr val="tx1"/>
                </a:solidFill>
                <a:effectLst/>
                <a:latin typeface="+mn-lt"/>
                <a:ea typeface="+mn-ea"/>
                <a:cs typeface="+mn-cs"/>
              </a:rPr>
              <a:t>emrinin verilmesi</a:t>
            </a:r>
            <a:endParaRPr lang="tr" sz="1200" kern="1200" dirty="0">
              <a:solidFill>
                <a:schemeClr val="tx1"/>
              </a:solidFill>
              <a:effectLst/>
              <a:latin typeface="+mn-lt"/>
              <a:ea typeface="+mn-ea"/>
              <a:cs typeface="+mn-cs"/>
            </a:endParaRPr>
          </a:p>
          <a:p>
            <a:endParaRPr lang="tr" dirty="0"/>
          </a:p>
          <a:p>
            <a:pPr algn="l" rtl="0"/>
            <a:r>
              <a:rPr lang="tr" b="0" i="0" u="none" baseline="0" dirty="0"/>
              <a:t>Eğitmen, trafik verilerinin süratli şekilde korunmasını ve kısmen </a:t>
            </a:r>
            <a:r>
              <a:rPr lang="tr-TR" b="0" i="0" u="none" baseline="0" dirty="0"/>
              <a:t>ifşa edilmesini </a:t>
            </a:r>
            <a:r>
              <a:rPr lang="tr" b="0" i="0" u="none" baseline="0" dirty="0"/>
              <a:t>emrederken akılda </a:t>
            </a:r>
            <a:r>
              <a:rPr lang="tr-TR" b="0" i="0" u="none" baseline="0" dirty="0"/>
              <a:t>tutulması</a:t>
            </a:r>
            <a:r>
              <a:rPr lang="tr" b="0" i="0" u="none" baseline="0" dirty="0"/>
              <a:t> gereken bazı temel değerlendirmeleri </a:t>
            </a:r>
            <a:r>
              <a:rPr lang="tr-TR" b="0" i="0" u="none" baseline="0" dirty="0"/>
              <a:t>katılımcılara </a:t>
            </a:r>
            <a:r>
              <a:rPr lang="tr" b="0" i="0" u="none" baseline="0" dirty="0"/>
              <a:t>açıklamalıdır:</a:t>
            </a:r>
          </a:p>
          <a:p>
            <a:pPr marL="228600" indent="-228600" algn="l" rtl="0">
              <a:buAutoNum type="arabicPeriod"/>
            </a:pPr>
            <a:r>
              <a:rPr lang="tr" b="0" i="0" u="none" baseline="0" dirty="0"/>
              <a:t>Tek</a:t>
            </a:r>
            <a:r>
              <a:rPr lang="tr-TR" b="0" i="0" u="none" baseline="0" dirty="0"/>
              <a:t> bir</a:t>
            </a:r>
            <a:r>
              <a:rPr lang="tr" b="0" i="0" u="none" baseline="0" dirty="0"/>
              <a:t> emir, farklı hizmet sağlayıcıları bağlayabilir: Eğitmen, soruşturmaların başında hangi hizmet sağlayıcıların bir haberleşmenin iletimine dahil olduğunun her zaman bilinemeyebileceğini açıklamalıdır. Bu nedenle, belirlenen haberleşmeye yönelik olarak genel bir emir düzenlenebilir ve bu emi</a:t>
            </a:r>
            <a:r>
              <a:rPr lang="tr-TR" b="0" i="0" u="none" baseline="0" dirty="0"/>
              <a:t>r,</a:t>
            </a:r>
            <a:r>
              <a:rPr lang="tr" b="0" i="0" u="none" baseline="0" dirty="0"/>
              <a:t> haberleşmenin iletimine dahil olduğu tespit edilen hizmet sağlayıcılara tebliğ edilebilir.</a:t>
            </a:r>
          </a:p>
          <a:p>
            <a:pPr marL="228600" indent="-228600" algn="l" rtl="0">
              <a:buAutoNum type="arabicPeriod"/>
            </a:pPr>
            <a:r>
              <a:rPr lang="tr" b="0" i="0" u="none" baseline="0" dirty="0"/>
              <a:t>Emir, hizmet sağlayıcılara </a:t>
            </a:r>
            <a:r>
              <a:rPr lang="tr-TR" b="0" i="0" u="none" baseline="0" dirty="0"/>
              <a:t>kim oldukları belirlendikçe </a:t>
            </a:r>
            <a:r>
              <a:rPr lang="tr" b="0" i="0" u="none" baseline="0" dirty="0"/>
              <a:t>sıra</a:t>
            </a:r>
            <a:r>
              <a:rPr lang="tr-TR" b="0" i="0" u="none" baseline="0" dirty="0"/>
              <a:t>yla tebliğ</a:t>
            </a:r>
            <a:r>
              <a:rPr lang="tr" b="0" i="0" u="none" baseline="0" dirty="0"/>
              <a:t> edilebilir: Emir tüm hizmet sağlayıcılara aynı anda tebliğ edilmek zorunda değildir ve her bir hizmet sağlayıcıya</a:t>
            </a:r>
            <a:r>
              <a:rPr lang="tr-TR" b="0" i="0" u="none" baseline="0" dirty="0"/>
              <a:t>, </a:t>
            </a:r>
            <a:r>
              <a:rPr lang="tr" b="0" i="0" u="none" baseline="0" dirty="0"/>
              <a:t>haberleşmenin iletimine dahil olduğu tespit edildiğinde tebliğ edilebilir.</a:t>
            </a:r>
          </a:p>
        </p:txBody>
      </p:sp>
      <p:sp>
        <p:nvSpPr>
          <p:cNvPr id="4" name="Slide Number Placeholder 3"/>
          <p:cNvSpPr>
            <a:spLocks noGrp="1"/>
          </p:cNvSpPr>
          <p:nvPr>
            <p:ph type="sldNum" sz="quarter" idx="10"/>
          </p:nvPr>
        </p:nvSpPr>
        <p:spPr/>
        <p:txBody>
          <a:bodyPr/>
          <a:lstStyle/>
          <a:p>
            <a:pPr algn="l" rtl="0"/>
            <a:fld id="{B2221978-7AB2-D644-A1FF-AF545A1745C1}" type="slidenum">
              <a:rPr/>
              <a:pPr/>
              <a:t>26</a:t>
            </a:fld>
            <a:endParaRPr lang="tr"/>
          </a:p>
        </p:txBody>
      </p:sp>
    </p:spTree>
    <p:extLst>
      <p:ext uri="{BB962C8B-B14F-4D97-AF65-F5344CB8AC3E}">
        <p14:creationId xmlns:p14="http://schemas.microsoft.com/office/powerpoint/2010/main" val="301913905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tr" b="0" i="0" u="none" baseline="0" dirty="0"/>
              <a:t>Eğitmen, ibraz emirleriyle ilgili ulusal yetkiyi açıklamalıdır. </a:t>
            </a:r>
            <a:endParaRPr lang="tr" dirty="0"/>
          </a:p>
        </p:txBody>
      </p:sp>
      <p:sp>
        <p:nvSpPr>
          <p:cNvPr id="4" name="Slide Number Placeholder 3"/>
          <p:cNvSpPr>
            <a:spLocks noGrp="1"/>
          </p:cNvSpPr>
          <p:nvPr>
            <p:ph type="sldNum" sz="quarter" idx="10"/>
          </p:nvPr>
        </p:nvSpPr>
        <p:spPr/>
        <p:txBody>
          <a:bodyPr/>
          <a:lstStyle/>
          <a:p>
            <a:pPr algn="l" rtl="0"/>
            <a:fld id="{B2221978-7AB2-D644-A1FF-AF545A1745C1}" type="slidenum">
              <a:rPr/>
              <a:pPr/>
              <a:t>27</a:t>
            </a:fld>
            <a:endParaRPr lang="tr"/>
          </a:p>
        </p:txBody>
      </p:sp>
    </p:spTree>
    <p:extLst>
      <p:ext uri="{BB962C8B-B14F-4D97-AF65-F5344CB8AC3E}">
        <p14:creationId xmlns:p14="http://schemas.microsoft.com/office/powerpoint/2010/main" val="62069999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tr" sz="1200" b="0" i="0" u="none" kern="1200" baseline="0" dirty="0">
                <a:solidFill>
                  <a:schemeClr val="tx1"/>
                </a:solidFill>
                <a:effectLst/>
                <a:latin typeface="+mn-lt"/>
                <a:ea typeface="+mn-ea"/>
                <a:cs typeface="+mn-cs"/>
              </a:rPr>
              <a:t>Hizmet sağlayıcılara verileri ibraz etme emrinin verilmesi (Madde 18)</a:t>
            </a:r>
            <a:endParaRPr lang="tr" sz="1200" kern="1200" dirty="0">
              <a:solidFill>
                <a:schemeClr val="tx1"/>
              </a:solidFill>
              <a:effectLst/>
              <a:latin typeface="+mn-lt"/>
              <a:ea typeface="+mn-ea"/>
              <a:cs typeface="+mn-cs"/>
            </a:endParaRPr>
          </a:p>
          <a:p>
            <a:pPr marL="0" indent="0" algn="just" rtl="0">
              <a:buNone/>
            </a:pPr>
            <a:endParaRPr lang="tr" dirty="0"/>
          </a:p>
          <a:p>
            <a:pPr marL="0" indent="0" algn="just" rtl="0">
              <a:buNone/>
            </a:pPr>
            <a:r>
              <a:rPr lang="tr" b="0" i="0" u="none" baseline="0" dirty="0"/>
              <a:t>Eğitmen ibraz emirlerinin bazı temel özelliklerini açıklamalıdır. Eğitmenin, özellikle bu yetkinin üçüncü şahıslara sistemli bir şekilde cebri tedbirler getirmemesi açısından, verilerin aranması</a:t>
            </a:r>
            <a:r>
              <a:rPr lang="tr-TR" b="0" i="0" u="none" baseline="0" dirty="0"/>
              <a:t>ndan</a:t>
            </a:r>
            <a:r>
              <a:rPr lang="tr" b="0" i="0" u="none" baseline="0" dirty="0"/>
              <a:t> ve </a:t>
            </a:r>
            <a:r>
              <a:rPr lang="tr-TR" b="0" i="0" u="none" baseline="0" dirty="0"/>
              <a:t>verilere</a:t>
            </a:r>
            <a:r>
              <a:rPr lang="tr" b="0" i="0" u="none" baseline="0" dirty="0"/>
              <a:t> el konulmasından daha az müdahaleci ve külfetli olduğunu vurgulaması gerekir. Bu yetki, hizmet sağlayıcılara kolluk makamlarıyla etkin işbirliği kurmaları konusunda hukuki dayanak sağlamakta ve onları akdi olan ya da olmayan yükümlülüklerden kurtarmaktadır. Eğitmen, bu usul yetkisinin verilerin tutulması emri</a:t>
            </a:r>
            <a:r>
              <a:rPr lang="tr-TR" b="0" i="0" u="none" baseline="0" dirty="0"/>
              <a:t> </a:t>
            </a:r>
            <a:r>
              <a:rPr lang="tr" b="0" i="0" u="none" baseline="0" dirty="0"/>
              <a:t>verilmesini mümkün kılmadığını açıkça belirtmelidir.</a:t>
            </a:r>
            <a:endParaRPr lang="tr" dirty="0"/>
          </a:p>
        </p:txBody>
      </p:sp>
      <p:sp>
        <p:nvSpPr>
          <p:cNvPr id="4" name="Slide Number Placeholder 3"/>
          <p:cNvSpPr>
            <a:spLocks noGrp="1"/>
          </p:cNvSpPr>
          <p:nvPr>
            <p:ph type="sldNum" sz="quarter" idx="10"/>
          </p:nvPr>
        </p:nvSpPr>
        <p:spPr/>
        <p:txBody>
          <a:bodyPr/>
          <a:lstStyle/>
          <a:p>
            <a:pPr algn="l" rtl="0"/>
            <a:fld id="{B2221978-7AB2-D644-A1FF-AF545A1745C1}" type="slidenum">
              <a:rPr/>
              <a:pPr/>
              <a:t>28</a:t>
            </a:fld>
            <a:endParaRPr lang="tr"/>
          </a:p>
        </p:txBody>
      </p:sp>
    </p:spTree>
    <p:extLst>
      <p:ext uri="{BB962C8B-B14F-4D97-AF65-F5344CB8AC3E}">
        <p14:creationId xmlns:p14="http://schemas.microsoft.com/office/powerpoint/2010/main" val="204411711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tr" sz="1200" b="0" i="0" u="none" kern="1200" baseline="0" dirty="0">
                <a:solidFill>
                  <a:schemeClr val="tx1"/>
                </a:solidFill>
                <a:effectLst/>
                <a:latin typeface="+mn-lt"/>
                <a:ea typeface="+mn-ea"/>
                <a:cs typeface="+mn-cs"/>
              </a:rPr>
              <a:t>Hizmet sağlayıcılara verileri ibraz etme emrinin verilmesi </a:t>
            </a:r>
          </a:p>
          <a:p>
            <a:pPr marL="0" marR="0" indent="0" algn="just" defTabSz="457200" rtl="0" eaLnBrk="1" fontAlgn="auto" latinLnBrk="0" hangingPunct="1">
              <a:lnSpc>
                <a:spcPct val="100000"/>
              </a:lnSpc>
              <a:spcBef>
                <a:spcPts val="0"/>
              </a:spcBef>
              <a:spcAft>
                <a:spcPts val="0"/>
              </a:spcAft>
              <a:buClrTx/>
              <a:buSzTx/>
              <a:buFontTx/>
              <a:buNone/>
              <a:tabLst/>
              <a:defRPr/>
            </a:pPr>
            <a:endParaRPr lang="tr" sz="1200" kern="1200" dirty="0">
              <a:solidFill>
                <a:schemeClr val="tx1"/>
              </a:solidFill>
              <a:effectLst/>
              <a:latin typeface="+mn-lt"/>
              <a:ea typeface="+mn-ea"/>
              <a:cs typeface="+mn-cs"/>
            </a:endParaRPr>
          </a:p>
          <a:p>
            <a:pPr marL="0" marR="0" indent="0" algn="just" defTabSz="457200" rtl="0" eaLnBrk="1" fontAlgn="auto" latinLnBrk="0" hangingPunct="1">
              <a:lnSpc>
                <a:spcPct val="100000"/>
              </a:lnSpc>
              <a:spcBef>
                <a:spcPts val="0"/>
              </a:spcBef>
              <a:spcAft>
                <a:spcPts val="0"/>
              </a:spcAft>
              <a:buClrTx/>
              <a:buSzTx/>
              <a:buFontTx/>
              <a:buNone/>
              <a:tabLst/>
              <a:defRPr/>
            </a:pPr>
            <a:r>
              <a:rPr lang="tr" b="0" i="0" u="none" baseline="0" dirty="0"/>
              <a:t>Eğitmen, ibraz emirleri verirken akılda</a:t>
            </a:r>
            <a:r>
              <a:rPr lang="tr-TR" b="0" i="0" u="none" baseline="0" dirty="0"/>
              <a:t> tutulması</a:t>
            </a:r>
            <a:r>
              <a:rPr lang="tr" b="0" i="0" u="none" baseline="0" dirty="0"/>
              <a:t> gereken bazı temel değerlendirmeleri </a:t>
            </a:r>
            <a:r>
              <a:rPr lang="tr-TR" b="0" i="0" u="none" baseline="0" dirty="0"/>
              <a:t>katılımcılara </a:t>
            </a:r>
            <a:r>
              <a:rPr lang="tr" b="0" i="0" u="none" baseline="0" dirty="0"/>
              <a:t>açıklamalıdır:</a:t>
            </a:r>
          </a:p>
          <a:p>
            <a:pPr marL="228600" indent="-228600" algn="just" rtl="0">
              <a:buAutoNum type="arabicPeriod"/>
            </a:pPr>
            <a:r>
              <a:rPr lang="tr" b="0" i="0" u="none" baseline="0" dirty="0"/>
              <a:t>Emir, içerik verilerini, trafik verilerini ya da abone bilgilerini kapsayabilir: İbraz emirleri, bu yetkiyle bağlantılı diğer şartlar sağlandığı sürece, belli bir veri türüyle sınırlı değildir.</a:t>
            </a:r>
          </a:p>
          <a:p>
            <a:pPr marL="228600" indent="-228600" algn="just" rtl="0">
              <a:buAutoNum type="arabicPeriod"/>
            </a:pPr>
            <a:r>
              <a:rPr lang="tr" b="0" i="0" u="none" baseline="0" dirty="0"/>
              <a:t>Emir</a:t>
            </a:r>
            <a:r>
              <a:rPr lang="tr-TR" b="0" i="0" u="none" baseline="0" dirty="0"/>
              <a:t>, </a:t>
            </a:r>
            <a:r>
              <a:rPr lang="tr" b="0" i="0" u="none" baseline="0" dirty="0"/>
              <a:t>sadece verileri bulunduran ya da kontrol eden kişi ya da hizmet sağlayıcılara hitaben düzenlenebilir: Bu yetki</a:t>
            </a:r>
            <a:r>
              <a:rPr lang="tr-TR" b="0" i="0" u="none" baseline="0" dirty="0"/>
              <a:t>, </a:t>
            </a:r>
            <a:r>
              <a:rPr lang="tr" b="0" i="0" u="none" baseline="0" dirty="0"/>
              <a:t>belli verileri kontrol </a:t>
            </a:r>
            <a:r>
              <a:rPr lang="tr-TR" b="0" i="0" u="none" baseline="0" dirty="0"/>
              <a:t>etmeyen</a:t>
            </a:r>
            <a:r>
              <a:rPr lang="tr" b="0" i="0" u="none" baseline="0" dirty="0"/>
              <a:t> ya da bulundurm</a:t>
            </a:r>
            <a:r>
              <a:rPr lang="tr-TR" b="0" i="0" u="none" baseline="0" dirty="0"/>
              <a:t>ayan </a:t>
            </a:r>
            <a:r>
              <a:rPr lang="tr" b="0" i="0" u="none" baseline="0" dirty="0"/>
              <a:t>bir kişi ya da hizmet sağlayıcıyı bu verileri ibraz etmeye zorlamakta kullanılamaz. Dolayısıyla</a:t>
            </a:r>
            <a:r>
              <a:rPr lang="tr-TR" b="0" i="0" u="none" baseline="0" dirty="0"/>
              <a:t> </a:t>
            </a:r>
            <a:r>
              <a:rPr lang="tr" b="0" i="0" u="none" baseline="0" dirty="0"/>
              <a:t>bir hizmet sağlayıcı ilgili veri ya da bilgileri tutmuyors</a:t>
            </a:r>
            <a:r>
              <a:rPr lang="tr-TR" b="0" i="0" u="none" baseline="0" dirty="0"/>
              <a:t>a, </a:t>
            </a:r>
            <a:r>
              <a:rPr lang="tr" b="0" i="0" u="none" baseline="0" dirty="0"/>
              <a:t>bu tedbir uygulanamaz (örneğin, bir hizmet sağlayıcı abone kayıtlarını tutmuyorsa</a:t>
            </a:r>
            <a:r>
              <a:rPr lang="tr-TR" b="0" i="0" u="none" baseline="0" dirty="0"/>
              <a:t>, </a:t>
            </a:r>
            <a:r>
              <a:rPr lang="tr" b="0" i="0" u="none" baseline="0" dirty="0"/>
              <a:t>ona bu kayıtları ibraz etmesi emredilemez).</a:t>
            </a:r>
          </a:p>
          <a:p>
            <a:pPr marL="228600" indent="-228600" algn="just" rtl="0">
              <a:buAutoNum type="arabicPeriod"/>
            </a:pPr>
            <a:r>
              <a:rPr lang="tr" b="0" i="0" u="none" baseline="0" dirty="0"/>
              <a:t>Emirde özel sektör hizmet sağlayıcısının emri gizli tutmak zorunda olup olmadığı belirtilmelidir: Bu bilginin </a:t>
            </a:r>
            <a:r>
              <a:rPr lang="tr-TR" b="0" i="0" u="none" baseline="0" dirty="0"/>
              <a:t>emirde sarih</a:t>
            </a:r>
            <a:r>
              <a:rPr lang="tr" b="0" i="0" u="none" baseline="0" dirty="0"/>
              <a:t> bir şekilde belirtilmesi önemlidir.  </a:t>
            </a:r>
          </a:p>
          <a:p>
            <a:pPr marL="228600" indent="-228600" algn="just" rtl="0">
              <a:buAutoNum type="arabicPeriod"/>
            </a:pPr>
            <a:r>
              <a:rPr lang="tr" b="0" i="0" u="none" baseline="0" dirty="0"/>
              <a:t>Emirde hizmet sağlayıcının verileri ne şekilde ibraz edeceği belirtilmelidir: Mevzuatta verilerin ibrazının hangi yolla yapılacağı belirtilmiyorsa, hizmet sağlayıcının yükümlülüğünü yerine getirmesine yardımcı olmak için</a:t>
            </a:r>
            <a:r>
              <a:rPr lang="tr-TR" b="0" i="0" u="none" baseline="0" dirty="0"/>
              <a:t>,</a:t>
            </a:r>
            <a:r>
              <a:rPr lang="tr" b="0" i="0" u="none" baseline="0" dirty="0"/>
              <a:t> verilerin hangi formda </a:t>
            </a:r>
            <a:r>
              <a:rPr lang="tr-TR" b="0" i="0" u="none" baseline="0" dirty="0"/>
              <a:t>ibraz edileceğinin </a:t>
            </a:r>
            <a:r>
              <a:rPr lang="tr" b="0" i="0" u="none" baseline="0" dirty="0"/>
              <a:t>emirde belirtilmesi önemlidir.</a:t>
            </a:r>
          </a:p>
        </p:txBody>
      </p:sp>
      <p:sp>
        <p:nvSpPr>
          <p:cNvPr id="4" name="Slide Number Placeholder 3"/>
          <p:cNvSpPr>
            <a:spLocks noGrp="1"/>
          </p:cNvSpPr>
          <p:nvPr>
            <p:ph type="sldNum" sz="quarter" idx="10"/>
          </p:nvPr>
        </p:nvSpPr>
        <p:spPr/>
        <p:txBody>
          <a:bodyPr/>
          <a:lstStyle/>
          <a:p>
            <a:pPr algn="l" rtl="0"/>
            <a:fld id="{B2221978-7AB2-D644-A1FF-AF545A1745C1}" type="slidenum">
              <a:rPr/>
              <a:pPr/>
              <a:t>29</a:t>
            </a:fld>
            <a:endParaRPr lang="tr"/>
          </a:p>
        </p:txBody>
      </p:sp>
    </p:spTree>
    <p:extLst>
      <p:ext uri="{BB962C8B-B14F-4D97-AF65-F5344CB8AC3E}">
        <p14:creationId xmlns:p14="http://schemas.microsoft.com/office/powerpoint/2010/main" val="40728695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just" rtl="0">
              <a:buNone/>
            </a:pPr>
            <a:r>
              <a:rPr lang="tr" b="0" i="0" u="none" baseline="0" dirty="0"/>
              <a:t>Eğitmen, trafik verilerinin gerçek zamanlı olarak toplanmasını sağlamaya yönelik ulusal yetkiyi açıklamalıdır.</a:t>
            </a:r>
            <a:endParaRPr lang="tr" dirty="0"/>
          </a:p>
        </p:txBody>
      </p:sp>
      <p:sp>
        <p:nvSpPr>
          <p:cNvPr id="4" name="Slide Number Placeholder 3"/>
          <p:cNvSpPr>
            <a:spLocks noGrp="1"/>
          </p:cNvSpPr>
          <p:nvPr>
            <p:ph type="sldNum" sz="quarter" idx="10"/>
          </p:nvPr>
        </p:nvSpPr>
        <p:spPr/>
        <p:txBody>
          <a:bodyPr/>
          <a:lstStyle/>
          <a:p>
            <a:pPr algn="l" rtl="0"/>
            <a:fld id="{B2221978-7AB2-D644-A1FF-AF545A1745C1}" type="slidenum">
              <a:rPr/>
              <a:pPr/>
              <a:t>30</a:t>
            </a:fld>
            <a:endParaRPr lang="tr"/>
          </a:p>
        </p:txBody>
      </p:sp>
    </p:spTree>
    <p:extLst>
      <p:ext uri="{BB962C8B-B14F-4D97-AF65-F5344CB8AC3E}">
        <p14:creationId xmlns:p14="http://schemas.microsoft.com/office/powerpoint/2010/main" val="32576048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just" rtl="0"/>
            <a:r>
              <a:rPr lang="tr-TR" sz="1200" b="0" i="0" u="none" kern="1200" baseline="0" noProof="0" dirty="0" smtClean="0">
                <a:solidFill>
                  <a:schemeClr val="tx1"/>
                </a:solidFill>
                <a:latin typeface="+mn-lt"/>
                <a:ea typeface="+mn-ea"/>
                <a:cs typeface="+mn-cs"/>
              </a:rPr>
              <a:t>Gündem slaydında oturumun tüm bölümleri listelenmektedir. Eğitmen materyallerin nasıl sunulacağını açıklamalıdır ve her bölümün sonunda izleyicilerin katılımı ve soruları için zaman ayrılacaktır. Bu noktada eğitmen bu eğitimin etkileşimli olmasının amaçlandığını ve katılımcıların oturum boyunca çalışmalara katılımının bekleneceğini de vurgulamalıdır.  </a:t>
            </a:r>
            <a:endParaRPr lang="tr-TR" noProof="0" dirty="0"/>
          </a:p>
        </p:txBody>
      </p:sp>
      <p:sp>
        <p:nvSpPr>
          <p:cNvPr id="4" name="Slide Number Placeholder 3"/>
          <p:cNvSpPr>
            <a:spLocks noGrp="1"/>
          </p:cNvSpPr>
          <p:nvPr>
            <p:ph type="sldNum" sz="quarter" idx="10"/>
          </p:nvPr>
        </p:nvSpPr>
        <p:spPr/>
        <p:txBody>
          <a:bodyPr/>
          <a:lstStyle/>
          <a:p>
            <a:pPr algn="l" rtl="0"/>
            <a:fld id="{B2221978-7AB2-D644-A1FF-AF545A1745C1}" type="slidenum">
              <a:rPr/>
              <a:pPr/>
              <a:t>3</a:t>
            </a:fld>
            <a:endParaRPr lang="tr" dirty="0"/>
          </a:p>
        </p:txBody>
      </p:sp>
    </p:spTree>
    <p:extLst>
      <p:ext uri="{BB962C8B-B14F-4D97-AF65-F5344CB8AC3E}">
        <p14:creationId xmlns:p14="http://schemas.microsoft.com/office/powerpoint/2010/main" val="20711627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rtl="0"/>
            <a:r>
              <a:rPr lang="tr" sz="1200" b="0" i="0" u="none" kern="1200" baseline="0" dirty="0">
                <a:solidFill>
                  <a:schemeClr val="tx1"/>
                </a:solidFill>
                <a:effectLst/>
                <a:latin typeface="+mn-lt"/>
                <a:ea typeface="+mn-ea"/>
                <a:cs typeface="+mn-cs"/>
              </a:rPr>
              <a:t>Hizmet sağlayıcılara trafik verilerini gerçek zamanlı olarak toplama emrinin verilmesi (Madde 20)</a:t>
            </a:r>
          </a:p>
          <a:p>
            <a:pPr algn="just" rtl="0"/>
            <a:endParaRPr lang="tr" sz="1200" kern="1200" dirty="0">
              <a:solidFill>
                <a:schemeClr val="tx1"/>
              </a:solidFill>
              <a:effectLst/>
              <a:latin typeface="+mn-lt"/>
              <a:ea typeface="+mn-ea"/>
              <a:cs typeface="+mn-cs"/>
            </a:endParaRPr>
          </a:p>
          <a:p>
            <a:pPr algn="just" rtl="0"/>
            <a:r>
              <a:rPr lang="tr" b="0" i="0" u="none" baseline="0" dirty="0"/>
              <a:t>Eğitmen</a:t>
            </a:r>
            <a:r>
              <a:rPr lang="tr-TR" b="0" i="0" u="none" baseline="0" dirty="0"/>
              <a:t>,</a:t>
            </a:r>
            <a:r>
              <a:rPr lang="tr" b="0" i="0" u="none" baseline="0" dirty="0"/>
              <a:t> trafik verilerinin gerçek zamanlı olarak toplanmasıyla bağlantılı yetkinin temel unsurlarını açıklamalıdır. Örneğin, eğitmen bu yetkinin bir haberleşme yapılmakta iken (yani gerçek zamanlı olarak) o haberleşmeyle ilgili trafik verilerinin toplanmasını mümkün kıldığını açıklamalıdır.</a:t>
            </a:r>
            <a:endParaRPr lang="tr" dirty="0"/>
          </a:p>
        </p:txBody>
      </p:sp>
      <p:sp>
        <p:nvSpPr>
          <p:cNvPr id="4" name="Slide Number Placeholder 3"/>
          <p:cNvSpPr>
            <a:spLocks noGrp="1"/>
          </p:cNvSpPr>
          <p:nvPr>
            <p:ph type="sldNum" sz="quarter" idx="10"/>
          </p:nvPr>
        </p:nvSpPr>
        <p:spPr/>
        <p:txBody>
          <a:bodyPr/>
          <a:lstStyle/>
          <a:p>
            <a:pPr algn="l" rtl="0"/>
            <a:fld id="{B2221978-7AB2-D644-A1FF-AF545A1745C1}" type="slidenum">
              <a:rPr/>
              <a:pPr/>
              <a:t>31</a:t>
            </a:fld>
            <a:endParaRPr lang="tr"/>
          </a:p>
        </p:txBody>
      </p:sp>
    </p:spTree>
    <p:extLst>
      <p:ext uri="{BB962C8B-B14F-4D97-AF65-F5344CB8AC3E}">
        <p14:creationId xmlns:p14="http://schemas.microsoft.com/office/powerpoint/2010/main" val="126176544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just" rtl="0">
              <a:buNone/>
            </a:pPr>
            <a:r>
              <a:rPr lang="tr" sz="1200" b="0" i="0" u="none" kern="1200" baseline="0" dirty="0">
                <a:solidFill>
                  <a:schemeClr val="tx1"/>
                </a:solidFill>
                <a:effectLst/>
                <a:latin typeface="+mn-lt"/>
                <a:ea typeface="+mn-ea"/>
                <a:cs typeface="+mn-cs"/>
              </a:rPr>
              <a:t>Hizmet sağlayıcılara trafik verilerini gerçek zamanlı olarak toplama emrinin verilmesi </a:t>
            </a:r>
          </a:p>
          <a:p>
            <a:pPr marL="0" indent="0" algn="just" rtl="0">
              <a:buNone/>
            </a:pPr>
            <a:endParaRPr lang="tr" sz="1200" kern="1200" dirty="0">
              <a:solidFill>
                <a:schemeClr val="tx1"/>
              </a:solidFill>
              <a:effectLst/>
              <a:latin typeface="+mn-lt"/>
              <a:ea typeface="+mn-ea"/>
              <a:cs typeface="+mn-cs"/>
            </a:endParaRPr>
          </a:p>
          <a:p>
            <a:pPr marL="0" indent="0" algn="just" rtl="0">
              <a:buNone/>
            </a:pPr>
            <a:r>
              <a:rPr lang="tr" b="0" i="0" u="none" baseline="0" dirty="0"/>
              <a:t>Eğitmen, </a:t>
            </a:r>
            <a:r>
              <a:rPr lang="tr-TR" b="0" i="0" u="none" baseline="0" dirty="0"/>
              <a:t>katılımcıların </a:t>
            </a:r>
            <a:r>
              <a:rPr lang="tr" b="0" i="0" u="none" baseline="0" dirty="0"/>
              <a:t>trafik verilerinin gerçek zamanlı olarak toplanmasının emredilmesiyle ilgili olarak göz önünde bulundurması gereken her değerlendirmeyi açıklamalıdır:</a:t>
            </a:r>
          </a:p>
          <a:p>
            <a:pPr marL="0" indent="0" algn="just" rtl="0">
              <a:buNone/>
            </a:pPr>
            <a:r>
              <a:rPr lang="tr" b="0" i="0" u="none" baseline="0" dirty="0"/>
              <a:t>1. Emir, belli haberleşmelerle bağlantılı trafik verileriyle ilgili olmalıdır: Bu yetki bir hizmet sağlayıcıyı, genel olarak, belirtilmemiş trafik verilerini (örneğin</a:t>
            </a:r>
            <a:r>
              <a:rPr lang="tr-TR" b="0" i="0" u="none" baseline="0" dirty="0"/>
              <a:t> </a:t>
            </a:r>
            <a:r>
              <a:rPr lang="tr" b="0" i="0" u="none" baseline="0" dirty="0"/>
              <a:t>belli bir zaman diliminde belli bir bölgedeki tüm trafik verilerini) kaydetmeye zorlamak için kullanılamaz.</a:t>
            </a:r>
          </a:p>
          <a:p>
            <a:pPr marL="0" indent="0" algn="just" rtl="0">
              <a:buNone/>
            </a:pPr>
            <a:r>
              <a:rPr lang="tr" b="0" i="0" u="none" baseline="0" dirty="0"/>
              <a:t>2. Emir, hizmet sağlayıcıyı ilgili verileri ele geçirmeye ya da yetkili makamların söz konusu verileri toplamasına yardım etmeye zorlayabilir: Belli durumlarda, hizmet sağlayıcılar trafik verilerinin gerçek zamanlı olarak toplanması konusunda teknik kabiliyete sahip olmasa bile</a:t>
            </a:r>
            <a:r>
              <a:rPr lang="tr-TR" b="0" i="0" u="none" baseline="0" dirty="0"/>
              <a:t>, </a:t>
            </a:r>
            <a:r>
              <a:rPr lang="tr" b="0" i="0" u="none" baseline="0"/>
              <a:t>kolluk </a:t>
            </a:r>
            <a:r>
              <a:rPr lang="tr" b="0" i="0" u="none" baseline="0" dirty="0"/>
              <a:t>makamlarının bu yetkiyi kullanmasına yardım etme emri verilebilir.</a:t>
            </a:r>
          </a:p>
          <a:p>
            <a:pPr marL="0" indent="0" algn="just" rtl="0">
              <a:buNone/>
            </a:pPr>
            <a:r>
              <a:rPr lang="tr" b="0" i="0" u="none" baseline="0" dirty="0"/>
              <a:t>3. Emir, hizmet sağlayıcıların teknik kabiliyetlerinin ötesine geçmemelidir: Emirde, emrin hizmet sağlayıcıya teknik kabiliyetlerinin ötesine geçecek yükümlülükler getirilmesini önleyecek şekilde sınırlandırıldığı belirtilmelidir.</a:t>
            </a:r>
          </a:p>
        </p:txBody>
      </p:sp>
      <p:sp>
        <p:nvSpPr>
          <p:cNvPr id="4" name="Slide Number Placeholder 3"/>
          <p:cNvSpPr>
            <a:spLocks noGrp="1"/>
          </p:cNvSpPr>
          <p:nvPr>
            <p:ph type="sldNum" sz="quarter" idx="10"/>
          </p:nvPr>
        </p:nvSpPr>
        <p:spPr/>
        <p:txBody>
          <a:bodyPr/>
          <a:lstStyle/>
          <a:p>
            <a:pPr algn="l" rtl="0"/>
            <a:fld id="{B2221978-7AB2-D644-A1FF-AF545A1745C1}" type="slidenum">
              <a:rPr/>
              <a:pPr/>
              <a:t>32</a:t>
            </a:fld>
            <a:endParaRPr lang="tr"/>
          </a:p>
        </p:txBody>
      </p:sp>
    </p:spTree>
    <p:extLst>
      <p:ext uri="{BB962C8B-B14F-4D97-AF65-F5344CB8AC3E}">
        <p14:creationId xmlns:p14="http://schemas.microsoft.com/office/powerpoint/2010/main" val="338706367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tr" b="0" i="0" u="none" baseline="0" dirty="0"/>
              <a:t>4. Emir, genel merkezi bölge dışında olan hizmet sağlayıcıları da kapsayabilir: Katılımcıların, bölgelerinde altyapıya sahip olan yabancı hizmet sağlayıcılara, bölgelerinde gerekli teknik kabiliyete sahip oldukları takdirde, trafik verilerini toplama emrinin verilebileceğini anlama</a:t>
            </a:r>
            <a:r>
              <a:rPr lang="en-US" b="0" i="0" u="none" baseline="0" dirty="0"/>
              <a:t>s</a:t>
            </a:r>
            <a:r>
              <a:rPr lang="tr-TR" b="0" i="0" u="none" baseline="0" dirty="0"/>
              <a:t>ı</a:t>
            </a:r>
            <a:r>
              <a:rPr lang="tr" b="0" i="0" u="none" baseline="0" dirty="0"/>
              <a:t> önemlidir. Eğitmen, bu yetkinin genel merkezi ülkede bulunan hizmet sağlayıcılarla sınırlı olmadığını vurg</a:t>
            </a:r>
            <a:r>
              <a:rPr lang="tr-TR" b="0" i="0" u="none" baseline="0" dirty="0"/>
              <a:t>ulayabilir</a:t>
            </a:r>
            <a:r>
              <a:rPr lang="tr" b="0" i="0" u="none" baseline="0" dirty="0"/>
              <a:t>.</a:t>
            </a:r>
          </a:p>
          <a:p>
            <a:pPr marL="0" indent="0" algn="just" rtl="0">
              <a:buNone/>
            </a:pPr>
            <a:r>
              <a:rPr lang="tr" b="0" i="0" u="none" baseline="0" dirty="0"/>
              <a:t>5. Emir, hizmet sağlayıcılara gizliliği koruma zorunluluğu getirmelidir: Bu yükümlülük çok önemlidir, çünkü bu yetkinin kullanıldığının herhangi bir şekilde açıklanması, ilgili haberleşmenin katılımcılarının tespit edilmekten kaçınmak için başka haberleşme yöntemleri kullanmaları</a:t>
            </a:r>
            <a:r>
              <a:rPr lang="tr-TR" b="0" i="0" u="none" baseline="0" dirty="0"/>
              <a:t>na neden olabilir</a:t>
            </a:r>
            <a:r>
              <a:rPr lang="tr" b="0" i="0" u="none" baseline="0" dirty="0"/>
              <a:t>. Bu yetkinin kullanılması, hizmet sağlayıcıya ve çalışanlarına gizlilik zorunluluğu getirmelidir.</a:t>
            </a:r>
          </a:p>
          <a:p>
            <a:pPr marL="0" indent="0" algn="just" rtl="0">
              <a:buNone/>
            </a:pPr>
            <a:r>
              <a:rPr lang="tr" b="0" i="0" u="none" baseline="0" dirty="0"/>
              <a:t>6. Emir, hizmet sağlayıcıları abonelerini bilgilendirme yükümlülüğünden kurtarmalıdır: Bu değerlendirme önemlidir</a:t>
            </a:r>
            <a:r>
              <a:rPr lang="tr-TR" b="0" i="0" u="none" baseline="0" dirty="0"/>
              <a:t> </a:t>
            </a:r>
            <a:r>
              <a:rPr lang="tr" b="0" i="0" u="none" baseline="0" dirty="0"/>
              <a:t>çünkü hizmet sağlayıcılar, bu tür yasal bir taleple engellenmediği sürece, abonelerini bu tür işbirliği talepleri konusunda bilgilendirmek konusunda akdi bir yükümlülük altında olabilir.</a:t>
            </a:r>
          </a:p>
        </p:txBody>
      </p:sp>
      <p:sp>
        <p:nvSpPr>
          <p:cNvPr id="4" name="Slide Number Placeholder 3"/>
          <p:cNvSpPr>
            <a:spLocks noGrp="1"/>
          </p:cNvSpPr>
          <p:nvPr>
            <p:ph type="sldNum" sz="quarter" idx="10"/>
          </p:nvPr>
        </p:nvSpPr>
        <p:spPr/>
        <p:txBody>
          <a:bodyPr/>
          <a:lstStyle/>
          <a:p>
            <a:pPr algn="l" rtl="0"/>
            <a:fld id="{B2221978-7AB2-D644-A1FF-AF545A1745C1}" type="slidenum">
              <a:rPr/>
              <a:pPr/>
              <a:t>33</a:t>
            </a:fld>
            <a:endParaRPr lang="tr"/>
          </a:p>
        </p:txBody>
      </p:sp>
    </p:spTree>
    <p:extLst>
      <p:ext uri="{BB962C8B-B14F-4D97-AF65-F5344CB8AC3E}">
        <p14:creationId xmlns:p14="http://schemas.microsoft.com/office/powerpoint/2010/main" val="223119600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just" rtl="0">
              <a:buNone/>
            </a:pPr>
            <a:r>
              <a:rPr lang="tr" b="0" i="0" u="none" baseline="0" dirty="0"/>
              <a:t>Eğitmen, içerik verilerinin ele geçirilmesine yönelik ulusal yetkiyi açıklamalıdır.</a:t>
            </a:r>
            <a:endParaRPr lang="tr" dirty="0"/>
          </a:p>
        </p:txBody>
      </p:sp>
      <p:sp>
        <p:nvSpPr>
          <p:cNvPr id="4" name="Slide Number Placeholder 3"/>
          <p:cNvSpPr>
            <a:spLocks noGrp="1"/>
          </p:cNvSpPr>
          <p:nvPr>
            <p:ph type="sldNum" sz="quarter" idx="10"/>
          </p:nvPr>
        </p:nvSpPr>
        <p:spPr/>
        <p:txBody>
          <a:bodyPr/>
          <a:lstStyle/>
          <a:p>
            <a:pPr algn="l" rtl="0"/>
            <a:fld id="{B2221978-7AB2-D644-A1FF-AF545A1745C1}" type="slidenum">
              <a:rPr/>
              <a:pPr/>
              <a:t>34</a:t>
            </a:fld>
            <a:endParaRPr lang="tr"/>
          </a:p>
        </p:txBody>
      </p:sp>
    </p:spTree>
    <p:extLst>
      <p:ext uri="{BB962C8B-B14F-4D97-AF65-F5344CB8AC3E}">
        <p14:creationId xmlns:p14="http://schemas.microsoft.com/office/powerpoint/2010/main" val="231461658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rtl="0"/>
            <a:r>
              <a:rPr lang="tr" sz="1200" b="0" i="0" u="none" kern="1200" baseline="0" dirty="0">
                <a:solidFill>
                  <a:schemeClr val="tx1"/>
                </a:solidFill>
                <a:effectLst/>
                <a:latin typeface="+mn-lt"/>
                <a:ea typeface="+mn-ea"/>
                <a:cs typeface="+mn-cs"/>
              </a:rPr>
              <a:t>Hizmet sağlayıcılara içerik verilerini ele geçirme emrinin verilmesi (Madde 21)</a:t>
            </a:r>
          </a:p>
          <a:p>
            <a:pPr algn="just" rtl="0"/>
            <a:endParaRPr lang="tr" sz="1200" kern="1200" dirty="0">
              <a:solidFill>
                <a:schemeClr val="tx1"/>
              </a:solidFill>
              <a:effectLst/>
              <a:latin typeface="+mn-lt"/>
              <a:ea typeface="+mn-ea"/>
              <a:cs typeface="+mn-cs"/>
            </a:endParaRPr>
          </a:p>
          <a:p>
            <a:pPr algn="just" rtl="0"/>
            <a:r>
              <a:rPr lang="tr" b="0" i="0" u="none" baseline="0" dirty="0"/>
              <a:t>Eğitmen, içerik verilerinin ele geçirilmesi konusundaki usul yetkisinin ana unsurları hakkında temel bilgiler sunmalıdır. Eğitmen, bu yetkinin neden özel hayatın gizliliği açısından en hassas yetki olduğunu açıklamak için içerik verilerinin tanımını hatırla</a:t>
            </a:r>
            <a:r>
              <a:rPr lang="tr-TR" b="0" i="0" u="none" baseline="0" dirty="0"/>
              <a:t>tabilir </a:t>
            </a:r>
            <a:r>
              <a:rPr lang="tr" b="0" i="0" u="none" baseline="0" dirty="0"/>
              <a:t>(çünkü bu yetki doğrudan haberleşmelerin içeriğiyle ilgilidir). Haberleşmeler hizmet sağlayıcılar yoluyla yapıldığı için, katılımcıların bu usul yetkisinin kullanılmasında özel sektör hizmet sağlayıcıların yardımının vazgeçilmez önemde olduğunu anlamaları önemlidir. Son olarak, eğitmen, kolluk makamlarının haberleşmelerin içeriğini kaydetmelerine imkân tanıması açısından bu usul yetkisinin önemine değinmelidir (bu içerik</a:t>
            </a:r>
            <a:r>
              <a:rPr lang="tr-TR" b="0" i="0" u="none" baseline="0" dirty="0"/>
              <a:t>,</a:t>
            </a:r>
            <a:r>
              <a:rPr lang="tr" b="0" i="0" u="none" baseline="0" dirty="0"/>
              <a:t> içerikle ilgili davalarda delil olarak kullanılabilir ya da başka siber suçların işlenmesi konusunda ipuçları sağlayabilir).</a:t>
            </a:r>
            <a:endParaRPr lang="tr" dirty="0"/>
          </a:p>
        </p:txBody>
      </p:sp>
      <p:sp>
        <p:nvSpPr>
          <p:cNvPr id="4" name="Slide Number Placeholder 3"/>
          <p:cNvSpPr>
            <a:spLocks noGrp="1"/>
          </p:cNvSpPr>
          <p:nvPr>
            <p:ph type="sldNum" sz="quarter" idx="10"/>
          </p:nvPr>
        </p:nvSpPr>
        <p:spPr/>
        <p:txBody>
          <a:bodyPr/>
          <a:lstStyle/>
          <a:p>
            <a:pPr algn="l" rtl="0"/>
            <a:fld id="{B2221978-7AB2-D644-A1FF-AF545A1745C1}" type="slidenum">
              <a:rPr/>
              <a:pPr/>
              <a:t>35</a:t>
            </a:fld>
            <a:endParaRPr lang="tr" dirty="0"/>
          </a:p>
        </p:txBody>
      </p:sp>
    </p:spTree>
    <p:extLst>
      <p:ext uri="{BB962C8B-B14F-4D97-AF65-F5344CB8AC3E}">
        <p14:creationId xmlns:p14="http://schemas.microsoft.com/office/powerpoint/2010/main" val="394965450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lgn="just" rtl="0">
              <a:buNone/>
            </a:pPr>
            <a:r>
              <a:rPr lang="tr" b="0" i="0" u="none" baseline="0" dirty="0"/>
              <a:t>Hizmet sağlayıcılara içerik verilerini ele geçirme emrinin verilmesi</a:t>
            </a:r>
            <a:endParaRPr lang="tr-TR" b="0" i="0" u="none" baseline="0" dirty="0"/>
          </a:p>
          <a:p>
            <a:pPr marL="0" indent="0" algn="just" rtl="0">
              <a:buNone/>
            </a:pPr>
            <a:endParaRPr lang="tr" dirty="0"/>
          </a:p>
          <a:p>
            <a:pPr marL="0" indent="0" algn="just" rtl="0">
              <a:buNone/>
            </a:pPr>
            <a:r>
              <a:rPr lang="tr" b="0" i="0" u="none" baseline="0" dirty="0"/>
              <a:t>Eğitmen,</a:t>
            </a:r>
            <a:r>
              <a:rPr lang="tr-TR" b="0" i="0" u="none" baseline="0" dirty="0"/>
              <a:t> katılımcıların </a:t>
            </a:r>
            <a:r>
              <a:rPr lang="tr" b="0" i="0" u="none" baseline="0" dirty="0"/>
              <a:t>içerik verilerinin ele geçirilmesinin emredilmesiyle ilgili olarak göz önünde bulundurması gereken </a:t>
            </a:r>
            <a:r>
              <a:rPr lang="tr-TR" b="0" i="0" u="none" baseline="0" dirty="0"/>
              <a:t>tüm</a:t>
            </a:r>
            <a:r>
              <a:rPr lang="tr" b="0" i="0" u="none" baseline="0" dirty="0"/>
              <a:t> değerlendirme</a:t>
            </a:r>
            <a:r>
              <a:rPr lang="tr-TR" b="0" i="0" u="none" baseline="0" dirty="0"/>
              <a:t>leri </a:t>
            </a:r>
            <a:r>
              <a:rPr lang="tr" b="0" i="0" u="none" baseline="0" dirty="0"/>
              <a:t>açıklamalıdır:</a:t>
            </a:r>
          </a:p>
          <a:p>
            <a:pPr marL="0" indent="0" algn="just" rtl="0">
              <a:buNone/>
            </a:pPr>
            <a:r>
              <a:rPr lang="tr" b="0" i="0" u="none" baseline="0" dirty="0"/>
              <a:t>1. Emir, ciddi suçlarla bağlantılı olarak gerek duyulan içerik verileriyle ilgili olmalıdır: Ulusal mevzuatta belli suçların doğaları gereği ciddi olduğu belirtilmiş olabilir. Eğitmen bu suçlar</a:t>
            </a:r>
            <a:r>
              <a:rPr lang="tr-TR" b="0" i="0" u="none" baseline="0" dirty="0"/>
              <a:t>a </a:t>
            </a:r>
            <a:r>
              <a:rPr lang="tr" b="0" i="0" u="none" baseline="0" dirty="0"/>
              <a:t>örnek</a:t>
            </a:r>
            <a:r>
              <a:rPr lang="tr-TR" b="0" i="0" u="none" baseline="0" dirty="0"/>
              <a:t> </a:t>
            </a:r>
            <a:r>
              <a:rPr lang="tr" b="0" i="0" u="none" baseline="0" dirty="0"/>
              <a:t> </a:t>
            </a:r>
            <a:r>
              <a:rPr lang="tr-TR" b="0" i="0" u="none" baseline="0" dirty="0"/>
              <a:t>vermeli</a:t>
            </a:r>
            <a:r>
              <a:rPr lang="tr" b="0" i="0" u="none" baseline="0" dirty="0"/>
              <a:t> ve özel hayatın gizliliğine güvence sağlamak için bu yetkinin bu tür ciddi suçlarla sınırlı tutul</a:t>
            </a:r>
            <a:r>
              <a:rPr lang="tr-TR" b="0" i="0" u="none" baseline="0" dirty="0"/>
              <a:t>duğunu </a:t>
            </a:r>
            <a:r>
              <a:rPr lang="tr" b="0" i="0" u="none" baseline="0" dirty="0"/>
              <a:t>açıklamalıdır.</a:t>
            </a:r>
            <a:endParaRPr lang="tr" dirty="0"/>
          </a:p>
          <a:p>
            <a:pPr marL="0" indent="0" algn="just" rtl="0">
              <a:buNone/>
            </a:pPr>
            <a:r>
              <a:rPr lang="tr" b="0" i="0" u="none" baseline="0" dirty="0"/>
              <a:t>2. Emir, hizmet sağlayıcıyı ilgili verileri ele geçirmeye ya da yetkili makamların söz konusu verileri ele geçirmesine yardım etmeye zorlayabilir: Belli durumlarda, hizmet sağlayıcılar bu tür içerik verilerinin ele geçirilmesi </a:t>
            </a:r>
            <a:r>
              <a:rPr lang="tr-TR" b="0" i="0" u="none" baseline="0" dirty="0"/>
              <a:t>için gerekli</a:t>
            </a:r>
            <a:r>
              <a:rPr lang="tr" b="0" i="0" u="none" baseline="0" dirty="0"/>
              <a:t> teknik kabiliyete sahip olmasa bile</a:t>
            </a:r>
            <a:r>
              <a:rPr lang="tr-TR" b="0" i="0" u="none" baseline="0" dirty="0"/>
              <a:t>, </a:t>
            </a:r>
            <a:r>
              <a:rPr lang="tr" b="0" i="0" u="none" baseline="0" dirty="0"/>
              <a:t>kolluk makamlarının bu yetkiyi kullanmasına yardım etme emri verilebilir.</a:t>
            </a:r>
          </a:p>
          <a:p>
            <a:pPr marL="0" indent="0" algn="just" rtl="0">
              <a:buNone/>
            </a:pPr>
            <a:r>
              <a:rPr lang="tr" b="0" i="0" u="none" baseline="0" dirty="0"/>
              <a:t>3. Emir, hizmet sağlayıcıların teknik kabiliyetlerinin ötesine geçmemelidir: Emirde, hizmet sağlayıcıya teknik kabiliyetlerinin ötesine geçecek yükümlülükler getirilmesini önleyecek şekilde</a:t>
            </a:r>
            <a:r>
              <a:rPr lang="tr-TR" b="0" i="0" u="none" baseline="0" dirty="0"/>
              <a:t> emrin</a:t>
            </a:r>
            <a:r>
              <a:rPr lang="tr" b="0" i="0" u="none" baseline="0" dirty="0"/>
              <a:t> sınırlandırıldığı belirtilmelidir.</a:t>
            </a:r>
          </a:p>
          <a:p>
            <a:pPr marL="0" indent="0" algn="just" rtl="0">
              <a:buNone/>
            </a:pPr>
            <a:r>
              <a:rPr lang="tr" b="0" i="0" u="none" baseline="0" dirty="0"/>
              <a:t>4. Emir, genel merkezi bölge dışında olan hizmet sağlayıcıları da kapsayabilir: Katılımcıların, bölgelerinde altyapıya sahip olan yabancı hizmet sağlayıcılara, bölgelerinde gerekli teknik kabiliyete sahip oldukları takdirde içerik verilerini ele geçirme emrinin verilebileceğini anlamaları önemlidir. Eğitmen, bu yetkinin genel merkezi ülkede bulunan hizmet sağlayıcılarla sınırlı olmadığını vurgula</a:t>
            </a:r>
            <a:r>
              <a:rPr lang="tr-TR" b="0" i="0" u="none" baseline="0" dirty="0"/>
              <a:t>yabilir</a:t>
            </a:r>
            <a:r>
              <a:rPr lang="tr" b="0" i="0" u="none" baseline="0" dirty="0"/>
              <a:t>.</a:t>
            </a:r>
          </a:p>
        </p:txBody>
      </p:sp>
      <p:sp>
        <p:nvSpPr>
          <p:cNvPr id="4" name="Slide Number Placeholder 3"/>
          <p:cNvSpPr>
            <a:spLocks noGrp="1"/>
          </p:cNvSpPr>
          <p:nvPr>
            <p:ph type="sldNum" sz="quarter" idx="10"/>
          </p:nvPr>
        </p:nvSpPr>
        <p:spPr/>
        <p:txBody>
          <a:bodyPr/>
          <a:lstStyle/>
          <a:p>
            <a:pPr algn="l" rtl="0"/>
            <a:fld id="{B2221978-7AB2-D644-A1FF-AF545A1745C1}" type="slidenum">
              <a:rPr/>
              <a:pPr/>
              <a:t>36</a:t>
            </a:fld>
            <a:endParaRPr lang="tr"/>
          </a:p>
        </p:txBody>
      </p:sp>
    </p:spTree>
    <p:extLst>
      <p:ext uri="{BB962C8B-B14F-4D97-AF65-F5344CB8AC3E}">
        <p14:creationId xmlns:p14="http://schemas.microsoft.com/office/powerpoint/2010/main" val="175252960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tr" b="0" i="0" u="none" baseline="0" dirty="0"/>
              <a:t>5. Emir, genel merkezi bölge dışında olan hizmet sağlayıcıları da kapsayabilir: Katılımcıların, bölgelerinde altyapıya sahip olan yabancı hizmet sağlayıcılara, bölgelerinde gerekli teknik kabiliyete sahip oldukları takdirde içerik verilerini ele geçirme emrinin verilebileceğini anlamaları önemlidir. Eğitmen, bu yetkinin genel merkezi ülkede bulunan hizmet sağlayıcılarla sınırlı olmadığını vurgula</a:t>
            </a:r>
            <a:r>
              <a:rPr lang="tr-TR" b="0" i="0" u="none" baseline="0" dirty="0"/>
              <a:t>yabilir</a:t>
            </a:r>
            <a:r>
              <a:rPr lang="tr" b="0" i="0" u="none" baseline="0" dirty="0"/>
              <a:t>.</a:t>
            </a:r>
          </a:p>
          <a:p>
            <a:pPr marL="0" indent="0" algn="just" rtl="0">
              <a:buNone/>
            </a:pPr>
            <a:r>
              <a:rPr lang="tr" b="0" i="0" u="none" baseline="0" dirty="0"/>
              <a:t>6. Emir, hizmet sağlayıcılara gizliliği koruma zorunluluğu getirmelidir: Bu yükümlülük çok önemlidir, çünkü bu yetkinin kullanıldığının herhangi bir şekilde açıklanması, ilgili haberleşmenin katılımcılarının tespit edilmekten kaçınmak için başka haberleşme yöntemleri kullanmalarıyla sonuçlanabilir. Bu yetkinin kullanılması, hizmet sağlayıcıya ve çalışanlarına gizlilik zorunluluğu getirmelidir.</a:t>
            </a:r>
          </a:p>
          <a:p>
            <a:pPr marL="0" indent="0" algn="just" rtl="0">
              <a:buNone/>
            </a:pPr>
            <a:r>
              <a:rPr lang="tr" b="0" i="0" u="none" baseline="0" dirty="0"/>
              <a:t>7. Emir, hizmet sağlayıcıları abonelerini bilgilendirme yükümlülüğünden kurtarmalıdır: Bu değerlendirme önemlidir, çünkü hizmet sağlayıcılar, bu tür yasal bir taleple engellenmediği sürece, abonelerini bu tür işbirliği talepleri konusunda bilgilendirmek konusunda akdi bir yükümlülük altında olabilir.</a:t>
            </a:r>
          </a:p>
        </p:txBody>
      </p:sp>
      <p:sp>
        <p:nvSpPr>
          <p:cNvPr id="4" name="Slide Number Placeholder 3"/>
          <p:cNvSpPr>
            <a:spLocks noGrp="1"/>
          </p:cNvSpPr>
          <p:nvPr>
            <p:ph type="sldNum" sz="quarter" idx="10"/>
          </p:nvPr>
        </p:nvSpPr>
        <p:spPr/>
        <p:txBody>
          <a:bodyPr/>
          <a:lstStyle/>
          <a:p>
            <a:pPr algn="l" rtl="0"/>
            <a:fld id="{B2221978-7AB2-D644-A1FF-AF545A1745C1}" type="slidenum">
              <a:rPr/>
              <a:pPr/>
              <a:t>37</a:t>
            </a:fld>
            <a:endParaRPr lang="tr"/>
          </a:p>
        </p:txBody>
      </p:sp>
    </p:spTree>
    <p:extLst>
      <p:ext uri="{BB962C8B-B14F-4D97-AF65-F5344CB8AC3E}">
        <p14:creationId xmlns:p14="http://schemas.microsoft.com/office/powerpoint/2010/main" val="11007463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rtl="0"/>
            <a:r>
              <a:rPr lang="tr" b="0" i="0" u="none" baseline="0" dirty="0"/>
              <a:t>Özel Sektör Hizmet Sağlayıcılarıyla Gönüllü İşbirliği</a:t>
            </a:r>
          </a:p>
          <a:p>
            <a:pPr algn="just" rtl="0"/>
            <a:endParaRPr lang="tr" dirty="0"/>
          </a:p>
          <a:p>
            <a:pPr algn="just" rtl="0"/>
            <a:r>
              <a:rPr lang="tr" b="0" i="0" u="none" baseline="0" dirty="0"/>
              <a:t>Eğitmen, işbirliğinin illa zorunlu yasal hükümlerin sonucu olmasının gerekmediğini açıklamak için</a:t>
            </a:r>
            <a:r>
              <a:rPr lang="tr-TR" b="0" i="0" u="none" baseline="0" dirty="0"/>
              <a:t>, </a:t>
            </a:r>
            <a:r>
              <a:rPr lang="tr" b="0" i="0" u="none" baseline="0" dirty="0"/>
              <a:t>özel sektör hizmet sağlayıcılarıyla gönüllü işbirliği modellerine ya da örneklerine değinmelidir. Bu slayt, siber suçlar ve elektronik delillerle ilgili konularda bir özel sektör kuruluşu ile kolluk makamları arasında işbirliği kurmakta kullanılan usulleri de içerebilir.</a:t>
            </a:r>
            <a:endParaRPr lang="tr" dirty="0"/>
          </a:p>
        </p:txBody>
      </p:sp>
      <p:sp>
        <p:nvSpPr>
          <p:cNvPr id="4" name="Slide Number Placeholder 3"/>
          <p:cNvSpPr>
            <a:spLocks noGrp="1"/>
          </p:cNvSpPr>
          <p:nvPr>
            <p:ph type="sldNum" sz="quarter" idx="10"/>
          </p:nvPr>
        </p:nvSpPr>
        <p:spPr/>
        <p:txBody>
          <a:bodyPr/>
          <a:lstStyle/>
          <a:p>
            <a:pPr algn="l" rtl="0"/>
            <a:fld id="{B2221978-7AB2-D644-A1FF-AF545A1745C1}" type="slidenum">
              <a:rPr/>
              <a:pPr/>
              <a:t>38</a:t>
            </a:fld>
            <a:endParaRPr lang="tr"/>
          </a:p>
        </p:txBody>
      </p:sp>
    </p:spTree>
    <p:extLst>
      <p:ext uri="{BB962C8B-B14F-4D97-AF65-F5344CB8AC3E}">
        <p14:creationId xmlns:p14="http://schemas.microsoft.com/office/powerpoint/2010/main" val="27137617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dirty="0"/>
              <a:t>Ulusal Hizmet Sağlayıcıların Elindeki Bulut </a:t>
            </a:r>
            <a:r>
              <a:rPr lang="tr" b="0" i="0" u="none" baseline="0" dirty="0" smtClean="0"/>
              <a:t>Verilere </a:t>
            </a:r>
            <a:r>
              <a:rPr lang="tr" b="0" i="0" u="none" baseline="0" dirty="0"/>
              <a:t>Erişim</a:t>
            </a:r>
          </a:p>
          <a:p>
            <a:endParaRPr lang="tr" dirty="0"/>
          </a:p>
          <a:p>
            <a:pPr algn="l" rtl="0"/>
            <a:r>
              <a:rPr lang="tr" b="0" i="0" u="none" baseline="0" dirty="0"/>
              <a:t>Eğitmen, dersin bu bölümünde tanımlanan usul yetkilerinin, kendi bölgelerindeki yargı alanına tabi ulusal hizmet sağlayıcıların elindeki bulut </a:t>
            </a:r>
            <a:r>
              <a:rPr lang="tr" b="0" i="0" u="none" baseline="0" dirty="0" smtClean="0"/>
              <a:t>veriler </a:t>
            </a:r>
            <a:r>
              <a:rPr lang="tr" b="0" i="0" u="none" baseline="0" dirty="0"/>
              <a:t>için de geçerli olduğunu açıklamalıdır.</a:t>
            </a:r>
            <a:endParaRPr lang="tr" dirty="0"/>
          </a:p>
        </p:txBody>
      </p:sp>
      <p:sp>
        <p:nvSpPr>
          <p:cNvPr id="4" name="Slide Number Placeholder 3"/>
          <p:cNvSpPr>
            <a:spLocks noGrp="1"/>
          </p:cNvSpPr>
          <p:nvPr>
            <p:ph type="sldNum" sz="quarter" idx="10"/>
          </p:nvPr>
        </p:nvSpPr>
        <p:spPr/>
        <p:txBody>
          <a:bodyPr/>
          <a:lstStyle/>
          <a:p>
            <a:pPr algn="l" rtl="0"/>
            <a:fld id="{B2221978-7AB2-D644-A1FF-AF545A1745C1}" type="slidenum">
              <a:rPr/>
              <a:pPr/>
              <a:t>39</a:t>
            </a:fld>
            <a:endParaRPr lang="tr"/>
          </a:p>
        </p:txBody>
      </p:sp>
    </p:spTree>
    <p:extLst>
      <p:ext uri="{BB962C8B-B14F-4D97-AF65-F5344CB8AC3E}">
        <p14:creationId xmlns:p14="http://schemas.microsoft.com/office/powerpoint/2010/main" val="128736141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l" rtl="0"/>
            <a:r>
              <a:rPr lang="tr" sz="1200" b="0" i="0" u="none" kern="1200" baseline="0" dirty="0">
                <a:solidFill>
                  <a:schemeClr val="tx1"/>
                </a:solidFill>
                <a:effectLst/>
                <a:latin typeface="+mn-lt"/>
                <a:ea typeface="+mn-ea"/>
                <a:cs typeface="+mn-cs"/>
              </a:rPr>
              <a:t>Eğitmen, katılımcılara dersin İkinci Bölümü ile ilgili soru</a:t>
            </a:r>
            <a:r>
              <a:rPr lang="tr-TR" sz="1200" b="0" i="0" u="none" kern="1200" baseline="0" dirty="0">
                <a:solidFill>
                  <a:schemeClr val="tx1"/>
                </a:solidFill>
                <a:effectLst/>
                <a:latin typeface="+mn-lt"/>
                <a:ea typeface="+mn-ea"/>
                <a:cs typeface="+mn-cs"/>
              </a:rPr>
              <a:t> </a:t>
            </a:r>
            <a:r>
              <a:rPr lang="tr" sz="1200" b="0" i="0" u="none" kern="1200" baseline="0" dirty="0">
                <a:solidFill>
                  <a:schemeClr val="tx1"/>
                </a:solidFill>
                <a:effectLst/>
                <a:latin typeface="+mn-lt"/>
                <a:ea typeface="+mn-ea"/>
                <a:cs typeface="+mn-cs"/>
              </a:rPr>
              <a:t>sorma fırsatı tanımalıdır.</a:t>
            </a:r>
            <a:endParaRPr lang="tr" dirty="0"/>
          </a:p>
        </p:txBody>
      </p:sp>
      <p:sp>
        <p:nvSpPr>
          <p:cNvPr id="4" name="Slide Number Placeholder 3"/>
          <p:cNvSpPr>
            <a:spLocks noGrp="1"/>
          </p:cNvSpPr>
          <p:nvPr>
            <p:ph type="sldNum" sz="quarter" idx="10"/>
          </p:nvPr>
        </p:nvSpPr>
        <p:spPr/>
        <p:txBody>
          <a:bodyPr/>
          <a:lstStyle/>
          <a:p>
            <a:pPr algn="l" rtl="0"/>
            <a:fld id="{D4504A11-3BA0-4461-A1C5-454F02F9540C}" type="slidenum">
              <a:rPr/>
              <a:pPr/>
              <a:t>40</a:t>
            </a:fld>
            <a:endParaRPr lang="tr"/>
          </a:p>
        </p:txBody>
      </p:sp>
    </p:spTree>
    <p:extLst>
      <p:ext uri="{BB962C8B-B14F-4D97-AF65-F5344CB8AC3E}">
        <p14:creationId xmlns:p14="http://schemas.microsoft.com/office/powerpoint/2010/main" val="13501746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just" rtl="0"/>
            <a:r>
              <a:rPr lang="tr" sz="1200" b="0" i="0" u="none" kern="1200" baseline="0" dirty="0">
                <a:solidFill>
                  <a:schemeClr val="tx1"/>
                </a:solidFill>
                <a:latin typeface="+mn-lt"/>
                <a:ea typeface="+mn-ea"/>
                <a:cs typeface="+mn-cs"/>
              </a:rPr>
              <a:t>Dersin hedeflerini hem eğitmenin</a:t>
            </a:r>
            <a:r>
              <a:rPr lang="tr-TR" sz="1200" b="0" i="0" u="none" kern="1200" baseline="0" dirty="0">
                <a:solidFill>
                  <a:schemeClr val="tx1"/>
                </a:solidFill>
                <a:latin typeface="+mn-lt"/>
                <a:ea typeface="+mn-ea"/>
                <a:cs typeface="+mn-cs"/>
              </a:rPr>
              <a:t>, </a:t>
            </a:r>
            <a:r>
              <a:rPr lang="tr" sz="1200" b="0" i="0" u="none" kern="1200" baseline="0" dirty="0">
                <a:solidFill>
                  <a:schemeClr val="tx1"/>
                </a:solidFill>
                <a:latin typeface="+mn-lt"/>
                <a:ea typeface="+mn-ea"/>
                <a:cs typeface="+mn-cs"/>
              </a:rPr>
              <a:t>hem de katılımcıların anlaması önemlidir.  Bu hedefler, oturum başlamadan önce slayttaki bilgiler kullanılarak katılımcılara </a:t>
            </a:r>
            <a:r>
              <a:rPr lang="tr" sz="1200" b="0" i="0" u="none" kern="1200" baseline="0" dirty="0" smtClean="0">
                <a:solidFill>
                  <a:schemeClr val="tx1"/>
                </a:solidFill>
                <a:latin typeface="+mn-lt"/>
                <a:ea typeface="+mn-ea"/>
                <a:cs typeface="+mn-cs"/>
              </a:rPr>
              <a:t>ayrıntılı </a:t>
            </a:r>
            <a:r>
              <a:rPr lang="tr" sz="1200" b="0" i="0" u="none" kern="1200" baseline="0" dirty="0">
                <a:solidFill>
                  <a:schemeClr val="tx1"/>
                </a:solidFill>
                <a:latin typeface="+mn-lt"/>
                <a:ea typeface="+mn-ea"/>
                <a:cs typeface="+mn-cs"/>
              </a:rPr>
              <a:t>bir şekilde açıklanmalıdır. Bu slayt, oturumun özetlenmesi amacıyla dersin sonunda tekrar gösterilecektir.</a:t>
            </a:r>
            <a:endParaRPr lang="tr"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lgn="l" rtl="0"/>
            <a:fld id="{B2221978-7AB2-D644-A1FF-AF545A1745C1}" type="slidenum">
              <a:rPr/>
              <a:pPr/>
              <a:t>4</a:t>
            </a:fld>
            <a:endParaRPr lang="tr" dirty="0"/>
          </a:p>
        </p:txBody>
      </p:sp>
    </p:spTree>
    <p:extLst>
      <p:ext uri="{BB962C8B-B14F-4D97-AF65-F5344CB8AC3E}">
        <p14:creationId xmlns:p14="http://schemas.microsoft.com/office/powerpoint/2010/main" val="81643789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just" rtl="0"/>
            <a:r>
              <a:rPr lang="tr" b="0" i="0" u="none" baseline="0" dirty="0"/>
              <a:t>Teknoloji ilerlemeye devam ettikçe</a:t>
            </a:r>
            <a:r>
              <a:rPr lang="tr-TR" b="0" i="0" u="none" baseline="0" dirty="0"/>
              <a:t>,</a:t>
            </a:r>
            <a:r>
              <a:rPr lang="tr" b="0" i="0" u="none" baseline="0" dirty="0"/>
              <a:t> kolluk makamlarının çokuluslu hizmet sağlayıcıların (bu kuruluşlar aşağıda ve bundan sonraki slaytlarda «yabancı hizmet sağlayıcılar» olarak da anılmaktadır) elindeki verilere eriş</a:t>
            </a:r>
            <a:r>
              <a:rPr lang="tr-TR" b="0" i="0" u="none" baseline="0" dirty="0"/>
              <a:t>me ihtiyacı da artmaktadır</a:t>
            </a:r>
            <a:r>
              <a:rPr lang="tr" b="0" i="0" u="none" baseline="0" dirty="0"/>
              <a:t>. Özellikle bulut teknolojisinin giderek yaygınlaşmasıyla birlikte, veriler</a:t>
            </a:r>
            <a:r>
              <a:rPr lang="tr-TR" b="0" i="0" u="none" baseline="0" dirty="0"/>
              <a:t> daha sık </a:t>
            </a:r>
            <a:r>
              <a:rPr lang="tr" b="0" i="0" u="none" baseline="0" dirty="0"/>
              <a:t>başka ülkelerdeki sunucularda depolan</a:t>
            </a:r>
            <a:r>
              <a:rPr lang="tr-TR" b="0" i="0" u="none" baseline="0" dirty="0"/>
              <a:t>maktadır</a:t>
            </a:r>
            <a:r>
              <a:rPr lang="tr" b="0" i="0" u="none" baseline="0" dirty="0"/>
              <a:t>. Katılımcıların</a:t>
            </a:r>
            <a:r>
              <a:rPr lang="tr-TR" b="0" i="0" u="none" baseline="0" dirty="0"/>
              <a:t>,</a:t>
            </a:r>
            <a:r>
              <a:rPr lang="tr" b="0" i="0" u="none" baseline="0" dirty="0"/>
              <a:t> yabancı hizmet sağlayıcıların elindeki verilere erişirken karşılaşılan farklı güçlüklerin tamamen bilincinde olması önemlidir. Dersin bu bölümü, yabancı hizmet sağlayıcıların elindeki verilere erişmekte kullanılabilecek farklı yolları da içermektedir.</a:t>
            </a:r>
            <a:endParaRPr lang="tr" dirty="0"/>
          </a:p>
        </p:txBody>
      </p:sp>
      <p:sp>
        <p:nvSpPr>
          <p:cNvPr id="4" name="Slide Number Placeholder 3"/>
          <p:cNvSpPr>
            <a:spLocks noGrp="1"/>
          </p:cNvSpPr>
          <p:nvPr>
            <p:ph type="sldNum" sz="quarter" idx="10"/>
          </p:nvPr>
        </p:nvSpPr>
        <p:spPr/>
        <p:txBody>
          <a:bodyPr/>
          <a:lstStyle/>
          <a:p>
            <a:pPr algn="l" rtl="0"/>
            <a:fld id="{B2221978-7AB2-D644-A1FF-AF545A1745C1}" type="slidenum">
              <a:rPr/>
              <a:pPr/>
              <a:t>41</a:t>
            </a:fld>
            <a:endParaRPr lang="tr"/>
          </a:p>
        </p:txBody>
      </p:sp>
    </p:spTree>
    <p:extLst>
      <p:ext uri="{BB962C8B-B14F-4D97-AF65-F5344CB8AC3E}">
        <p14:creationId xmlns:p14="http://schemas.microsoft.com/office/powerpoint/2010/main" val="297616688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dirty="0"/>
              <a:t>Eğitmen, yabancı hizmet sağlayıcılarla işbirliğinin önemi üzerine kısa bir giriş konuşması yapmalıdır.  Eğitmen, elektronik delillerin ve özellikle de bulut </a:t>
            </a:r>
            <a:r>
              <a:rPr lang="tr" b="0" i="0" u="none" baseline="0" dirty="0" smtClean="0"/>
              <a:t>verilerin/uzakta </a:t>
            </a:r>
            <a:r>
              <a:rPr lang="tr" b="0" i="0" u="none" baseline="0" dirty="0"/>
              <a:t>depolamanın doğasına değinebilir. </a:t>
            </a:r>
            <a:endParaRPr lang="tr" dirty="0"/>
          </a:p>
        </p:txBody>
      </p:sp>
      <p:sp>
        <p:nvSpPr>
          <p:cNvPr id="4" name="Slide Number Placeholder 3"/>
          <p:cNvSpPr>
            <a:spLocks noGrp="1"/>
          </p:cNvSpPr>
          <p:nvPr>
            <p:ph type="sldNum" sz="quarter" idx="10"/>
          </p:nvPr>
        </p:nvSpPr>
        <p:spPr/>
        <p:txBody>
          <a:bodyPr/>
          <a:lstStyle/>
          <a:p>
            <a:pPr algn="l" rtl="0"/>
            <a:fld id="{B2221978-7AB2-D644-A1FF-AF545A1745C1}" type="slidenum">
              <a:rPr/>
              <a:pPr/>
              <a:t>42</a:t>
            </a:fld>
            <a:endParaRPr lang="tr"/>
          </a:p>
        </p:txBody>
      </p:sp>
    </p:spTree>
    <p:extLst>
      <p:ext uri="{BB962C8B-B14F-4D97-AF65-F5344CB8AC3E}">
        <p14:creationId xmlns:p14="http://schemas.microsoft.com/office/powerpoint/2010/main" val="392962532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dirty="0"/>
              <a:t>Eğitmen, yabancı hizmet sağlayıcılarla kurulabilecek işbirliğinin üç seviyesini açıklamalıdır:</a:t>
            </a:r>
          </a:p>
          <a:p>
            <a:pPr marL="228600" indent="-228600" algn="l" rtl="0">
              <a:buAutoNum type="arabicPeriod"/>
            </a:pPr>
            <a:r>
              <a:rPr lang="tr" b="1" i="0" u="none" baseline="0" dirty="0"/>
              <a:t>Zorunlu işbirliği:</a:t>
            </a:r>
            <a:r>
              <a:rPr lang="tr" b="0" i="0" u="none" baseline="0" dirty="0"/>
              <a:t> Bu işbirliği, karşılıklı adli yardım</a:t>
            </a:r>
            <a:r>
              <a:rPr lang="tr-TR" b="0" i="0" u="none" baseline="0" dirty="0"/>
              <a:t> </a:t>
            </a:r>
            <a:r>
              <a:rPr lang="tr" b="0" i="0" u="none" baseline="0" dirty="0"/>
              <a:t>kanalları yoluyla ve yabancı hizmet sağlayıcılar</a:t>
            </a:r>
            <a:r>
              <a:rPr lang="tr-TR" b="0" i="0" u="none" baseline="0" dirty="0"/>
              <a:t>ın </a:t>
            </a:r>
            <a:r>
              <a:rPr lang="tr" b="0" i="0" u="none" baseline="0" dirty="0"/>
              <a:t>tabi oldu</a:t>
            </a:r>
            <a:r>
              <a:rPr lang="tr-TR" b="0" i="0" u="none" baseline="0" dirty="0"/>
              <a:t>ğu </a:t>
            </a:r>
            <a:r>
              <a:rPr lang="tr" b="0" i="0" u="none" baseline="0" dirty="0"/>
              <a:t>ulusal mevzuat</a:t>
            </a:r>
            <a:r>
              <a:rPr lang="tr-TR" b="0" i="0" u="none" baseline="0" dirty="0"/>
              <a:t>a dayanarak zorunludur</a:t>
            </a:r>
            <a:r>
              <a:rPr lang="tr" b="0" i="0" u="none" baseline="0" dirty="0"/>
              <a:t>. Taraflardan biri, kendi bölgesinde hizmet</a:t>
            </a:r>
            <a:r>
              <a:rPr lang="tr-TR" b="0" i="0" u="none" baseline="0" dirty="0"/>
              <a:t> </a:t>
            </a:r>
            <a:r>
              <a:rPr lang="tr" b="0" i="0" u="none" baseline="0" dirty="0"/>
              <a:t>sunan bir hizmet sağlayıcıy</a:t>
            </a:r>
            <a:r>
              <a:rPr lang="tr-TR" b="0" i="0" u="none" baseline="0" dirty="0"/>
              <a:t>a yönelik, </a:t>
            </a:r>
            <a:r>
              <a:rPr lang="tr" b="0" i="0" u="none" baseline="0" dirty="0"/>
              <a:t>bulundurduğu ya da kontrol ettiği abone bilgilerini</a:t>
            </a:r>
            <a:r>
              <a:rPr lang="tr-TR" b="0" i="0" u="none" baseline="0" dirty="0"/>
              <a:t>n </a:t>
            </a:r>
            <a:r>
              <a:rPr lang="tr" b="0" i="0" u="none" baseline="0" dirty="0"/>
              <a:t>ibraz </a:t>
            </a:r>
            <a:r>
              <a:rPr lang="tr-TR" b="0" i="0" u="none" baseline="0" dirty="0"/>
              <a:t>edilmesi yönünde </a:t>
            </a:r>
            <a:r>
              <a:rPr lang="tr" b="0" i="0" u="none" baseline="0" dirty="0"/>
              <a:t>kendi ulusal ibraz emri usul yetkisini de kullanabilir.</a:t>
            </a:r>
            <a:endParaRPr lang="tr" b="1" baseline="0" dirty="0"/>
          </a:p>
          <a:p>
            <a:pPr marL="228600" indent="-228600" algn="l" rtl="0">
              <a:buAutoNum type="arabicPeriod"/>
            </a:pPr>
            <a:r>
              <a:rPr lang="tr" b="1" i="0" u="none" baseline="0" dirty="0"/>
              <a:t>Yasal yetkilere dayanan gönüllü işbirliği: </a:t>
            </a:r>
            <a:r>
              <a:rPr lang="tr" b="0" i="0" u="none" baseline="0" dirty="0"/>
              <a:t>Bu işbirliği seviyesi, yabancı hizmet sağlayıcılar tarafından gönüllü olarak gerçekleştiriliyor olsa da</a:t>
            </a:r>
            <a:r>
              <a:rPr lang="tr-TR" b="0" i="0" u="none" baseline="0" dirty="0"/>
              <a:t>,</a:t>
            </a:r>
            <a:r>
              <a:rPr lang="tr" b="0" i="0" u="none" baseline="0" dirty="0"/>
              <a:t> yasal yetkilere dayanan bir işbirliğidir (örneğin</a:t>
            </a:r>
            <a:r>
              <a:rPr lang="tr-TR" b="0" i="0" u="none" baseline="0" dirty="0"/>
              <a:t> </a:t>
            </a:r>
            <a:r>
              <a:rPr lang="tr" b="0" i="0" u="none" baseline="0" dirty="0"/>
              <a:t>verilere izinli şekilde sınır ötesinden erişim).</a:t>
            </a:r>
          </a:p>
          <a:p>
            <a:pPr marL="228600" indent="-228600" algn="l" rtl="0">
              <a:buAutoNum type="arabicPeriod"/>
            </a:pPr>
            <a:r>
              <a:rPr lang="tr" b="1" i="0" u="none" baseline="0" dirty="0"/>
              <a:t>Yasal yetkilerden bağımsız gönüllü işbirliği: </a:t>
            </a:r>
            <a:r>
              <a:rPr lang="tr" b="0" i="0" u="none" baseline="0" dirty="0"/>
              <a:t>Bu işbirliği seviyesi, herhangi bir yasal yetki olmamasına rağme</a:t>
            </a:r>
            <a:r>
              <a:rPr lang="tr-TR" b="0" i="0" u="none" baseline="0" dirty="0"/>
              <a:t>n,</a:t>
            </a:r>
            <a:r>
              <a:rPr lang="tr" b="0" i="0" u="none" baseline="0" dirty="0"/>
              <a:t> yabancı hizmet sağlayıcılar tarafından gönüllü olarak gerçekleştirilen işbirliğidir (örneğin, yabancı hizmet sağlayıcıların kendi belirledikleri politikalar yoluyla</a:t>
            </a:r>
            <a:r>
              <a:rPr lang="tr-TR" b="0" i="0" u="none" baseline="0" dirty="0"/>
              <a:t>,</a:t>
            </a:r>
            <a:r>
              <a:rPr lang="tr" b="0" i="0" u="none" baseline="0" dirty="0"/>
              <a:t> </a:t>
            </a:r>
            <a:r>
              <a:rPr lang="tr-TR" b="0" i="0" u="none" baseline="0" dirty="0"/>
              <a:t>söz konusu</a:t>
            </a:r>
            <a:r>
              <a:rPr lang="tr" b="0" i="0" u="none" baseline="0" dirty="0"/>
              <a:t> yabancı hizmet sağlayıcılarla doğrudan işbirliği kurmak).</a:t>
            </a:r>
          </a:p>
        </p:txBody>
      </p:sp>
      <p:sp>
        <p:nvSpPr>
          <p:cNvPr id="4" name="Slide Number Placeholder 3"/>
          <p:cNvSpPr>
            <a:spLocks noGrp="1"/>
          </p:cNvSpPr>
          <p:nvPr>
            <p:ph type="sldNum" sz="quarter" idx="10"/>
          </p:nvPr>
        </p:nvSpPr>
        <p:spPr/>
        <p:txBody>
          <a:bodyPr/>
          <a:lstStyle/>
          <a:p>
            <a:pPr algn="l" rtl="0"/>
            <a:fld id="{B2221978-7AB2-D644-A1FF-AF545A1745C1}" type="slidenum">
              <a:rPr/>
              <a:pPr/>
              <a:t>43</a:t>
            </a:fld>
            <a:endParaRPr lang="tr"/>
          </a:p>
        </p:txBody>
      </p:sp>
    </p:spTree>
    <p:extLst>
      <p:ext uri="{BB962C8B-B14F-4D97-AF65-F5344CB8AC3E}">
        <p14:creationId xmlns:p14="http://schemas.microsoft.com/office/powerpoint/2010/main" val="411225130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rtl="0"/>
            <a:r>
              <a:rPr lang="tr" b="0" i="0" u="none" baseline="0" dirty="0"/>
              <a:t>Eğitmen, yabancı hizmet sağlayıcılarla zorunlu işbirliğinin karşılıklı adli yardım antlaşmaları ve ilgili ulusal mevzuatlar yoluyla nasıl kurulacağını </a:t>
            </a:r>
            <a:r>
              <a:rPr lang="tr-TR" b="0" i="0" u="none" baseline="0" dirty="0"/>
              <a:t>katılımcılara </a:t>
            </a:r>
            <a:r>
              <a:rPr lang="tr" b="0" i="0" u="none" baseline="0" dirty="0"/>
              <a:t>açıklamalıdır. Böyle bir durumda işbirliği, talepte bulunan </a:t>
            </a:r>
            <a:r>
              <a:rPr lang="tr-TR" b="0" i="0" u="none" baseline="0" dirty="0"/>
              <a:t>tarafın</a:t>
            </a:r>
            <a:r>
              <a:rPr lang="tr" b="0" i="0" u="none" baseline="0" dirty="0"/>
              <a:t> merkezi makamları ile açıklayan </a:t>
            </a:r>
            <a:r>
              <a:rPr lang="tr-TR" b="0" i="0" u="none" baseline="0" dirty="0"/>
              <a:t>taraf</a:t>
            </a:r>
            <a:r>
              <a:rPr lang="tr" b="0" i="0" u="none" baseline="0" dirty="0"/>
              <a:t> arasında kurulacaktır ve açıklayan </a:t>
            </a:r>
            <a:r>
              <a:rPr lang="tr-TR" b="0" i="0" u="none" baseline="0" dirty="0"/>
              <a:t>taraf</a:t>
            </a:r>
            <a:r>
              <a:rPr lang="tr" b="0" i="0" u="none" baseline="0" dirty="0"/>
              <a:t> işbirliği talebini kendi ulusal yetkileri yoluyla alacaktır. Eğitmenin, yabancı hizmet sağlayıcıların elindeki verilere erişim talebinde bulunmaya izin vermek de dahil olmak üzere, ulusal mevzuatta uluslararası işbirliğine imkân tanıyan çeşitli hükümleri kısaca açıklaması yararlı olabilir.</a:t>
            </a:r>
          </a:p>
          <a:p>
            <a:pPr algn="just" rtl="0"/>
            <a:endParaRPr lang="tr" baseline="0" dirty="0"/>
          </a:p>
        </p:txBody>
      </p:sp>
      <p:sp>
        <p:nvSpPr>
          <p:cNvPr id="4" name="Slide Number Placeholder 3"/>
          <p:cNvSpPr>
            <a:spLocks noGrp="1"/>
          </p:cNvSpPr>
          <p:nvPr>
            <p:ph type="sldNum" sz="quarter" idx="10"/>
          </p:nvPr>
        </p:nvSpPr>
        <p:spPr/>
        <p:txBody>
          <a:bodyPr/>
          <a:lstStyle/>
          <a:p>
            <a:pPr algn="l" rtl="0"/>
            <a:fld id="{B2221978-7AB2-D644-A1FF-AF545A1745C1}" type="slidenum">
              <a:rPr/>
              <a:pPr/>
              <a:t>44</a:t>
            </a:fld>
            <a:endParaRPr lang="tr"/>
          </a:p>
        </p:txBody>
      </p:sp>
    </p:spTree>
    <p:extLst>
      <p:ext uri="{BB962C8B-B14F-4D97-AF65-F5344CB8AC3E}">
        <p14:creationId xmlns:p14="http://schemas.microsoft.com/office/powerpoint/2010/main" val="321874211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tr" sz="1200" b="0" i="0" u="none" kern="1200" baseline="0" dirty="0">
                <a:solidFill>
                  <a:schemeClr val="tx1"/>
                </a:solidFill>
                <a:effectLst/>
                <a:latin typeface="+mn-lt"/>
                <a:ea typeface="+mn-ea"/>
                <a:cs typeface="+mn-cs"/>
              </a:rPr>
              <a:t>Yasal yetkilere dayanan gönüllü işbirliği</a:t>
            </a:r>
            <a:endParaRPr lang="tr" sz="1200" kern="1200" dirty="0">
              <a:solidFill>
                <a:schemeClr val="tx1"/>
              </a:solidFill>
              <a:effectLst/>
              <a:latin typeface="+mn-lt"/>
              <a:ea typeface="+mn-ea"/>
              <a:cs typeface="+mn-cs"/>
            </a:endParaRPr>
          </a:p>
          <a:p>
            <a:pPr algn="just" rtl="0"/>
            <a:endParaRPr lang="tr" dirty="0"/>
          </a:p>
          <a:p>
            <a:pPr algn="just" rtl="0"/>
            <a:r>
              <a:rPr lang="tr" b="0" i="0" u="none" baseline="0" dirty="0"/>
              <a:t>Eğitmenin, özellikle Bulut Delil Grubu'nun çalışmaları ve Budapeşte Sözleşmesi'nin 18. Maddesine ilişkin 10 no'lu T-CY Kılavuz Notu ışığında (https://rm.coe.int/CoERMPublicCommonSearchServices/DisplayDCTMContent?documentId=09000016806f943e), bir yabancı hizmet sağlayıcıya, ilgili hizmetler ilgili makamın kendi yargı alanında sunulduğu sürece, bu hizmetlerin başka bir yargı alanına atıfta bulunan bir teknik coğrafi alan aracılığıyla sağlanmasına bakılmaksızın belli verileri ibraz etmesi için ibraz emri verilebileceğini vurgulaması önemlidir. Verilerin konumu, söz konusu bilgilere yönelik ibraz emirleri açısından belirleyici bir güç değildir. 18. Maddeye ilişkin 10 no'lu T-CY Kılavuz Notunda, "</a:t>
            </a:r>
            <a:r>
              <a:rPr lang="tr-TR" b="0" i="0" u="none" baseline="0" dirty="0"/>
              <a:t>bir</a:t>
            </a:r>
            <a:r>
              <a:rPr lang="tr" b="0" i="0" u="none" baseline="0" dirty="0"/>
              <a:t> Tarafın bölgesinde hizmetlerin sunulması" tanımı başta olmak üzere, daha kapsamlı bilgilere ulaşılabilir.</a:t>
            </a:r>
          </a:p>
          <a:p>
            <a:pPr algn="just" rtl="0"/>
            <a:endParaRPr lang="tr" baseline="0" dirty="0"/>
          </a:p>
          <a:p>
            <a:pPr algn="just" rtl="0"/>
            <a:r>
              <a:rPr lang="tr" b="0" i="0" u="none" baseline="0" dirty="0"/>
              <a:t>Madde 18.1.a., hizmet sağlayıcılar da dahil olmak üzere, bölgede bulunan bütün kişiler için geçerli olması açısından geniş kapsamlıdır. Bu madde, abone bilgilerini kapsamak ama bunlarla sınırlı kalmamak üzere</a:t>
            </a:r>
            <a:r>
              <a:rPr lang="tr-TR" b="0" i="0" u="none" baseline="0" dirty="0"/>
              <a:t>,</a:t>
            </a:r>
            <a:r>
              <a:rPr lang="tr" b="0" i="0" u="none" baseline="0" dirty="0"/>
              <a:t> her tür bilgisayar verisinin ibrazının emredilmesine izin verir. Bu açıdan bilgisayar verilerinin konumu önemli değildir, ama emre konu olan bilgisayar verilerinin ya emrin tebliğ edildiği kişi tarafından bulundurulması ya da söz konusu kişi tarafından bulundurulmuyor olsa bile onun serbest kontrolünde olması gereklidir.</a:t>
            </a:r>
          </a:p>
          <a:p>
            <a:pPr algn="just" rtl="0"/>
            <a:endParaRPr lang="tr" baseline="0" dirty="0"/>
          </a:p>
          <a:p>
            <a:pPr algn="just" rtl="0"/>
            <a:r>
              <a:rPr lang="tr" b="0" i="0" u="none" baseline="0" dirty="0"/>
              <a:t>Madde 18.1.b., sadece hizmet sağlayıcılar için geçerli olması açısından daha dar kapsamlıdır. Bununla birlikte, bu madde de hizmet sağlayıcının bölgede bulunmasını gerektirmez ve bölgede hizmetler sunan hizmet sağlayıcılar için de geçerlidir. Eğitmen, hizmet sunan hizmet sağlayıcılar için örnekler ver</a:t>
            </a:r>
            <a:r>
              <a:rPr lang="tr-TR" b="0" i="0" u="none" baseline="0" dirty="0"/>
              <a:t>ebilir </a:t>
            </a:r>
            <a:r>
              <a:rPr lang="tr" b="0" i="0" u="none" baseline="0" dirty="0"/>
              <a:t>(örneğin, belli bir bölgede hizmetlerine erişimi engellemeyerek o bölgedeki insanların hizmetlerini kullanmalarına imkân tanıyan ve yerel mecralarda reklam vermek, bölgede kullanılan dilde reklamlar vermek, bölgedeki abonelerle etkileşime girmek</a:t>
            </a:r>
            <a:r>
              <a:rPr lang="tr-TR" b="0" i="0" u="none" baseline="0" dirty="0"/>
              <a:t>, </a:t>
            </a:r>
            <a:r>
              <a:rPr lang="tr" b="0" i="0" u="none" baseline="0" dirty="0"/>
              <a:t>vb. yollarla bölgeyle gerçek ve önemli bir bağ kuran bir hizmet sağlayıcı). Bu alt madde, bölgede sunulmakta olan hizmetlerle bağlantılı olarak sadece abone bilgileri değil, her tür bilgisayar verisi için geçerli olması açısından da ayrım gözetmektedir. </a:t>
            </a:r>
          </a:p>
          <a:p>
            <a:pPr algn="just" rtl="0"/>
            <a:endParaRPr lang="tr" baseline="0" dirty="0"/>
          </a:p>
          <a:p>
            <a:pPr algn="just" rtl="0"/>
            <a:r>
              <a:rPr lang="tr" b="0" i="0" u="none" baseline="0" dirty="0"/>
              <a:t>Bkz. </a:t>
            </a:r>
            <a:r>
              <a:rPr lang="tr" b="0" i="0" u="none" baseline="0" dirty="0">
                <a:solidFill>
                  <a:schemeClr val="tx1"/>
                </a:solidFill>
              </a:rPr>
              <a:t>10 no'lu Kılavuz Notu </a:t>
            </a:r>
            <a:r>
              <a:rPr lang="tr-TR" sz="1200" b="0" i="0" u="none" kern="1200" baseline="0" dirty="0">
                <a:solidFill>
                  <a:schemeClr val="tx1"/>
                </a:solidFill>
                <a:effectLst/>
                <a:latin typeface="+mn-lt"/>
                <a:ea typeface="+mn-ea"/>
                <a:cs typeface="+mn-cs"/>
              </a:rPr>
              <a:t>- A</a:t>
            </a:r>
            <a:r>
              <a:rPr lang="tr" sz="1200" b="0" i="0" u="none" kern="1200" baseline="0" dirty="0">
                <a:solidFill>
                  <a:schemeClr val="tx1"/>
                </a:solidFill>
                <a:effectLst/>
                <a:latin typeface="+mn-lt"/>
                <a:ea typeface="+mn-ea"/>
                <a:cs typeface="+mn-cs"/>
              </a:rPr>
              <a:t>bone bilgileri için ibraz emirleri (Budapeşte Sözleşmesi Madde 18).</a:t>
            </a:r>
          </a:p>
        </p:txBody>
      </p:sp>
      <p:sp>
        <p:nvSpPr>
          <p:cNvPr id="4" name="Slide Number Placeholder 3"/>
          <p:cNvSpPr>
            <a:spLocks noGrp="1"/>
          </p:cNvSpPr>
          <p:nvPr>
            <p:ph type="sldNum" sz="quarter" idx="10"/>
          </p:nvPr>
        </p:nvSpPr>
        <p:spPr/>
        <p:txBody>
          <a:bodyPr/>
          <a:lstStyle/>
          <a:p>
            <a:pPr algn="l" rtl="0"/>
            <a:fld id="{B2221978-7AB2-D644-A1FF-AF545A1745C1}" type="slidenum">
              <a:rPr/>
              <a:pPr/>
              <a:t>45</a:t>
            </a:fld>
            <a:endParaRPr lang="tr"/>
          </a:p>
        </p:txBody>
      </p:sp>
    </p:spTree>
    <p:extLst>
      <p:ext uri="{BB962C8B-B14F-4D97-AF65-F5344CB8AC3E}">
        <p14:creationId xmlns:p14="http://schemas.microsoft.com/office/powerpoint/2010/main" val="287750786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tr" sz="1200" b="0" i="0" u="none" kern="1200" baseline="0" dirty="0">
                <a:solidFill>
                  <a:schemeClr val="tx1"/>
                </a:solidFill>
                <a:effectLst/>
                <a:latin typeface="+mn-lt"/>
                <a:ea typeface="+mn-ea"/>
                <a:cs typeface="+mn-cs"/>
              </a:rPr>
              <a:t>Depolanan bilgisayar verilerinin süratli şekilde korunması</a:t>
            </a:r>
            <a:endParaRPr lang="tr" sz="1200"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tr" dirty="0"/>
          </a:p>
          <a:p>
            <a:pPr marL="0" marR="0" indent="0" algn="l" defTabSz="457200" rtl="0" eaLnBrk="1" fontAlgn="auto" latinLnBrk="0" hangingPunct="1">
              <a:lnSpc>
                <a:spcPct val="100000"/>
              </a:lnSpc>
              <a:spcBef>
                <a:spcPts val="0"/>
              </a:spcBef>
              <a:spcAft>
                <a:spcPts val="0"/>
              </a:spcAft>
              <a:buClrTx/>
              <a:buSzTx/>
              <a:buFontTx/>
              <a:buNone/>
              <a:tabLst/>
              <a:defRPr/>
            </a:pPr>
            <a:r>
              <a:rPr lang="tr" b="0" i="0" u="none" baseline="0" dirty="0"/>
              <a:t>Eğitmen, ulusal mevzuatta</a:t>
            </a:r>
            <a:r>
              <a:rPr lang="tr-TR" b="0" i="0" u="none" baseline="0" dirty="0"/>
              <a:t> </a:t>
            </a:r>
            <a:r>
              <a:rPr lang="tr" b="0" i="0" u="none" baseline="0" dirty="0"/>
              <a:t>depolanan bilgisayar verilerinin süratli şekilde korunmasıyla ilgili karşılıklı adli yardım</a:t>
            </a:r>
            <a:r>
              <a:rPr lang="tr-TR" b="0" i="0" u="none" baseline="0" dirty="0"/>
              <a:t>a</a:t>
            </a:r>
            <a:r>
              <a:rPr lang="tr" b="0" i="0" u="none" baseline="0" dirty="0"/>
              <a:t> imkân tanıyan hükmü açıklamalıdır.</a:t>
            </a:r>
            <a:endParaRPr lang="tr" dirty="0"/>
          </a:p>
        </p:txBody>
      </p:sp>
      <p:sp>
        <p:nvSpPr>
          <p:cNvPr id="4" name="Slide Number Placeholder 3"/>
          <p:cNvSpPr>
            <a:spLocks noGrp="1"/>
          </p:cNvSpPr>
          <p:nvPr>
            <p:ph type="sldNum" sz="quarter" idx="10"/>
          </p:nvPr>
        </p:nvSpPr>
        <p:spPr/>
        <p:txBody>
          <a:bodyPr/>
          <a:lstStyle/>
          <a:p>
            <a:pPr algn="l" rtl="0"/>
            <a:fld id="{B2221978-7AB2-D644-A1FF-AF545A1745C1}" type="slidenum">
              <a:rPr/>
              <a:pPr/>
              <a:t>46</a:t>
            </a:fld>
            <a:endParaRPr lang="tr"/>
          </a:p>
        </p:txBody>
      </p:sp>
    </p:spTree>
    <p:extLst>
      <p:ext uri="{BB962C8B-B14F-4D97-AF65-F5344CB8AC3E}">
        <p14:creationId xmlns:p14="http://schemas.microsoft.com/office/powerpoint/2010/main" val="313074954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tr" sz="1200" b="0" i="0" u="none" kern="1200" baseline="0" dirty="0">
                <a:solidFill>
                  <a:schemeClr val="tx1"/>
                </a:solidFill>
                <a:effectLst/>
                <a:latin typeface="+mn-lt"/>
                <a:ea typeface="+mn-ea"/>
                <a:cs typeface="+mn-cs"/>
              </a:rPr>
              <a:t>Yabancı hizmet sağlayıcılardan verilerin süratli şekilde korunması talebinde bulunulması</a:t>
            </a:r>
            <a:endParaRPr lang="tr" sz="1200" kern="1200" dirty="0">
              <a:solidFill>
                <a:schemeClr val="tx1"/>
              </a:solidFill>
              <a:effectLst/>
              <a:latin typeface="+mn-lt"/>
              <a:ea typeface="+mn-ea"/>
              <a:cs typeface="+mn-cs"/>
            </a:endParaRPr>
          </a:p>
          <a:p>
            <a:endParaRPr lang="tr" dirty="0"/>
          </a:p>
          <a:p>
            <a:pPr algn="l" rtl="0"/>
            <a:r>
              <a:rPr lang="tr" b="0" i="0" u="none" baseline="0" dirty="0"/>
              <a:t>45. ve 46. slaytlarda depolanan verilerin süratli şekilde korunmasına yönelik bir talebin unsurları, bir talebin reddedilmesine zemin oluşturabilecek şartlar ve bir talep kabul edilirse</a:t>
            </a:r>
            <a:r>
              <a:rPr lang="tr-TR" b="0" i="0" u="none" baseline="0" dirty="0"/>
              <a:t>,</a:t>
            </a:r>
            <a:r>
              <a:rPr lang="tr" b="0" i="0" u="none" baseline="0" dirty="0"/>
              <a:t> asgari koruma süresi açıklanmaktadır. Eğitmen, katılımcılarla birlikte, bu slaytların içeri</a:t>
            </a:r>
            <a:r>
              <a:rPr lang="tr-TR" b="0" i="0" u="none" baseline="0" dirty="0"/>
              <a:t>ğini </a:t>
            </a:r>
            <a:r>
              <a:rPr lang="tr" b="0" i="0" u="none" baseline="0" dirty="0"/>
              <a:t>tek tek ele almalıdır.</a:t>
            </a:r>
            <a:endParaRPr lang="tr" dirty="0"/>
          </a:p>
        </p:txBody>
      </p:sp>
      <p:sp>
        <p:nvSpPr>
          <p:cNvPr id="4" name="Slide Number Placeholder 3"/>
          <p:cNvSpPr>
            <a:spLocks noGrp="1"/>
          </p:cNvSpPr>
          <p:nvPr>
            <p:ph type="sldNum" sz="quarter" idx="10"/>
          </p:nvPr>
        </p:nvSpPr>
        <p:spPr/>
        <p:txBody>
          <a:bodyPr/>
          <a:lstStyle/>
          <a:p>
            <a:pPr algn="l" rtl="0"/>
            <a:fld id="{B2221978-7AB2-D644-A1FF-AF545A1745C1}" type="slidenum">
              <a:rPr/>
              <a:pPr/>
              <a:t>47</a:t>
            </a:fld>
            <a:endParaRPr lang="tr"/>
          </a:p>
        </p:txBody>
      </p:sp>
    </p:spTree>
    <p:extLst>
      <p:ext uri="{BB962C8B-B14F-4D97-AF65-F5344CB8AC3E}">
        <p14:creationId xmlns:p14="http://schemas.microsoft.com/office/powerpoint/2010/main" val="2213523059"/>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r" dirty="0"/>
          </a:p>
        </p:txBody>
      </p:sp>
      <p:sp>
        <p:nvSpPr>
          <p:cNvPr id="4" name="Slide Number Placeholder 3"/>
          <p:cNvSpPr>
            <a:spLocks noGrp="1"/>
          </p:cNvSpPr>
          <p:nvPr>
            <p:ph type="sldNum" sz="quarter" idx="10"/>
          </p:nvPr>
        </p:nvSpPr>
        <p:spPr/>
        <p:txBody>
          <a:bodyPr/>
          <a:lstStyle/>
          <a:p>
            <a:pPr algn="l" rtl="0"/>
            <a:fld id="{B2221978-7AB2-D644-A1FF-AF545A1745C1}" type="slidenum">
              <a:rPr/>
              <a:pPr/>
              <a:t>48</a:t>
            </a:fld>
            <a:endParaRPr lang="tr"/>
          </a:p>
        </p:txBody>
      </p:sp>
    </p:spTree>
    <p:extLst>
      <p:ext uri="{BB962C8B-B14F-4D97-AF65-F5344CB8AC3E}">
        <p14:creationId xmlns:p14="http://schemas.microsoft.com/office/powerpoint/2010/main" val="600329254"/>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tr" b="0" i="0" u="none" baseline="0" dirty="0"/>
              <a:t>Eğitmen, ulusal mevzuatta, korunan trafik verilerinin açıklanmasıyla ilgili karşılıklı adli yardım</a:t>
            </a:r>
            <a:r>
              <a:rPr lang="tr-TR" b="0" i="0" u="none" baseline="0" dirty="0"/>
              <a:t>a i</a:t>
            </a:r>
            <a:r>
              <a:rPr lang="tr" b="0" i="0" u="none" baseline="0" dirty="0"/>
              <a:t>mkân tanıyan hükmü açıklamalıdır.</a:t>
            </a:r>
            <a:endParaRPr lang="tr" dirty="0"/>
          </a:p>
          <a:p>
            <a:endParaRPr lang="tr" dirty="0"/>
          </a:p>
        </p:txBody>
      </p:sp>
      <p:sp>
        <p:nvSpPr>
          <p:cNvPr id="4" name="Slide Number Placeholder 3"/>
          <p:cNvSpPr>
            <a:spLocks noGrp="1"/>
          </p:cNvSpPr>
          <p:nvPr>
            <p:ph type="sldNum" sz="quarter" idx="10"/>
          </p:nvPr>
        </p:nvSpPr>
        <p:spPr/>
        <p:txBody>
          <a:bodyPr/>
          <a:lstStyle/>
          <a:p>
            <a:pPr algn="l" rtl="0"/>
            <a:fld id="{B2221978-7AB2-D644-A1FF-AF545A1745C1}" type="slidenum">
              <a:rPr/>
              <a:pPr/>
              <a:t>49</a:t>
            </a:fld>
            <a:endParaRPr lang="tr"/>
          </a:p>
        </p:txBody>
      </p:sp>
    </p:spTree>
    <p:extLst>
      <p:ext uri="{BB962C8B-B14F-4D97-AF65-F5344CB8AC3E}">
        <p14:creationId xmlns:p14="http://schemas.microsoft.com/office/powerpoint/2010/main" val="3763504393"/>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tr" sz="1200" b="0" i="0" u="none" kern="1200" baseline="0" dirty="0">
                <a:solidFill>
                  <a:schemeClr val="tx1"/>
                </a:solidFill>
                <a:effectLst/>
                <a:latin typeface="+mn-lt"/>
                <a:ea typeface="+mn-ea"/>
                <a:cs typeface="+mn-cs"/>
              </a:rPr>
              <a:t>Yabancı hizmet sağlayıcılardan trafik verilerinin açıklanması talebinde bulunulması</a:t>
            </a:r>
            <a:endParaRPr lang="tr" sz="1200" kern="1200" dirty="0">
              <a:solidFill>
                <a:schemeClr val="tx1"/>
              </a:solidFill>
              <a:effectLst/>
              <a:latin typeface="+mn-lt"/>
              <a:ea typeface="+mn-ea"/>
              <a:cs typeface="+mn-cs"/>
            </a:endParaRPr>
          </a:p>
          <a:p>
            <a:endParaRPr lang="tr" dirty="0"/>
          </a:p>
          <a:p>
            <a:pPr algn="l" rtl="0"/>
            <a:r>
              <a:rPr lang="tr" b="0" i="0" u="none" baseline="0" dirty="0"/>
              <a:t>Eğitmen, bu hükmün kapsamının sınırlı olduğunu ve tarafların korunan trafik verilerinin süratli şekilde açıklanmasıyla ilgili olarak karşılıklı adli yardım</a:t>
            </a:r>
            <a:r>
              <a:rPr lang="tr-TR" b="0" i="0" u="none" baseline="0" dirty="0"/>
              <a:t>ı, </a:t>
            </a:r>
            <a:r>
              <a:rPr lang="tr" b="0" i="0" u="none" baseline="0" dirty="0"/>
              <a:t>ancak bu bilgilerin bir haberleşmenin izlediği yolu ya da iletimi gerçekleştiren hizmet sağlayıcıyı/sağlayıcıları tespit etmek için gerekli olduğu ölçüde talep edebileceklerini açıklamalıdır.  </a:t>
            </a:r>
            <a:endParaRPr lang="tr" dirty="0"/>
          </a:p>
        </p:txBody>
      </p:sp>
      <p:sp>
        <p:nvSpPr>
          <p:cNvPr id="4" name="Slide Number Placeholder 3"/>
          <p:cNvSpPr>
            <a:spLocks noGrp="1"/>
          </p:cNvSpPr>
          <p:nvPr>
            <p:ph type="sldNum" sz="quarter" idx="10"/>
          </p:nvPr>
        </p:nvSpPr>
        <p:spPr/>
        <p:txBody>
          <a:bodyPr/>
          <a:lstStyle/>
          <a:p>
            <a:pPr algn="l" rtl="0"/>
            <a:fld id="{B2221978-7AB2-D644-A1FF-AF545A1745C1}" type="slidenum">
              <a:rPr/>
              <a:pPr/>
              <a:t>50</a:t>
            </a:fld>
            <a:endParaRPr lang="tr"/>
          </a:p>
        </p:txBody>
      </p:sp>
    </p:spTree>
    <p:extLst>
      <p:ext uri="{BB962C8B-B14F-4D97-AF65-F5344CB8AC3E}">
        <p14:creationId xmlns:p14="http://schemas.microsoft.com/office/powerpoint/2010/main" val="17137167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just" rtl="0"/>
            <a:r>
              <a:rPr lang="tr" sz="1200" b="0" i="0" u="none" kern="1200" baseline="0" dirty="0">
                <a:solidFill>
                  <a:schemeClr val="tx1"/>
                </a:solidFill>
                <a:latin typeface="+mn-lt"/>
                <a:ea typeface="+mn-ea"/>
                <a:cs typeface="+mn-cs"/>
              </a:rPr>
              <a:t>Dersin hedeflerini hem eğitmenin</a:t>
            </a:r>
            <a:r>
              <a:rPr lang="tr-TR" sz="1200" b="0" i="0" u="none" kern="1200" baseline="0" dirty="0">
                <a:solidFill>
                  <a:schemeClr val="tx1"/>
                </a:solidFill>
                <a:latin typeface="+mn-lt"/>
                <a:ea typeface="+mn-ea"/>
                <a:cs typeface="+mn-cs"/>
              </a:rPr>
              <a:t>, </a:t>
            </a:r>
            <a:r>
              <a:rPr lang="tr" sz="1200" b="0" i="0" u="none" kern="1200" baseline="0" dirty="0">
                <a:solidFill>
                  <a:schemeClr val="tx1"/>
                </a:solidFill>
                <a:latin typeface="+mn-lt"/>
                <a:ea typeface="+mn-ea"/>
                <a:cs typeface="+mn-cs"/>
              </a:rPr>
              <a:t>hem de katılımcıların anlaması önemlidir. Bu hedefler, oturum başlamadan önce slayttaki bilgiler kullanılarak katılımcılara ayrıntılı bir şekilde açıklanmalıdır. Bu slayt, oturumun özetlenmesi amacıyla dersin sonunda tekrar gösterilecektir.</a:t>
            </a:r>
            <a:endParaRPr lang="tr"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lgn="l" rtl="0"/>
            <a:fld id="{B2221978-7AB2-D644-A1FF-AF545A1745C1}" type="slidenum">
              <a:rPr/>
              <a:pPr/>
              <a:t>5</a:t>
            </a:fld>
            <a:endParaRPr lang="tr" dirty="0"/>
          </a:p>
        </p:txBody>
      </p:sp>
    </p:spTree>
    <p:extLst>
      <p:ext uri="{BB962C8B-B14F-4D97-AF65-F5344CB8AC3E}">
        <p14:creationId xmlns:p14="http://schemas.microsoft.com/office/powerpoint/2010/main" val="816437894"/>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tr" sz="1200" b="0" i="0" u="none" kern="1200" baseline="0" dirty="0">
                <a:solidFill>
                  <a:schemeClr val="tx1"/>
                </a:solidFill>
                <a:effectLst/>
                <a:latin typeface="+mn-lt"/>
                <a:ea typeface="+mn-ea"/>
                <a:cs typeface="+mn-cs"/>
              </a:rPr>
              <a:t>Depolanan bilgisayar verilerine erişim konusunda karşılıklı yardım</a:t>
            </a:r>
            <a:endParaRPr lang="tr" sz="1200"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tr" dirty="0"/>
          </a:p>
          <a:p>
            <a:pPr marL="0" marR="0" indent="0" algn="l" defTabSz="457200" rtl="0" eaLnBrk="1" fontAlgn="auto" latinLnBrk="0" hangingPunct="1">
              <a:lnSpc>
                <a:spcPct val="100000"/>
              </a:lnSpc>
              <a:spcBef>
                <a:spcPts val="0"/>
              </a:spcBef>
              <a:spcAft>
                <a:spcPts val="0"/>
              </a:spcAft>
              <a:buClrTx/>
              <a:buSzTx/>
              <a:buFontTx/>
              <a:buNone/>
              <a:tabLst/>
              <a:defRPr/>
            </a:pPr>
            <a:r>
              <a:rPr lang="tr" b="0" i="0" u="none" baseline="0" dirty="0"/>
              <a:t>Eğitmen, ulusal mevzuatta, depolanan bilgisayar verilerine erişimle ilgili karşılıklı adli yardım</a:t>
            </a:r>
            <a:r>
              <a:rPr lang="tr-TR" b="0" i="0" u="none" baseline="0" dirty="0"/>
              <a:t>a </a:t>
            </a:r>
            <a:r>
              <a:rPr lang="tr" b="0" i="0" u="none" baseline="0" dirty="0"/>
              <a:t>imkân tanıyan hükmü açıklamalıdır.</a:t>
            </a:r>
            <a:endParaRPr lang="tr" dirty="0"/>
          </a:p>
          <a:p>
            <a:endParaRPr lang="tr" dirty="0"/>
          </a:p>
        </p:txBody>
      </p:sp>
      <p:sp>
        <p:nvSpPr>
          <p:cNvPr id="4" name="Slide Number Placeholder 3"/>
          <p:cNvSpPr>
            <a:spLocks noGrp="1"/>
          </p:cNvSpPr>
          <p:nvPr>
            <p:ph type="sldNum" sz="quarter" idx="10"/>
          </p:nvPr>
        </p:nvSpPr>
        <p:spPr/>
        <p:txBody>
          <a:bodyPr/>
          <a:lstStyle/>
          <a:p>
            <a:pPr algn="l" rtl="0"/>
            <a:fld id="{B2221978-7AB2-D644-A1FF-AF545A1745C1}" type="slidenum">
              <a:rPr/>
              <a:pPr/>
              <a:t>51</a:t>
            </a:fld>
            <a:endParaRPr lang="tr"/>
          </a:p>
        </p:txBody>
      </p:sp>
    </p:spTree>
    <p:extLst>
      <p:ext uri="{BB962C8B-B14F-4D97-AF65-F5344CB8AC3E}">
        <p14:creationId xmlns:p14="http://schemas.microsoft.com/office/powerpoint/2010/main" val="2068031898"/>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tr" sz="1200" b="0" i="0" u="none" kern="1200" baseline="0" dirty="0">
                <a:solidFill>
                  <a:schemeClr val="tx1"/>
                </a:solidFill>
                <a:effectLst/>
                <a:latin typeface="+mn-lt"/>
                <a:ea typeface="+mn-ea"/>
                <a:cs typeface="+mn-cs"/>
              </a:rPr>
              <a:t>Yabancı hizmet sağlayıcılardan depolanan verilere erişim talebinde bulunulması</a:t>
            </a:r>
            <a:endParaRPr lang="tr" sz="1200" kern="1200" dirty="0">
              <a:solidFill>
                <a:schemeClr val="tx1"/>
              </a:solidFill>
              <a:effectLst/>
              <a:latin typeface="+mn-lt"/>
              <a:ea typeface="+mn-ea"/>
              <a:cs typeface="+mn-cs"/>
            </a:endParaRPr>
          </a:p>
          <a:p>
            <a:endParaRPr lang="tr" dirty="0"/>
          </a:p>
          <a:p>
            <a:pPr algn="l" rtl="0"/>
            <a:r>
              <a:rPr lang="tr" b="0" i="0" u="none" baseline="0" dirty="0"/>
              <a:t>Eğitmen, depolanan bilgisayar verilerine erişim yetkisinin -vakanın özel koşullarına bağlı olarak- yabancı bir hizmet sağlayıcının elindeki verileri arama, benzer şekilde erişme, el koyma ya da benzer şekilde güvence altına alma imkânını da içerebilen geniş bir yetki olduğunu açıklamalıdır. Verilerin kaybedilme ya da değiştirilme riski olduğu takdirde, ilgili devletler arasındaki anlaşmada buna izin veriliyor olması şartıyla</a:t>
            </a:r>
            <a:r>
              <a:rPr lang="tr-TR" b="0" i="0" u="none" baseline="0" dirty="0"/>
              <a:t>, </a:t>
            </a:r>
            <a:r>
              <a:rPr lang="tr" b="0" i="0" u="none" baseline="0" dirty="0"/>
              <a:t>süratli şekilde erişim talebi kabul edilebilir.</a:t>
            </a:r>
            <a:endParaRPr lang="tr" dirty="0"/>
          </a:p>
        </p:txBody>
      </p:sp>
      <p:sp>
        <p:nvSpPr>
          <p:cNvPr id="4" name="Slide Number Placeholder 3"/>
          <p:cNvSpPr>
            <a:spLocks noGrp="1"/>
          </p:cNvSpPr>
          <p:nvPr>
            <p:ph type="sldNum" sz="quarter" idx="10"/>
          </p:nvPr>
        </p:nvSpPr>
        <p:spPr/>
        <p:txBody>
          <a:bodyPr/>
          <a:lstStyle/>
          <a:p>
            <a:pPr algn="l" rtl="0"/>
            <a:fld id="{B2221978-7AB2-D644-A1FF-AF545A1745C1}" type="slidenum">
              <a:rPr/>
              <a:pPr/>
              <a:t>52</a:t>
            </a:fld>
            <a:endParaRPr lang="tr"/>
          </a:p>
        </p:txBody>
      </p:sp>
    </p:spTree>
    <p:extLst>
      <p:ext uri="{BB962C8B-B14F-4D97-AF65-F5344CB8AC3E}">
        <p14:creationId xmlns:p14="http://schemas.microsoft.com/office/powerpoint/2010/main" val="826557969"/>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tr" sz="1200" b="0" i="0" u="none" kern="1200" baseline="0" dirty="0">
                <a:solidFill>
                  <a:schemeClr val="tx1"/>
                </a:solidFill>
                <a:effectLst/>
                <a:latin typeface="+mn-lt"/>
                <a:ea typeface="+mn-ea"/>
                <a:cs typeface="+mn-cs"/>
              </a:rPr>
              <a:t>Trafik verilerinin gerçek zamanlı olarak toplanması konusunda karşılıklı yardım</a:t>
            </a:r>
            <a:endParaRPr lang="tr" sz="1200"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tr" dirty="0"/>
          </a:p>
          <a:p>
            <a:pPr marL="0" marR="0" indent="0" algn="l" defTabSz="457200" rtl="0" eaLnBrk="1" fontAlgn="auto" latinLnBrk="0" hangingPunct="1">
              <a:lnSpc>
                <a:spcPct val="100000"/>
              </a:lnSpc>
              <a:spcBef>
                <a:spcPts val="0"/>
              </a:spcBef>
              <a:spcAft>
                <a:spcPts val="0"/>
              </a:spcAft>
              <a:buClrTx/>
              <a:buSzTx/>
              <a:buFontTx/>
              <a:buNone/>
              <a:tabLst/>
              <a:defRPr/>
            </a:pPr>
            <a:r>
              <a:rPr lang="tr" b="0" i="0" u="none" baseline="0" dirty="0"/>
              <a:t>Eğitmen, ulusal mevzuatta, trafik verilerinin gerçek zamanlı olarak toplanmasıyla ilgili karşılıklı adli yardım</a:t>
            </a:r>
            <a:r>
              <a:rPr lang="tr-TR" b="0" i="0" u="none" baseline="0" dirty="0"/>
              <a:t>a </a:t>
            </a:r>
            <a:r>
              <a:rPr lang="tr" b="0" i="0" u="none" baseline="0" dirty="0"/>
              <a:t>imkân tanıyan hükmü açıklamalıdır.</a:t>
            </a:r>
            <a:endParaRPr lang="tr" dirty="0"/>
          </a:p>
          <a:p>
            <a:endParaRPr lang="tr" dirty="0"/>
          </a:p>
        </p:txBody>
      </p:sp>
      <p:sp>
        <p:nvSpPr>
          <p:cNvPr id="4" name="Slide Number Placeholder 3"/>
          <p:cNvSpPr>
            <a:spLocks noGrp="1"/>
          </p:cNvSpPr>
          <p:nvPr>
            <p:ph type="sldNum" sz="quarter" idx="10"/>
          </p:nvPr>
        </p:nvSpPr>
        <p:spPr/>
        <p:txBody>
          <a:bodyPr/>
          <a:lstStyle/>
          <a:p>
            <a:pPr algn="l" rtl="0"/>
            <a:fld id="{B2221978-7AB2-D644-A1FF-AF545A1745C1}" type="slidenum">
              <a:rPr/>
              <a:pPr/>
              <a:t>53</a:t>
            </a:fld>
            <a:endParaRPr lang="tr"/>
          </a:p>
        </p:txBody>
      </p:sp>
    </p:spTree>
    <p:extLst>
      <p:ext uri="{BB962C8B-B14F-4D97-AF65-F5344CB8AC3E}">
        <p14:creationId xmlns:p14="http://schemas.microsoft.com/office/powerpoint/2010/main" val="1054141815"/>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tr" sz="1200" b="0" i="0" u="none" kern="1200" baseline="0" dirty="0">
                <a:solidFill>
                  <a:schemeClr val="tx1"/>
                </a:solidFill>
                <a:effectLst/>
                <a:latin typeface="+mn-lt"/>
                <a:ea typeface="+mn-ea"/>
                <a:cs typeface="+mn-cs"/>
              </a:rPr>
              <a:t>Yabancı hizmet sağlayıcılara trafik verilerini gerçek zamanlı olarak toplama talebinde bulunulması</a:t>
            </a:r>
            <a:endParaRPr lang="tr" sz="1200" kern="1200" dirty="0">
              <a:solidFill>
                <a:schemeClr val="tx1"/>
              </a:solidFill>
              <a:effectLst/>
              <a:latin typeface="+mn-lt"/>
              <a:ea typeface="+mn-ea"/>
              <a:cs typeface="+mn-cs"/>
            </a:endParaRPr>
          </a:p>
          <a:p>
            <a:endParaRPr lang="tr" dirty="0"/>
          </a:p>
          <a:p>
            <a:pPr algn="l" rtl="0"/>
            <a:r>
              <a:rPr lang="tr" b="0" i="0" u="none" baseline="0" dirty="0"/>
              <a:t>Bu karşılıklı adli yardım</a:t>
            </a:r>
            <a:r>
              <a:rPr lang="tr-TR" b="0" i="0" u="none" baseline="0" dirty="0"/>
              <a:t> </a:t>
            </a:r>
            <a:r>
              <a:rPr lang="tr" b="0" i="0" u="none" baseline="0" dirty="0"/>
              <a:t>yetkisi, ulusal hukuktaki karşılığı gibi sadece belli haberleşmelerle sınırlıdır. Bu hüküm çerçevesinde açık uçlu taleplerde bulunulamaz. </a:t>
            </a:r>
            <a:endParaRPr lang="tr" dirty="0"/>
          </a:p>
        </p:txBody>
      </p:sp>
      <p:sp>
        <p:nvSpPr>
          <p:cNvPr id="4" name="Slide Number Placeholder 3"/>
          <p:cNvSpPr>
            <a:spLocks noGrp="1"/>
          </p:cNvSpPr>
          <p:nvPr>
            <p:ph type="sldNum" sz="quarter" idx="10"/>
          </p:nvPr>
        </p:nvSpPr>
        <p:spPr/>
        <p:txBody>
          <a:bodyPr/>
          <a:lstStyle/>
          <a:p>
            <a:pPr algn="l" rtl="0"/>
            <a:fld id="{B2221978-7AB2-D644-A1FF-AF545A1745C1}" type="slidenum">
              <a:rPr/>
              <a:pPr/>
              <a:t>54</a:t>
            </a:fld>
            <a:endParaRPr lang="tr"/>
          </a:p>
        </p:txBody>
      </p:sp>
    </p:spTree>
    <p:extLst>
      <p:ext uri="{BB962C8B-B14F-4D97-AF65-F5344CB8AC3E}">
        <p14:creationId xmlns:p14="http://schemas.microsoft.com/office/powerpoint/2010/main" val="424343250"/>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tr" sz="1200" b="0" i="0" u="none" kern="1200" baseline="0" dirty="0">
                <a:solidFill>
                  <a:schemeClr val="tx1"/>
                </a:solidFill>
                <a:effectLst/>
                <a:latin typeface="+mn-lt"/>
                <a:ea typeface="+mn-ea"/>
                <a:cs typeface="+mn-cs"/>
              </a:rPr>
              <a:t>Yasal yetkilere dayanan gönüllü işbirliği</a:t>
            </a:r>
            <a:endParaRPr lang="tr" sz="1200" kern="1200" dirty="0">
              <a:solidFill>
                <a:schemeClr val="tx1"/>
              </a:solidFill>
              <a:effectLst/>
              <a:latin typeface="+mn-lt"/>
              <a:ea typeface="+mn-ea"/>
              <a:cs typeface="+mn-cs"/>
            </a:endParaRPr>
          </a:p>
          <a:p>
            <a:pPr algn="just" rtl="0"/>
            <a:endParaRPr lang="tr" dirty="0"/>
          </a:p>
          <a:p>
            <a:pPr algn="just" rtl="0"/>
            <a:r>
              <a:rPr lang="tr" b="0" i="0" u="none" baseline="0" dirty="0"/>
              <a:t>Eğitmen,  Tarafların karşılıklı yardım talebinde bulunmaksızın</a:t>
            </a:r>
            <a:r>
              <a:rPr lang="tr-TR" b="0" i="0" u="none" baseline="0" dirty="0"/>
              <a:t>,</a:t>
            </a:r>
            <a:r>
              <a:rPr lang="tr" b="0" i="0" u="none" baseline="0" dirty="0"/>
              <a:t> (trafik verileri ve içerik verileri de dahil olmak üzere) depolanan bilgisayar verilerine erişimine ya da bu verileri almasına izin veren ilgili</a:t>
            </a:r>
            <a:r>
              <a:rPr lang="tr-TR" b="0" i="0" u="none" baseline="0" dirty="0"/>
              <a:t> ulusal mevzuat hükümlerini</a:t>
            </a:r>
            <a:r>
              <a:rPr lang="tr" b="0" i="0" u="none" baseline="0" dirty="0"/>
              <a:t> açıklamalıdır. </a:t>
            </a:r>
          </a:p>
        </p:txBody>
      </p:sp>
      <p:sp>
        <p:nvSpPr>
          <p:cNvPr id="4" name="Slide Number Placeholder 3"/>
          <p:cNvSpPr>
            <a:spLocks noGrp="1"/>
          </p:cNvSpPr>
          <p:nvPr>
            <p:ph type="sldNum" sz="quarter" idx="10"/>
          </p:nvPr>
        </p:nvSpPr>
        <p:spPr/>
        <p:txBody>
          <a:bodyPr/>
          <a:lstStyle/>
          <a:p>
            <a:pPr algn="l" rtl="0"/>
            <a:fld id="{B2221978-7AB2-D644-A1FF-AF545A1745C1}" type="slidenum">
              <a:rPr/>
              <a:pPr/>
              <a:t>55</a:t>
            </a:fld>
            <a:endParaRPr lang="tr"/>
          </a:p>
        </p:txBody>
      </p:sp>
    </p:spTree>
    <p:extLst>
      <p:ext uri="{BB962C8B-B14F-4D97-AF65-F5344CB8AC3E}">
        <p14:creationId xmlns:p14="http://schemas.microsoft.com/office/powerpoint/2010/main" val="1765535080"/>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fontScale="55000" lnSpcReduction="20000"/>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tr" b="0" i="0" u="none" baseline="0" dirty="0"/>
              <a:t>Bir Tarafın ne zaman </a:t>
            </a:r>
            <a:r>
              <a:rPr lang="tr" b="0" i="0" u="sng" baseline="0" dirty="0"/>
              <a:t>karşılıklı yardım talebinde bulunmaksızın başka bir Tarafta depolanan bilgisayar verilerine tek taraflı olarak erişme</a:t>
            </a:r>
            <a:r>
              <a:rPr lang="tr" b="0" i="0" u="none" baseline="0" dirty="0"/>
              <a:t> iznine sahip olacağı meselesi, Budapeşte Sözleşmesi'ni hazırlayanların uzun süre tartıştıkları bir konuydu. </a:t>
            </a:r>
          </a:p>
          <a:p>
            <a:pPr marL="0" marR="0" indent="0" algn="l" defTabSz="457200" rtl="0" eaLnBrk="0" fontAlgn="base" latinLnBrk="0" hangingPunct="0">
              <a:lnSpc>
                <a:spcPct val="100000"/>
              </a:lnSpc>
              <a:spcBef>
                <a:spcPct val="30000"/>
              </a:spcBef>
              <a:spcAft>
                <a:spcPct val="0"/>
              </a:spcAft>
              <a:buClrTx/>
              <a:buSzTx/>
              <a:buFontTx/>
              <a:buNone/>
              <a:tabLst/>
              <a:defRPr/>
            </a:pPr>
            <a:endParaRPr lang="tr" dirty="0"/>
          </a:p>
          <a:p>
            <a:pPr marL="0" marR="0" indent="0" algn="l" defTabSz="457200" rtl="0" eaLnBrk="0" fontAlgn="base" latinLnBrk="0" hangingPunct="0">
              <a:lnSpc>
                <a:spcPct val="100000"/>
              </a:lnSpc>
              <a:spcBef>
                <a:spcPct val="30000"/>
              </a:spcBef>
              <a:spcAft>
                <a:spcPct val="0"/>
              </a:spcAft>
              <a:buClrTx/>
              <a:buSzTx/>
              <a:buFontTx/>
              <a:buNone/>
              <a:tabLst/>
              <a:defRPr/>
            </a:pPr>
            <a:r>
              <a:rPr lang="tr" b="0" i="0" u="none" baseline="0" dirty="0"/>
              <a:t>Devletlerin tek taraflı olarak hareket etmelerinin kabul edilebilir olduğu ve olmadığı durumlar ayrıntılı bir şekilde değerlendirildi. Sözleşme</a:t>
            </a:r>
            <a:r>
              <a:rPr lang="tr-TR" b="0" i="0" u="none" baseline="0" dirty="0"/>
              <a:t>yi</a:t>
            </a:r>
            <a:r>
              <a:rPr lang="tr" b="0" i="0" u="none" baseline="0" dirty="0"/>
              <a:t> hazırlayanlar, sonunda bu alanı düzenleyen kapsamlı ve yasal olarak bağlayıcı bir rejim hazırlamanın henüz mümkün olmadığına karar verdiler. </a:t>
            </a:r>
          </a:p>
          <a:p>
            <a:pPr marL="0" marR="0" indent="0" algn="l" defTabSz="457200" rtl="0" eaLnBrk="0" fontAlgn="base" latinLnBrk="0" hangingPunct="0">
              <a:lnSpc>
                <a:spcPct val="100000"/>
              </a:lnSpc>
              <a:spcBef>
                <a:spcPct val="30000"/>
              </a:spcBef>
              <a:spcAft>
                <a:spcPct val="0"/>
              </a:spcAft>
              <a:buClrTx/>
              <a:buSzTx/>
              <a:buFontTx/>
              <a:buNone/>
              <a:tabLst/>
              <a:defRPr/>
            </a:pPr>
            <a:r>
              <a:rPr lang="tr" b="0" i="0" u="none" baseline="0" dirty="0"/>
              <a:t>Bu karar, kısmen, ş</a:t>
            </a:r>
            <a:r>
              <a:rPr lang="tr-TR" b="0" i="0" u="none" baseline="0" dirty="0"/>
              <a:t>imdiye </a:t>
            </a:r>
            <a:r>
              <a:rPr lang="tr" b="0" i="0" u="none" baseline="0" dirty="0"/>
              <a:t>kadar bu tür durumlara ilişkin somut deneyimlerin olmamasına</a:t>
            </a:r>
            <a:r>
              <a:rPr lang="tr-TR" b="0" i="0" u="none" baseline="0" dirty="0"/>
              <a:t> ve </a:t>
            </a:r>
            <a:r>
              <a:rPr lang="tr" b="0" i="0" u="none" baseline="0" dirty="0"/>
              <a:t>kısmen de</a:t>
            </a:r>
            <a:r>
              <a:rPr lang="tr-TR" b="0" i="0" u="none" baseline="0" dirty="0"/>
              <a:t> </a:t>
            </a:r>
            <a:r>
              <a:rPr lang="tr" b="0" i="0" u="none" baseline="0" dirty="0"/>
              <a:t>uygun çözümün genellikle münferit vakaların özel şartlarına bağlı olmasına ve </a:t>
            </a:r>
            <a:r>
              <a:rPr lang="tr" b="0" i="0" u="sng" baseline="0" dirty="0"/>
              <a:t>dolayısıyla genel kurallar formüle etmenin güç</a:t>
            </a:r>
            <a:r>
              <a:rPr lang="tr-TR" b="0" i="0" u="sng" baseline="0" dirty="0"/>
              <a:t>lüğüne</a:t>
            </a:r>
            <a:r>
              <a:rPr lang="tr" b="0" i="0" u="none" baseline="0" dirty="0"/>
              <a:t> dayanıyordu. </a:t>
            </a:r>
          </a:p>
          <a:p>
            <a:pPr marL="0" marR="0" indent="0" algn="l" defTabSz="457200" rtl="0" eaLnBrk="0" fontAlgn="base" latinLnBrk="0" hangingPunct="0">
              <a:lnSpc>
                <a:spcPct val="100000"/>
              </a:lnSpc>
              <a:spcBef>
                <a:spcPct val="30000"/>
              </a:spcBef>
              <a:spcAft>
                <a:spcPct val="0"/>
              </a:spcAft>
              <a:buClrTx/>
              <a:buSzTx/>
              <a:buFontTx/>
              <a:buNone/>
              <a:tabLst/>
              <a:defRPr/>
            </a:pPr>
            <a:endParaRPr lang="tr" u="sng" dirty="0"/>
          </a:p>
          <a:p>
            <a:pPr marL="0" marR="0" indent="0" algn="l" defTabSz="457200" rtl="0" eaLnBrk="0" fontAlgn="base" latinLnBrk="0" hangingPunct="0">
              <a:lnSpc>
                <a:spcPct val="100000"/>
              </a:lnSpc>
              <a:spcBef>
                <a:spcPct val="30000"/>
              </a:spcBef>
              <a:spcAft>
                <a:spcPct val="0"/>
              </a:spcAft>
              <a:buClrTx/>
              <a:buSzTx/>
              <a:buFontTx/>
              <a:buNone/>
              <a:tabLst/>
              <a:defRPr/>
            </a:pPr>
            <a:r>
              <a:rPr lang="tr" b="0" i="0" u="sng" baseline="0" dirty="0"/>
              <a:t>Sonuç olarak, Sözleşme</a:t>
            </a:r>
            <a:r>
              <a:rPr lang="tr-TR" b="0" i="0" u="sng" baseline="0" dirty="0"/>
              <a:t>yi</a:t>
            </a:r>
            <a:r>
              <a:rPr lang="tr" b="0" i="0" u="sng" baseline="0" dirty="0"/>
              <a:t> hazırlayanlar, sadece Sözleşme</a:t>
            </a:r>
            <a:r>
              <a:rPr lang="tr-TR" b="0" i="0" u="sng" baseline="0" dirty="0"/>
              <a:t>nin</a:t>
            </a:r>
            <a:r>
              <a:rPr lang="tr" b="0" i="0" u="sng" baseline="0" dirty="0"/>
              <a:t> 32. Maddesinde</a:t>
            </a:r>
            <a:r>
              <a:rPr lang="tr-TR" b="0" i="0" u="sng" baseline="0" dirty="0"/>
              <a:t>,</a:t>
            </a:r>
            <a:r>
              <a:rPr lang="tr" b="0" i="0" u="sng" baseline="0" dirty="0"/>
              <a:t> tek taraflı eyleme izin verilebileceği üzerinde herkesin mutabık olduğu durumları belirtmekle yetinmeye karar verdiler.</a:t>
            </a:r>
            <a:r>
              <a:rPr lang="tr" b="0" i="0" u="none" baseline="0" dirty="0"/>
              <a:t> </a:t>
            </a:r>
          </a:p>
          <a:p>
            <a:endParaRPr lang="tr" sz="1200" kern="1200" dirty="0">
              <a:solidFill>
                <a:schemeClr val="tx1"/>
              </a:solidFill>
              <a:effectLst/>
              <a:latin typeface="+mn-lt"/>
              <a:ea typeface="ＭＳ Ｐゴシック" pitchFamily="-65" charset="-128"/>
              <a:cs typeface="ＭＳ Ｐゴシック" pitchFamily="-65" charset="-128"/>
            </a:endParaRPr>
          </a:p>
          <a:p>
            <a:pPr algn="l" rtl="0"/>
            <a:r>
              <a:rPr lang="tr" sz="1200" b="0" i="0" u="none" kern="1200" baseline="0" dirty="0">
                <a:solidFill>
                  <a:schemeClr val="tx1"/>
                </a:solidFill>
                <a:effectLst/>
                <a:latin typeface="+mn-lt"/>
                <a:ea typeface="ＭＳ Ｐゴシック" pitchFamily="-65" charset="-128"/>
                <a:cs typeface="ＭＳ Ｐゴシック" pitchFamily="-65" charset="-128"/>
              </a:rPr>
              <a:t>Bu kararın sonucunda, 32. Maddede, Sözleşme</a:t>
            </a:r>
            <a:r>
              <a:rPr lang="tr-TR" sz="1200" b="0" i="0" u="none" kern="1200" baseline="0" dirty="0">
                <a:solidFill>
                  <a:schemeClr val="tx1"/>
                </a:solidFill>
                <a:effectLst/>
                <a:latin typeface="+mn-lt"/>
                <a:ea typeface="ＭＳ Ｐゴシック" pitchFamily="-65" charset="-128"/>
                <a:cs typeface="ＭＳ Ｐゴシック" pitchFamily="-65" charset="-128"/>
              </a:rPr>
              <a:t>nin</a:t>
            </a:r>
            <a:r>
              <a:rPr lang="tr" sz="1200" b="0" i="0" u="none" kern="1200" baseline="0" dirty="0">
                <a:solidFill>
                  <a:schemeClr val="tx1"/>
                </a:solidFill>
                <a:effectLst/>
                <a:latin typeface="+mn-lt"/>
                <a:ea typeface="ＭＳ Ｐゴシック" pitchFamily="-65" charset="-128"/>
                <a:cs typeface="ＭＳ Ｐゴシック" pitchFamily="-65" charset="-128"/>
              </a:rPr>
              <a:t> Taraf Devletlerinden birinin kolluk makamlarına, fiziksel olarak başka bir Tarafın bölgesinde bulunan bir bilgisayarda depolanan delilleri, herhangi bir uluslararası işbirliği talebinde bulunmaksızın elde etme imkânı tanımlanmaktadır. Bu işlem, somut bir soruşturma sırasında yetkililer yabancı bir ülkede bulunan bir bilgisayardan açık kaynaklı bilgileri edinmeye ihtiyaç duyarlarsa ya da yasal olarak yetkilendirilmiş kişinin erişime izin verdiği bir bilgisayardan yapılabilir.</a:t>
            </a:r>
          </a:p>
          <a:p>
            <a:pPr algn="l" rtl="0"/>
            <a:r>
              <a:rPr lang="tr" sz="1200" b="0" i="0" u="none" kern="1200" baseline="0" dirty="0">
                <a:solidFill>
                  <a:schemeClr val="tx1"/>
                </a:solidFill>
                <a:effectLst/>
                <a:latin typeface="+mn-lt"/>
                <a:ea typeface="ＭＳ Ｐゴシック" pitchFamily="-65" charset="-128"/>
                <a:cs typeface="ＭＳ Ｐゴシック" pitchFamily="-65" charset="-128"/>
              </a:rPr>
              <a:t> </a:t>
            </a:r>
          </a:p>
          <a:p>
            <a:pPr algn="l" rtl="0"/>
            <a:r>
              <a:rPr lang="tr" sz="1200" b="0" i="0" u="none" kern="1200" baseline="0" dirty="0">
                <a:solidFill>
                  <a:schemeClr val="tx1"/>
                </a:solidFill>
                <a:effectLst/>
                <a:latin typeface="+mn-lt"/>
                <a:ea typeface="ＭＳ Ｐゴシック" pitchFamily="-65" charset="-128"/>
                <a:cs typeface="ＭＳ Ｐゴシック" pitchFamily="-65" charset="-128"/>
              </a:rPr>
              <a:t>Açık kaynaklı bilgilerle ilgili olarak, çoğu ülkede bu "açık kaynak" soruşturmasının herhangi bir vatandaşın kendi inisiyatifiyle yapabileceği bir işlem olduğuna dikkat edilmelidir. Dolayısıyla</a:t>
            </a:r>
            <a:r>
              <a:rPr lang="tr-TR" sz="1200" b="0" i="0" u="none" kern="1200" baseline="0" dirty="0">
                <a:solidFill>
                  <a:schemeClr val="tx1"/>
                </a:solidFill>
                <a:effectLst/>
                <a:latin typeface="+mn-lt"/>
                <a:ea typeface="ＭＳ Ｐゴシック" pitchFamily="-65" charset="-128"/>
                <a:cs typeface="ＭＳ Ｐゴシック" pitchFamily="-65" charset="-128"/>
              </a:rPr>
              <a:t> bu</a:t>
            </a:r>
            <a:r>
              <a:rPr lang="tr" sz="1200" b="0" i="0" u="none" kern="1200" baseline="0" dirty="0">
                <a:solidFill>
                  <a:schemeClr val="tx1"/>
                </a:solidFill>
                <a:effectLst/>
                <a:latin typeface="+mn-lt"/>
                <a:ea typeface="ＭＳ Ｐゴシック" pitchFamily="-65" charset="-128"/>
                <a:cs typeface="ＭＳ Ｐゴシック" pitchFamily="-65" charset="-128"/>
              </a:rPr>
              <a:t> hük</a:t>
            </a:r>
            <a:r>
              <a:rPr lang="tr-TR" sz="1200" b="0" i="0" u="none" kern="1200" baseline="0" dirty="0">
                <a:solidFill>
                  <a:schemeClr val="tx1"/>
                </a:solidFill>
                <a:effectLst/>
                <a:latin typeface="+mn-lt"/>
                <a:ea typeface="ＭＳ Ｐゴシック" pitchFamily="-65" charset="-128"/>
                <a:cs typeface="ＭＳ Ｐゴシック" pitchFamily="-65" charset="-128"/>
              </a:rPr>
              <a:t>mün amacı sadece, </a:t>
            </a:r>
            <a:r>
              <a:rPr lang="tr" sz="1200" b="0" i="0" u="none" kern="1200" baseline="0" dirty="0">
                <a:solidFill>
                  <a:schemeClr val="tx1"/>
                </a:solidFill>
                <a:effectLst/>
                <a:latin typeface="+mn-lt"/>
                <a:ea typeface="ＭＳ Ｐゴシック" pitchFamily="-65" charset="-128"/>
                <a:cs typeface="ＭＳ Ｐゴシック" pitchFamily="-65" charset="-128"/>
              </a:rPr>
              <a:t>bu işlemin kolluk yetkilileri tarafından da yapılabilmesine izin verme</a:t>
            </a:r>
            <a:r>
              <a:rPr lang="tr-TR" sz="1200" b="0" i="0" u="none" kern="1200" baseline="0" dirty="0">
                <a:solidFill>
                  <a:schemeClr val="tx1"/>
                </a:solidFill>
                <a:effectLst/>
                <a:latin typeface="+mn-lt"/>
                <a:ea typeface="ＭＳ Ｐゴシック" pitchFamily="-65" charset="-128"/>
                <a:cs typeface="ＭＳ Ｐゴシック" pitchFamily="-65" charset="-128"/>
              </a:rPr>
              <a:t>k </a:t>
            </a:r>
            <a:r>
              <a:rPr lang="tr" sz="1200" b="0" i="0" u="none" kern="1200" baseline="0" dirty="0">
                <a:solidFill>
                  <a:schemeClr val="tx1"/>
                </a:solidFill>
                <a:effectLst/>
                <a:latin typeface="+mn-lt"/>
                <a:ea typeface="ＭＳ Ｐゴシック" pitchFamily="-65" charset="-128"/>
                <a:cs typeface="ＭＳ Ｐゴシック" pitchFamily="-65" charset="-128"/>
              </a:rPr>
              <a:t>ve aynı zamanda, bu şekilde elde edilen delillerin geçerli olarak kabul edilmesini </a:t>
            </a:r>
            <a:r>
              <a:rPr lang="tr-TR" sz="1200" b="0" i="0" u="none" kern="1200" baseline="0" dirty="0">
                <a:solidFill>
                  <a:schemeClr val="tx1"/>
                </a:solidFill>
                <a:effectLst/>
                <a:latin typeface="+mn-lt"/>
                <a:ea typeface="ＭＳ Ｐゴシック" pitchFamily="-65" charset="-128"/>
                <a:cs typeface="ＭＳ Ｐゴシック" pitchFamily="-65" charset="-128"/>
              </a:rPr>
              <a:t>sağlamaktır</a:t>
            </a:r>
            <a:r>
              <a:rPr lang="tr" sz="1200" b="0" i="0" u="none" kern="1200" baseline="0" dirty="0">
                <a:solidFill>
                  <a:schemeClr val="tx1"/>
                </a:solidFill>
                <a:effectLst/>
                <a:latin typeface="+mn-lt"/>
                <a:ea typeface="ＭＳ Ｐゴシック" pitchFamily="-65" charset="-128"/>
                <a:cs typeface="ＭＳ Ｐゴシック" pitchFamily="-65" charset="-128"/>
              </a:rPr>
              <a:t>.</a:t>
            </a:r>
          </a:p>
          <a:p>
            <a:endParaRPr lang="tr" sz="1200" kern="1200" dirty="0">
              <a:solidFill>
                <a:schemeClr val="tx1"/>
              </a:solidFill>
              <a:effectLst/>
              <a:latin typeface="+mn-lt"/>
              <a:ea typeface="ＭＳ Ｐゴシック" pitchFamily="-65" charset="-128"/>
              <a:cs typeface="ＭＳ Ｐゴシック" pitchFamily="-65" charset="-128"/>
            </a:endParaRPr>
          </a:p>
          <a:p>
            <a:pPr algn="l" rtl="0"/>
            <a:r>
              <a:rPr lang="tr" sz="1200" b="0" i="0" u="none" kern="1200" baseline="0" dirty="0">
                <a:solidFill>
                  <a:schemeClr val="tx1"/>
                </a:solidFill>
                <a:effectLst/>
                <a:latin typeface="+mn-lt"/>
                <a:ea typeface="ＭＳ Ｐゴシック" pitchFamily="-65" charset="-128"/>
                <a:cs typeface="ＭＳ Ｐゴシック" pitchFamily="-65" charset="-128"/>
              </a:rPr>
              <a:t>Ama hükmün diğer kısmı son derece yeni bir yaklaşım içermektedir. Bu yeni imkânın fiziksel dünyada gerçek bir karşılığı yoktur: </a:t>
            </a:r>
            <a:r>
              <a:rPr lang="tr-TR" sz="1200" b="0" i="0" u="none" kern="1200" baseline="0" dirty="0">
                <a:solidFill>
                  <a:schemeClr val="tx1"/>
                </a:solidFill>
                <a:effectLst/>
                <a:latin typeface="+mn-lt"/>
                <a:ea typeface="ＭＳ Ｐゴシック" pitchFamily="-65" charset="-128"/>
                <a:cs typeface="ＭＳ Ｐゴシック" pitchFamily="-65" charset="-128"/>
              </a:rPr>
              <a:t>eskiden</a:t>
            </a:r>
            <a:r>
              <a:rPr lang="tr" sz="1200" b="0" i="0" u="none" kern="1200" baseline="0" dirty="0">
                <a:solidFill>
                  <a:schemeClr val="tx1"/>
                </a:solidFill>
                <a:effectLst/>
                <a:latin typeface="+mn-lt"/>
                <a:ea typeface="ＭＳ Ｐゴシック" pitchFamily="-65" charset="-128"/>
                <a:cs typeface="ＭＳ Ｐゴシック" pitchFamily="-65" charset="-128"/>
              </a:rPr>
              <a:t> yetkililer başka bir ülkenin yetkililerinden yardım talep etmek için fiziksel olarak o ülkeye seyahat etmek zorunda kalıyordu. Bu yetkililer kendi başlarına hiçbir şey yapamaz ve her tür soruşturma faaliyeti</a:t>
            </a:r>
            <a:r>
              <a:rPr lang="tr-TR" sz="1200" b="0" i="0" u="none" kern="1200" baseline="0" dirty="0">
                <a:solidFill>
                  <a:schemeClr val="tx1"/>
                </a:solidFill>
                <a:effectLst/>
                <a:latin typeface="+mn-lt"/>
                <a:ea typeface="ＭＳ Ｐゴシック" pitchFamily="-65" charset="-128"/>
                <a:cs typeface="ＭＳ Ｐゴシック" pitchFamily="-65" charset="-128"/>
              </a:rPr>
              <a:t>, </a:t>
            </a:r>
            <a:r>
              <a:rPr lang="tr" sz="1200" b="0" i="0" u="none" kern="1200" baseline="0" dirty="0">
                <a:solidFill>
                  <a:schemeClr val="tx1"/>
                </a:solidFill>
                <a:effectLst/>
                <a:latin typeface="+mn-lt"/>
                <a:ea typeface="ＭＳ Ｐゴシック" pitchFamily="-65" charset="-128"/>
                <a:cs typeface="ＭＳ Ｐゴシック" pitchFamily="-65" charset="-128"/>
              </a:rPr>
              <a:t>o </a:t>
            </a:r>
            <a:r>
              <a:rPr lang="tr-TR" sz="1200" b="0" i="0" u="none" kern="1200" baseline="0" dirty="0">
                <a:solidFill>
                  <a:schemeClr val="tx1"/>
                </a:solidFill>
                <a:effectLst/>
                <a:latin typeface="+mn-lt"/>
                <a:ea typeface="ＭＳ Ｐゴシック" pitchFamily="-65" charset="-128"/>
                <a:cs typeface="ＭＳ Ｐゴシック" pitchFamily="-65" charset="-128"/>
              </a:rPr>
              <a:t>ülkenin</a:t>
            </a:r>
            <a:r>
              <a:rPr lang="tr" sz="1200" b="0" i="0" u="none" kern="1200" baseline="0" dirty="0">
                <a:solidFill>
                  <a:schemeClr val="tx1"/>
                </a:solidFill>
                <a:effectLst/>
                <a:latin typeface="+mn-lt"/>
                <a:ea typeface="ＭＳ Ｐゴシック" pitchFamily="-65" charset="-128"/>
                <a:cs typeface="ＭＳ Ｐゴシック" pitchFamily="-65" charset="-128"/>
              </a:rPr>
              <a:t> ulusal yetkilileri </a:t>
            </a:r>
            <a:r>
              <a:rPr lang="tr-TR" sz="1200" b="0" i="0" u="none" kern="1200" baseline="0" dirty="0">
                <a:solidFill>
                  <a:schemeClr val="tx1"/>
                </a:solidFill>
                <a:effectLst/>
                <a:latin typeface="+mn-lt"/>
                <a:ea typeface="ＭＳ Ｐゴシック" pitchFamily="-65" charset="-128"/>
                <a:cs typeface="ＭＳ Ｐゴシック" pitchFamily="-65" charset="-128"/>
              </a:rPr>
              <a:t>namına</a:t>
            </a:r>
            <a:r>
              <a:rPr lang="tr" sz="1200" b="0" i="0" u="none" kern="1200" baseline="0" dirty="0">
                <a:solidFill>
                  <a:schemeClr val="tx1"/>
                </a:solidFill>
                <a:effectLst/>
                <a:latin typeface="+mn-lt"/>
                <a:ea typeface="ＭＳ Ｐゴシック" pitchFamily="-65" charset="-128"/>
                <a:cs typeface="ＭＳ Ｐゴシック" pitchFamily="-65" charset="-128"/>
              </a:rPr>
              <a:t> gerçekleştirilirdi.</a:t>
            </a:r>
          </a:p>
          <a:p>
            <a:pPr algn="l" rtl="0"/>
            <a:r>
              <a:rPr lang="tr" sz="1200" b="0" i="0" u="none" kern="1200" baseline="0" dirty="0">
                <a:solidFill>
                  <a:schemeClr val="tx1"/>
                </a:solidFill>
                <a:effectLst/>
                <a:latin typeface="+mn-lt"/>
                <a:ea typeface="ＭＳ Ｐゴシック" pitchFamily="-65" charset="-128"/>
                <a:cs typeface="ＭＳ Ｐゴシック" pitchFamily="-65" charset="-128"/>
              </a:rPr>
              <a:t> </a:t>
            </a:r>
          </a:p>
          <a:p>
            <a:pPr algn="l" rtl="0"/>
            <a:r>
              <a:rPr lang="tr" sz="1200" b="0" i="0" u="none" kern="1200" baseline="0" dirty="0">
                <a:solidFill>
                  <a:schemeClr val="tx1"/>
                </a:solidFill>
                <a:effectLst/>
                <a:latin typeface="+mn-lt"/>
                <a:ea typeface="ＭＳ Ｐゴシック" pitchFamily="-65" charset="-128"/>
                <a:cs typeface="ＭＳ Ｐゴシック" pitchFamily="-65" charset="-128"/>
              </a:rPr>
              <a:t>32. Maddede bunun </a:t>
            </a:r>
            <a:r>
              <a:rPr lang="tr-TR" sz="1200" b="0" i="0" u="none" kern="1200" baseline="0" dirty="0">
                <a:solidFill>
                  <a:schemeClr val="tx1"/>
                </a:solidFill>
                <a:effectLst/>
                <a:latin typeface="+mn-lt"/>
                <a:ea typeface="ＭＳ Ｐゴシック" pitchFamily="-65" charset="-128"/>
                <a:cs typeface="ＭＳ Ｐゴシック" pitchFamily="-65" charset="-128"/>
              </a:rPr>
              <a:t>tersi</a:t>
            </a:r>
            <a:r>
              <a:rPr lang="tr" sz="1200" b="0" i="0" u="none" kern="1200" baseline="0" dirty="0">
                <a:solidFill>
                  <a:schemeClr val="tx1"/>
                </a:solidFill>
                <a:effectLst/>
                <a:latin typeface="+mn-lt"/>
                <a:ea typeface="ＭＳ Ｐゴシック" pitchFamily="-65" charset="-128"/>
                <a:cs typeface="ＭＳ Ｐゴシック" pitchFamily="-65" charset="-128"/>
              </a:rPr>
              <a:t> belirtilir. Bu maddeye göre, dünyanın herhangi bir ülkesinden herhangi bir kolluk yetkilisi, "açık kaynaklı olmayan" bilgiler söz konusu olduğunda bile, ilgili verileri açıklamak konusunda yasal yetkiye sahip kişi yasal ve gönüllü olarak </a:t>
            </a:r>
            <a:r>
              <a:rPr lang="tr-TR" sz="1200" b="0" i="0" u="none" kern="1200" baseline="0" dirty="0">
                <a:solidFill>
                  <a:schemeClr val="tx1"/>
                </a:solidFill>
                <a:effectLst/>
                <a:latin typeface="+mn-lt"/>
                <a:ea typeface="ＭＳ Ｐゴシック" pitchFamily="-65" charset="-128"/>
                <a:cs typeface="ＭＳ Ｐゴシック" pitchFamily="-65" charset="-128"/>
              </a:rPr>
              <a:t>onay</a:t>
            </a:r>
            <a:r>
              <a:rPr lang="tr" sz="1200" b="0" i="0" u="none" kern="1200" baseline="0" dirty="0">
                <a:solidFill>
                  <a:schemeClr val="tx1"/>
                </a:solidFill>
                <a:effectLst/>
                <a:latin typeface="+mn-lt"/>
                <a:ea typeface="ＭＳ Ｐゴシック" pitchFamily="-65" charset="-128"/>
                <a:cs typeface="ＭＳ Ｐゴシック" pitchFamily="-65" charset="-128"/>
              </a:rPr>
              <a:t> verdiği takdirde, başka bir ülkeden bilgi elde edebilir. Böyle bir soruşturma faaliyeti için, bilginin depolandığı yerde yargı yetkisine sahip olan Devletten herhangi bir izin almak gerekli değildir. Bazı Devletler bu ifade nedeniyle Sözleşme</a:t>
            </a:r>
            <a:r>
              <a:rPr lang="tr-TR" sz="1200" b="0" i="0" u="none" kern="1200" baseline="0" dirty="0">
                <a:solidFill>
                  <a:schemeClr val="tx1"/>
                </a:solidFill>
                <a:effectLst/>
                <a:latin typeface="+mn-lt"/>
                <a:ea typeface="ＭＳ Ｐゴシック" pitchFamily="-65" charset="-128"/>
                <a:cs typeface="ＭＳ Ｐゴシック" pitchFamily="-65" charset="-128"/>
              </a:rPr>
              <a:t>yi</a:t>
            </a:r>
            <a:r>
              <a:rPr lang="tr" sz="1200" b="0" i="0" u="none" kern="1200" baseline="0" dirty="0">
                <a:solidFill>
                  <a:schemeClr val="tx1"/>
                </a:solidFill>
                <a:effectLst/>
                <a:latin typeface="+mn-lt"/>
                <a:ea typeface="ＭＳ Ｐゴシック" pitchFamily="-65" charset="-128"/>
                <a:cs typeface="ＭＳ Ｐゴシック" pitchFamily="-65" charset="-128"/>
              </a:rPr>
              <a:t> onaylama</a:t>
            </a:r>
            <a:r>
              <a:rPr lang="tr-TR" sz="1200" b="0" i="0" u="none" kern="1200" baseline="0" dirty="0">
                <a:solidFill>
                  <a:schemeClr val="tx1"/>
                </a:solidFill>
                <a:effectLst/>
                <a:latin typeface="+mn-lt"/>
                <a:ea typeface="ＭＳ Ｐゴシック" pitchFamily="-65" charset="-128"/>
                <a:cs typeface="ＭＳ Ｐゴシック" pitchFamily="-65" charset="-128"/>
              </a:rPr>
              <a:t>k istememektedir</a:t>
            </a:r>
            <a:r>
              <a:rPr lang="tr" sz="1200" b="0" i="0" u="none" kern="1200" baseline="0" dirty="0">
                <a:solidFill>
                  <a:schemeClr val="tx1"/>
                </a:solidFill>
                <a:effectLst/>
                <a:latin typeface="+mn-lt"/>
                <a:ea typeface="ＭＳ Ｐゴシック" pitchFamily="-65" charset="-128"/>
                <a:cs typeface="ＭＳ Ｐゴシック" pitchFamily="-65" charset="-128"/>
              </a:rPr>
              <a:t>. Bu Devletlere göre, </a:t>
            </a:r>
            <a:r>
              <a:rPr lang="tr-TR" sz="1200" b="0" i="0" u="none" kern="1200" baseline="0" dirty="0">
                <a:solidFill>
                  <a:schemeClr val="tx1"/>
                </a:solidFill>
                <a:effectLst/>
                <a:latin typeface="+mn-lt"/>
                <a:ea typeface="ＭＳ Ｐゴシック" pitchFamily="-65" charset="-128"/>
                <a:cs typeface="ＭＳ Ｐゴシック" pitchFamily="-65" charset="-128"/>
              </a:rPr>
              <a:t>bu </a:t>
            </a:r>
            <a:r>
              <a:rPr lang="tr" sz="1200" b="0" i="0" u="none" kern="1200" baseline="0" dirty="0">
                <a:solidFill>
                  <a:schemeClr val="tx1"/>
                </a:solidFill>
                <a:effectLst/>
                <a:latin typeface="+mn-lt"/>
                <a:ea typeface="ＭＳ Ｐゴシック" pitchFamily="-65" charset="-128"/>
                <a:cs typeface="ＭＳ Ｐゴシック" pitchFamily="-65" charset="-128"/>
              </a:rPr>
              <a:t>ifade egemenlik ilkesine aykırıdır. Ne var ki sınır ötesi soruşturmaların ya da «bulut»taki soruşturmaların yarattığı karmaşık sorunlar için başka bir teklif ya da çözüm mevcut değildir. Gerçek hayat, çoğu vakada, geleneksel kanallar kullanılarak uluslararası düzeyde siber suçların soruşturulmasının ya da elektronik deliller toplanmasının imkânsız olduğunu göstermektedir. Bu imkânsızlık, </a:t>
            </a:r>
            <a:r>
              <a:rPr lang="tr-TR" sz="1200" b="0" i="0" u="none" kern="1200" baseline="0" dirty="0">
                <a:solidFill>
                  <a:schemeClr val="tx1"/>
                </a:solidFill>
                <a:effectLst/>
                <a:latin typeface="+mn-lt"/>
                <a:ea typeface="ＭＳ Ｐゴシック" pitchFamily="-65" charset="-128"/>
                <a:cs typeface="ＭＳ Ｐゴシック" pitchFamily="-65" charset="-128"/>
              </a:rPr>
              <a:t>bu</a:t>
            </a:r>
            <a:r>
              <a:rPr lang="tr" sz="1200" b="0" i="0" u="none" kern="1200" baseline="0" dirty="0">
                <a:solidFill>
                  <a:schemeClr val="tx1"/>
                </a:solidFill>
                <a:effectLst/>
                <a:latin typeface="+mn-lt"/>
                <a:ea typeface="ＭＳ Ｐゴシック" pitchFamily="-65" charset="-128"/>
                <a:cs typeface="ＭＳ Ｐゴシック" pitchFamily="-65" charset="-128"/>
              </a:rPr>
              <a:t> kanalların gerektirdiği zamanın elektronik delillerin değişkenliği</a:t>
            </a:r>
            <a:r>
              <a:rPr lang="tr-TR" sz="1200" b="0" i="0" u="none" kern="1200" baseline="0" dirty="0">
                <a:solidFill>
                  <a:schemeClr val="tx1"/>
                </a:solidFill>
                <a:effectLst/>
                <a:latin typeface="+mn-lt"/>
                <a:ea typeface="ＭＳ Ｐゴシック" pitchFamily="-65" charset="-128"/>
                <a:cs typeface="ＭＳ Ｐゴシック" pitchFamily="-65" charset="-128"/>
              </a:rPr>
              <a:t>yle </a:t>
            </a:r>
            <a:r>
              <a:rPr lang="tr" sz="1200" b="0" i="0" u="none" kern="1200" baseline="0" dirty="0">
                <a:solidFill>
                  <a:schemeClr val="tx1"/>
                </a:solidFill>
                <a:effectLst/>
                <a:latin typeface="+mn-lt"/>
                <a:ea typeface="ＭＳ Ｐゴシック" pitchFamily="-65" charset="-128"/>
                <a:cs typeface="ＭＳ Ｐゴシック" pitchFamily="-65" charset="-128"/>
              </a:rPr>
              <a:t>ve hassasiyetiyle uyumlu olmamasından kaynaklanmaktadır. Bu nedenle, vaka üzerinde çalışan kolluk yetkilisinin yürüteceği sınır ötesi soruşturma daha etkili olacaktır. </a:t>
            </a:r>
          </a:p>
          <a:p>
            <a:pPr algn="l" rtl="0"/>
            <a:r>
              <a:rPr lang="tr" sz="1200" b="0" i="0" u="none" kern="1200" baseline="0" dirty="0">
                <a:solidFill>
                  <a:schemeClr val="tx1"/>
                </a:solidFill>
                <a:effectLst/>
                <a:latin typeface="+mn-lt"/>
                <a:ea typeface="ＭＳ Ｐゴシック" pitchFamily="-65" charset="-128"/>
                <a:cs typeface="ＭＳ Ｐゴシック" pitchFamily="-65" charset="-128"/>
              </a:rPr>
              <a:t> </a:t>
            </a:r>
          </a:p>
          <a:p>
            <a:pPr algn="l" rtl="0"/>
            <a:r>
              <a:rPr lang="tr" sz="1200" b="0" i="0" u="none" kern="1200" baseline="0" dirty="0">
                <a:solidFill>
                  <a:schemeClr val="tx1"/>
                </a:solidFill>
                <a:effectLst/>
                <a:latin typeface="+mn-lt"/>
                <a:ea typeface="ＭＳ Ｐゴシック" pitchFamily="-65" charset="-128"/>
                <a:cs typeface="ＭＳ Ｐゴシック" pitchFamily="-65" charset="-128"/>
              </a:rPr>
              <a:t>Ama</a:t>
            </a:r>
            <a:r>
              <a:rPr lang="tr-TR" sz="1200" b="0" i="0" u="none" kern="1200" baseline="0" dirty="0">
                <a:solidFill>
                  <a:schemeClr val="tx1"/>
                </a:solidFill>
                <a:effectLst/>
                <a:latin typeface="+mn-lt"/>
                <a:ea typeface="ＭＳ Ｐゴシック" pitchFamily="-65" charset="-128"/>
                <a:cs typeface="ＭＳ Ｐゴシック" pitchFamily="-65" charset="-128"/>
              </a:rPr>
              <a:t> </a:t>
            </a:r>
            <a:r>
              <a:rPr lang="tr" sz="1200" b="0" i="0" u="none" kern="1200" baseline="0" dirty="0">
                <a:solidFill>
                  <a:schemeClr val="tx1"/>
                </a:solidFill>
                <a:effectLst/>
                <a:latin typeface="+mn-lt"/>
                <a:ea typeface="ＭＳ Ｐゴシック" pitchFamily="-65" charset="-128"/>
                <a:cs typeface="ＭＳ Ｐゴシック" pitchFamily="-65" charset="-128"/>
              </a:rPr>
              <a:t>diğer taraftan, bazen alışılmış işbirliği kanallarını kullanmak gerçekten tamamen imkânsızdır – "bulut"taki hizmetler söz konusu olduğunda, kullanıcılar (ve soruşturmayı yürüten kişi) polisin talep ettiği verilerin fiziksel olarak depolandığı yeri kesin olarak bilemezler. </a:t>
            </a:r>
          </a:p>
        </p:txBody>
      </p:sp>
      <p:sp>
        <p:nvSpPr>
          <p:cNvPr id="4" name="Espace réservé du numéro de diapositive 3"/>
          <p:cNvSpPr>
            <a:spLocks noGrp="1"/>
          </p:cNvSpPr>
          <p:nvPr>
            <p:ph type="sldNum" sz="quarter" idx="10"/>
          </p:nvPr>
        </p:nvSpPr>
        <p:spPr/>
        <p:txBody>
          <a:bodyPr/>
          <a:lstStyle/>
          <a:p>
            <a:pPr algn="l" rtl="0">
              <a:defRPr/>
            </a:pPr>
            <a:fld id="{D4FF903F-D39C-44F7-BA09-A3401097BBD0}" type="slidenum">
              <a:rPr/>
              <a:pPr>
                <a:defRPr/>
              </a:pPr>
              <a:t>56</a:t>
            </a:fld>
            <a:endParaRPr lang="tr"/>
          </a:p>
        </p:txBody>
      </p:sp>
    </p:spTree>
    <p:extLst>
      <p:ext uri="{BB962C8B-B14F-4D97-AF65-F5344CB8AC3E}">
        <p14:creationId xmlns:p14="http://schemas.microsoft.com/office/powerpoint/2010/main" val="4142295719"/>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just" defTabSz="457200" rtl="0" eaLnBrk="0" fontAlgn="base" latinLnBrk="0" hangingPunct="0">
              <a:lnSpc>
                <a:spcPct val="100000"/>
              </a:lnSpc>
              <a:spcBef>
                <a:spcPct val="30000"/>
              </a:spcBef>
              <a:spcAft>
                <a:spcPct val="0"/>
              </a:spcAft>
              <a:buClrTx/>
              <a:buSzTx/>
              <a:buFontTx/>
              <a:buNone/>
              <a:tabLst/>
              <a:defRPr/>
            </a:pPr>
            <a:r>
              <a:rPr lang="tr" b="0" i="0" u="none" baseline="0" dirty="0"/>
              <a:t>Bu slayt 32. maddenin bir unsurunu göstermektedir</a:t>
            </a:r>
            <a:r>
              <a:rPr lang="tr" b="0" i="0" u="none" baseline="0" dirty="0">
                <a:solidFill>
                  <a:srgbClr val="FF0000"/>
                </a:solidFill>
              </a:rPr>
              <a:t>. Bu unsurun açıklaması bir sonraki slaytta yer almaktadır.</a:t>
            </a:r>
            <a:endParaRPr lang="tr" dirty="0"/>
          </a:p>
        </p:txBody>
      </p:sp>
      <p:sp>
        <p:nvSpPr>
          <p:cNvPr id="4" name="Slide Number Placeholder 3"/>
          <p:cNvSpPr>
            <a:spLocks noGrp="1"/>
          </p:cNvSpPr>
          <p:nvPr>
            <p:ph type="sldNum" sz="quarter" idx="10"/>
          </p:nvPr>
        </p:nvSpPr>
        <p:spPr/>
        <p:txBody>
          <a:bodyPr/>
          <a:lstStyle/>
          <a:p>
            <a:pPr algn="l" rtl="0">
              <a:defRPr/>
            </a:pPr>
            <a:fld id="{26CF4C01-59D1-40AC-ABAA-0AE036E9F18B}" type="slidenum">
              <a:rPr/>
              <a:pPr>
                <a:defRPr/>
              </a:pPr>
              <a:t>57</a:t>
            </a:fld>
            <a:endParaRPr lang="tr"/>
          </a:p>
        </p:txBody>
      </p:sp>
    </p:spTree>
    <p:extLst>
      <p:ext uri="{BB962C8B-B14F-4D97-AF65-F5344CB8AC3E}">
        <p14:creationId xmlns:p14="http://schemas.microsoft.com/office/powerpoint/2010/main" val="973678699"/>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r" dirty="0"/>
          </a:p>
        </p:txBody>
      </p:sp>
      <p:sp>
        <p:nvSpPr>
          <p:cNvPr id="4" name="Slide Number Placeholder 3"/>
          <p:cNvSpPr>
            <a:spLocks noGrp="1"/>
          </p:cNvSpPr>
          <p:nvPr>
            <p:ph type="sldNum" sz="quarter" idx="10"/>
          </p:nvPr>
        </p:nvSpPr>
        <p:spPr/>
        <p:txBody>
          <a:bodyPr/>
          <a:lstStyle/>
          <a:p>
            <a:pPr algn="l" rtl="0">
              <a:defRPr/>
            </a:pPr>
            <a:fld id="{26CF4C01-59D1-40AC-ABAA-0AE036E9F18B}" type="slidenum">
              <a:rPr/>
              <a:pPr>
                <a:defRPr/>
              </a:pPr>
              <a:t>58</a:t>
            </a:fld>
            <a:endParaRPr lang="tr"/>
          </a:p>
        </p:txBody>
      </p:sp>
    </p:spTree>
    <p:extLst>
      <p:ext uri="{BB962C8B-B14F-4D97-AF65-F5344CB8AC3E}">
        <p14:creationId xmlns:p14="http://schemas.microsoft.com/office/powerpoint/2010/main" val="3903501938"/>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just" defTabSz="457200" rtl="0" eaLnBrk="0" fontAlgn="base" latinLnBrk="0" hangingPunct="0">
              <a:lnSpc>
                <a:spcPct val="100000"/>
              </a:lnSpc>
              <a:spcBef>
                <a:spcPct val="30000"/>
              </a:spcBef>
              <a:spcAft>
                <a:spcPct val="0"/>
              </a:spcAft>
              <a:buClrTx/>
              <a:buSzTx/>
              <a:buFontTx/>
              <a:buNone/>
              <a:tabLst/>
              <a:defRPr/>
            </a:pPr>
            <a:r>
              <a:rPr lang="tr" b="0" i="0" u="none" baseline="0" dirty="0"/>
              <a:t>Bu slayt 32. maddenin bir unsurunu göstermektedir</a:t>
            </a:r>
            <a:r>
              <a:rPr lang="tr" b="0" i="0" u="none" baseline="0" dirty="0">
                <a:solidFill>
                  <a:srgbClr val="FF0000"/>
                </a:solidFill>
              </a:rPr>
              <a:t>. Bu unsurun açıklaması bir sonraki slaytta yer almaktadır.</a:t>
            </a:r>
            <a:endParaRPr lang="tr" dirty="0"/>
          </a:p>
        </p:txBody>
      </p:sp>
      <p:sp>
        <p:nvSpPr>
          <p:cNvPr id="4" name="Slide Number Placeholder 3"/>
          <p:cNvSpPr>
            <a:spLocks noGrp="1"/>
          </p:cNvSpPr>
          <p:nvPr>
            <p:ph type="sldNum" sz="quarter" idx="10"/>
          </p:nvPr>
        </p:nvSpPr>
        <p:spPr/>
        <p:txBody>
          <a:bodyPr/>
          <a:lstStyle/>
          <a:p>
            <a:pPr algn="l" rtl="0">
              <a:defRPr/>
            </a:pPr>
            <a:fld id="{26CF4C01-59D1-40AC-ABAA-0AE036E9F18B}" type="slidenum">
              <a:rPr/>
              <a:pPr>
                <a:defRPr/>
              </a:pPr>
              <a:t>59</a:t>
            </a:fld>
            <a:endParaRPr lang="tr"/>
          </a:p>
        </p:txBody>
      </p:sp>
    </p:spTree>
    <p:extLst>
      <p:ext uri="{BB962C8B-B14F-4D97-AF65-F5344CB8AC3E}">
        <p14:creationId xmlns:p14="http://schemas.microsoft.com/office/powerpoint/2010/main" val="2923938257"/>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just" defTabSz="457200" rtl="0" eaLnBrk="0" fontAlgn="base" latinLnBrk="0" hangingPunct="0">
              <a:lnSpc>
                <a:spcPct val="100000"/>
              </a:lnSpc>
              <a:spcBef>
                <a:spcPct val="30000"/>
              </a:spcBef>
              <a:spcAft>
                <a:spcPct val="0"/>
              </a:spcAft>
              <a:buClrTx/>
              <a:buSzTx/>
              <a:buFontTx/>
              <a:buNone/>
              <a:tabLst/>
              <a:defRPr/>
            </a:pPr>
            <a:r>
              <a:rPr lang="tr" b="0" i="0" u="none" baseline="0"/>
              <a:t>Bu slayt 32. maddenin bir unsurunu göstermektedir</a:t>
            </a:r>
            <a:r>
              <a:rPr lang="tr" b="0" i="0" u="none" baseline="0">
                <a:solidFill>
                  <a:srgbClr val="FF0000"/>
                </a:solidFill>
              </a:rPr>
              <a:t>. Bu unsurun açıklaması bir sonraki slaytta yer almaktadır.</a:t>
            </a:r>
            <a:endParaRPr lang="tr" dirty="0"/>
          </a:p>
          <a:p>
            <a:pPr algn="just" rtl="0"/>
            <a:endParaRPr lang="tr" sz="1200" b="0" i="0" u="none" strike="noStrike" kern="1200" baseline="0" dirty="0">
              <a:solidFill>
                <a:schemeClr val="tx1"/>
              </a:solidFill>
              <a:latin typeface="+mn-lt"/>
              <a:ea typeface="ＭＳ Ｐゴシック" pitchFamily="-65" charset="-128"/>
              <a:cs typeface="ＭＳ Ｐゴシック" pitchFamily="-65" charset="-128"/>
            </a:endParaRPr>
          </a:p>
        </p:txBody>
      </p:sp>
      <p:sp>
        <p:nvSpPr>
          <p:cNvPr id="4" name="Slide Number Placeholder 3"/>
          <p:cNvSpPr>
            <a:spLocks noGrp="1"/>
          </p:cNvSpPr>
          <p:nvPr>
            <p:ph type="sldNum" sz="quarter" idx="10"/>
          </p:nvPr>
        </p:nvSpPr>
        <p:spPr/>
        <p:txBody>
          <a:bodyPr/>
          <a:lstStyle/>
          <a:p>
            <a:pPr algn="l" rtl="0">
              <a:defRPr/>
            </a:pPr>
            <a:fld id="{26CF4C01-59D1-40AC-ABAA-0AE036E9F18B}" type="slidenum">
              <a:rPr/>
              <a:pPr>
                <a:defRPr/>
              </a:pPr>
              <a:t>61</a:t>
            </a:fld>
            <a:endParaRPr lang="tr"/>
          </a:p>
        </p:txBody>
      </p:sp>
    </p:spTree>
    <p:extLst>
      <p:ext uri="{BB962C8B-B14F-4D97-AF65-F5344CB8AC3E}">
        <p14:creationId xmlns:p14="http://schemas.microsoft.com/office/powerpoint/2010/main" val="42663289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tr" sz="1200" b="0" i="0" u="none" kern="1200" baseline="0" dirty="0">
                <a:solidFill>
                  <a:schemeClr val="tx1"/>
                </a:solidFill>
                <a:latin typeface="+mn-lt"/>
                <a:ea typeface="+mn-ea"/>
                <a:cs typeface="+mn-cs"/>
              </a:rPr>
              <a:t>Hâkimler</a:t>
            </a:r>
            <a:r>
              <a:rPr lang="tr-TR" sz="1200" b="0" i="0" u="none" kern="1200" baseline="0" dirty="0">
                <a:solidFill>
                  <a:schemeClr val="tx1"/>
                </a:solidFill>
                <a:latin typeface="+mn-lt"/>
                <a:ea typeface="+mn-ea"/>
                <a:cs typeface="+mn-cs"/>
              </a:rPr>
              <a:t>in</a:t>
            </a:r>
            <a:r>
              <a:rPr lang="tr" sz="1200" b="0" i="0" u="none" kern="1200" baseline="0" dirty="0">
                <a:solidFill>
                  <a:schemeClr val="tx1"/>
                </a:solidFill>
                <a:latin typeface="+mn-lt"/>
                <a:ea typeface="+mn-ea"/>
                <a:cs typeface="+mn-cs"/>
              </a:rPr>
              <a:t> ve savcıların sektörle işbirliği konusunu tam olarak kavrayabilmeleri için, eğitmenlerin hizmet sağlayıcılar, içerik verileri, trafik verileri ve abone bilgileri gibi </a:t>
            </a:r>
            <a:r>
              <a:rPr lang="tr-TR" sz="1200" b="0" i="0" u="none" kern="1200" baseline="0" dirty="0">
                <a:solidFill>
                  <a:schemeClr val="tx1"/>
                </a:solidFill>
                <a:latin typeface="+mn-lt"/>
                <a:ea typeface="+mn-ea"/>
                <a:cs typeface="+mn-cs"/>
              </a:rPr>
              <a:t>başlıca</a:t>
            </a:r>
            <a:r>
              <a:rPr lang="tr" sz="1200" b="0" i="0" u="none" kern="1200" baseline="0" dirty="0">
                <a:solidFill>
                  <a:schemeClr val="tx1"/>
                </a:solidFill>
                <a:latin typeface="+mn-lt"/>
                <a:ea typeface="+mn-ea"/>
                <a:cs typeface="+mn-cs"/>
              </a:rPr>
              <a:t> kavramları özetleme</a:t>
            </a:r>
            <a:r>
              <a:rPr lang="tr-TR" sz="1200" b="0" i="0" u="none" kern="1200" baseline="0" dirty="0">
                <a:solidFill>
                  <a:schemeClr val="tx1"/>
                </a:solidFill>
                <a:latin typeface="+mn-lt"/>
                <a:ea typeface="+mn-ea"/>
                <a:cs typeface="+mn-cs"/>
              </a:rPr>
              <a:t>leri </a:t>
            </a:r>
            <a:r>
              <a:rPr lang="tr" sz="1200" b="0" i="0" u="none" kern="1200" baseline="0" dirty="0">
                <a:solidFill>
                  <a:schemeClr val="tx1"/>
                </a:solidFill>
                <a:latin typeface="+mn-lt"/>
                <a:ea typeface="+mn-ea"/>
                <a:cs typeface="+mn-cs"/>
              </a:rPr>
              <a:t>önemlidir. Dersin bu bölümü etkileşimli ola</a:t>
            </a:r>
            <a:r>
              <a:rPr lang="tr-TR" sz="1200" b="0" i="0" u="none" kern="1200" baseline="0" dirty="0">
                <a:solidFill>
                  <a:schemeClr val="tx1"/>
                </a:solidFill>
                <a:latin typeface="+mn-lt"/>
                <a:ea typeface="+mn-ea"/>
                <a:cs typeface="+mn-cs"/>
              </a:rPr>
              <a:t>bilir</a:t>
            </a:r>
            <a:r>
              <a:rPr lang="tr" sz="1200" b="0" i="0" u="none" kern="1200" baseline="0" dirty="0">
                <a:solidFill>
                  <a:schemeClr val="tx1"/>
                </a:solidFill>
                <a:latin typeface="+mn-lt"/>
                <a:ea typeface="+mn-ea"/>
                <a:cs typeface="+mn-cs"/>
              </a:rPr>
              <a:t> ve hâkimler</a:t>
            </a:r>
            <a:r>
              <a:rPr lang="tr-TR" sz="1200" b="0" i="0" u="none" kern="1200" baseline="0" dirty="0">
                <a:solidFill>
                  <a:schemeClr val="tx1"/>
                </a:solidFill>
                <a:latin typeface="+mn-lt"/>
                <a:ea typeface="+mn-ea"/>
                <a:cs typeface="+mn-cs"/>
              </a:rPr>
              <a:t>,</a:t>
            </a:r>
            <a:r>
              <a:rPr lang="tr" sz="1200" b="0" i="0" u="none" kern="1200" baseline="0" dirty="0">
                <a:solidFill>
                  <a:schemeClr val="tx1"/>
                </a:solidFill>
                <a:latin typeface="+mn-lt"/>
                <a:ea typeface="+mn-ea"/>
                <a:cs typeface="+mn-cs"/>
              </a:rPr>
              <a:t> bu temel terimleri anlayıp anlamadıkları konusunda teste tabi tutulabilir. Bu bölümde, anlaşılması dersin 3. Bölümü için özellikle önemli olan bulut </a:t>
            </a:r>
            <a:r>
              <a:rPr lang="tr" sz="1200" b="0" i="0" u="none" kern="1200" baseline="0" dirty="0" smtClean="0">
                <a:solidFill>
                  <a:schemeClr val="tx1"/>
                </a:solidFill>
                <a:latin typeface="+mn-lt"/>
                <a:ea typeface="+mn-ea"/>
                <a:cs typeface="+mn-cs"/>
              </a:rPr>
              <a:t>veriye </a:t>
            </a:r>
            <a:r>
              <a:rPr lang="tr" sz="1200" b="0" i="0" u="none" kern="1200" baseline="0" dirty="0">
                <a:solidFill>
                  <a:schemeClr val="tx1"/>
                </a:solidFill>
                <a:latin typeface="+mn-lt"/>
                <a:ea typeface="+mn-ea"/>
                <a:cs typeface="+mn-cs"/>
              </a:rPr>
              <a:t>de değinilecektir.  1. Bölümde ele alınan konuların birçoğu daha önceki derslerde de ele alınmış olabileceği için, bu bölümde etkileşimi ve katılımcıların katılımını teşvik etmek daha </a:t>
            </a:r>
            <a:r>
              <a:rPr lang="tr-TR" sz="1200" b="0" i="0" u="none" kern="1200" baseline="0" dirty="0">
                <a:solidFill>
                  <a:schemeClr val="tx1"/>
                </a:solidFill>
                <a:latin typeface="+mn-lt"/>
                <a:ea typeface="+mn-ea"/>
                <a:cs typeface="+mn-cs"/>
              </a:rPr>
              <a:t>faydalı</a:t>
            </a:r>
            <a:r>
              <a:rPr lang="tr" sz="1200" b="0" i="0" u="none" kern="1200" baseline="0" dirty="0">
                <a:solidFill>
                  <a:schemeClr val="tx1"/>
                </a:solidFill>
                <a:latin typeface="+mn-lt"/>
                <a:ea typeface="+mn-ea"/>
                <a:cs typeface="+mn-cs"/>
              </a:rPr>
              <a:t> olabilir.</a:t>
            </a:r>
          </a:p>
        </p:txBody>
      </p:sp>
      <p:sp>
        <p:nvSpPr>
          <p:cNvPr id="4" name="Slide Number Placeholder 3"/>
          <p:cNvSpPr>
            <a:spLocks noGrp="1"/>
          </p:cNvSpPr>
          <p:nvPr>
            <p:ph type="sldNum" sz="quarter" idx="10"/>
          </p:nvPr>
        </p:nvSpPr>
        <p:spPr/>
        <p:txBody>
          <a:bodyPr/>
          <a:lstStyle/>
          <a:p>
            <a:pPr algn="l" rtl="0"/>
            <a:fld id="{B2221978-7AB2-D644-A1FF-AF545A1745C1}" type="slidenum">
              <a:rPr/>
              <a:pPr/>
              <a:t>6</a:t>
            </a:fld>
            <a:endParaRPr lang="tr" dirty="0"/>
          </a:p>
        </p:txBody>
      </p:sp>
    </p:spTree>
    <p:extLst>
      <p:ext uri="{BB962C8B-B14F-4D97-AF65-F5344CB8AC3E}">
        <p14:creationId xmlns:p14="http://schemas.microsoft.com/office/powerpoint/2010/main" val="530024994"/>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r" dirty="0"/>
          </a:p>
        </p:txBody>
      </p:sp>
      <p:sp>
        <p:nvSpPr>
          <p:cNvPr id="4" name="Slide Number Placeholder 3"/>
          <p:cNvSpPr>
            <a:spLocks noGrp="1"/>
          </p:cNvSpPr>
          <p:nvPr>
            <p:ph type="sldNum" sz="quarter" idx="10"/>
          </p:nvPr>
        </p:nvSpPr>
        <p:spPr/>
        <p:txBody>
          <a:bodyPr/>
          <a:lstStyle/>
          <a:p>
            <a:pPr algn="l" rtl="0">
              <a:defRPr/>
            </a:pPr>
            <a:fld id="{26CF4C01-59D1-40AC-ABAA-0AE036E9F18B}" type="slidenum">
              <a:rPr/>
              <a:pPr>
                <a:defRPr/>
              </a:pPr>
              <a:t>62</a:t>
            </a:fld>
            <a:endParaRPr lang="tr"/>
          </a:p>
        </p:txBody>
      </p:sp>
    </p:spTree>
    <p:extLst>
      <p:ext uri="{BB962C8B-B14F-4D97-AF65-F5344CB8AC3E}">
        <p14:creationId xmlns:p14="http://schemas.microsoft.com/office/powerpoint/2010/main" val="929138704"/>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just" defTabSz="457200" rtl="0" eaLnBrk="0" fontAlgn="base" latinLnBrk="0" hangingPunct="0">
              <a:lnSpc>
                <a:spcPct val="100000"/>
              </a:lnSpc>
              <a:spcBef>
                <a:spcPct val="30000"/>
              </a:spcBef>
              <a:spcAft>
                <a:spcPct val="0"/>
              </a:spcAft>
              <a:buClrTx/>
              <a:buSzTx/>
              <a:buFontTx/>
              <a:buNone/>
              <a:tabLst/>
              <a:defRPr/>
            </a:pPr>
            <a:r>
              <a:rPr lang="tr" b="0" i="0" u="none" baseline="0"/>
              <a:t>Bu slayt 32. maddenin bir unsurunu göstermektedir</a:t>
            </a:r>
            <a:r>
              <a:rPr lang="tr" b="0" i="0" u="none" baseline="0">
                <a:solidFill>
                  <a:srgbClr val="FF0000"/>
                </a:solidFill>
              </a:rPr>
              <a:t>. Bu unsurun açıklaması bir sonraki slaytta yer almaktadır.</a:t>
            </a:r>
            <a:endParaRPr lang="tr" dirty="0"/>
          </a:p>
          <a:p>
            <a:pPr algn="just" rtl="0"/>
            <a:endParaRPr lang="tr" sz="1200" b="0" i="0" u="none" strike="noStrike" kern="1200" baseline="0" dirty="0">
              <a:solidFill>
                <a:schemeClr val="tx1"/>
              </a:solidFill>
              <a:latin typeface="+mn-lt"/>
              <a:ea typeface="ＭＳ Ｐゴシック" pitchFamily="-65" charset="-128"/>
              <a:cs typeface="ＭＳ Ｐゴシック" pitchFamily="-65" charset="-128"/>
            </a:endParaRPr>
          </a:p>
        </p:txBody>
      </p:sp>
      <p:sp>
        <p:nvSpPr>
          <p:cNvPr id="4" name="Slide Number Placeholder 3"/>
          <p:cNvSpPr>
            <a:spLocks noGrp="1"/>
          </p:cNvSpPr>
          <p:nvPr>
            <p:ph type="sldNum" sz="quarter" idx="10"/>
          </p:nvPr>
        </p:nvSpPr>
        <p:spPr/>
        <p:txBody>
          <a:bodyPr/>
          <a:lstStyle/>
          <a:p>
            <a:pPr algn="l" rtl="0">
              <a:defRPr/>
            </a:pPr>
            <a:fld id="{26CF4C01-59D1-40AC-ABAA-0AE036E9F18B}" type="slidenum">
              <a:rPr/>
              <a:pPr>
                <a:defRPr/>
              </a:pPr>
              <a:t>63</a:t>
            </a:fld>
            <a:endParaRPr lang="tr"/>
          </a:p>
        </p:txBody>
      </p:sp>
    </p:spTree>
    <p:extLst>
      <p:ext uri="{BB962C8B-B14F-4D97-AF65-F5344CB8AC3E}">
        <p14:creationId xmlns:p14="http://schemas.microsoft.com/office/powerpoint/2010/main" val="3408940652"/>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r" dirty="0"/>
          </a:p>
        </p:txBody>
      </p:sp>
      <p:sp>
        <p:nvSpPr>
          <p:cNvPr id="4" name="Slide Number Placeholder 3"/>
          <p:cNvSpPr>
            <a:spLocks noGrp="1"/>
          </p:cNvSpPr>
          <p:nvPr>
            <p:ph type="sldNum" sz="quarter" idx="10"/>
          </p:nvPr>
        </p:nvSpPr>
        <p:spPr/>
        <p:txBody>
          <a:bodyPr/>
          <a:lstStyle/>
          <a:p>
            <a:pPr algn="l" rtl="0">
              <a:defRPr/>
            </a:pPr>
            <a:fld id="{26CF4C01-59D1-40AC-ABAA-0AE036E9F18B}" type="slidenum">
              <a:rPr/>
              <a:pPr>
                <a:defRPr/>
              </a:pPr>
              <a:t>64</a:t>
            </a:fld>
            <a:endParaRPr lang="tr"/>
          </a:p>
        </p:txBody>
      </p:sp>
    </p:spTree>
    <p:extLst>
      <p:ext uri="{BB962C8B-B14F-4D97-AF65-F5344CB8AC3E}">
        <p14:creationId xmlns:p14="http://schemas.microsoft.com/office/powerpoint/2010/main" val="1707316925"/>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just" defTabSz="457200" rtl="0" eaLnBrk="0" fontAlgn="base" latinLnBrk="0" hangingPunct="0">
              <a:lnSpc>
                <a:spcPct val="100000"/>
              </a:lnSpc>
              <a:spcBef>
                <a:spcPct val="30000"/>
              </a:spcBef>
              <a:spcAft>
                <a:spcPct val="0"/>
              </a:spcAft>
              <a:buClrTx/>
              <a:buSzTx/>
              <a:buFontTx/>
              <a:buNone/>
              <a:tabLst/>
              <a:defRPr/>
            </a:pPr>
            <a:r>
              <a:rPr lang="tr" b="0" i="0" u="none" baseline="0" dirty="0"/>
              <a:t>Bu slayt 32. maddenin bir unsurunu göstermektedir</a:t>
            </a:r>
            <a:r>
              <a:rPr lang="tr" b="0" i="0" u="none" baseline="0" dirty="0">
                <a:solidFill>
                  <a:srgbClr val="FF0000"/>
                </a:solidFill>
              </a:rPr>
              <a:t>. Bu unsurun açıklaması bir sonraki slaytta yer almaktadır.</a:t>
            </a:r>
            <a:endParaRPr lang="tr" dirty="0"/>
          </a:p>
          <a:p>
            <a:pPr algn="just" rtl="0"/>
            <a:endParaRPr lang="tr" sz="1200" b="0" i="0" u="none" strike="noStrike" kern="1200" baseline="0" dirty="0">
              <a:solidFill>
                <a:schemeClr val="tx1"/>
              </a:solidFill>
              <a:latin typeface="+mn-lt"/>
              <a:ea typeface="ＭＳ Ｐゴシック" pitchFamily="-65" charset="-128"/>
              <a:cs typeface="ＭＳ Ｐゴシック" pitchFamily="-65" charset="-128"/>
            </a:endParaRPr>
          </a:p>
        </p:txBody>
      </p:sp>
      <p:sp>
        <p:nvSpPr>
          <p:cNvPr id="4" name="Slide Number Placeholder 3"/>
          <p:cNvSpPr>
            <a:spLocks noGrp="1"/>
          </p:cNvSpPr>
          <p:nvPr>
            <p:ph type="sldNum" sz="quarter" idx="10"/>
          </p:nvPr>
        </p:nvSpPr>
        <p:spPr/>
        <p:txBody>
          <a:bodyPr/>
          <a:lstStyle/>
          <a:p>
            <a:pPr algn="l" rtl="0">
              <a:defRPr/>
            </a:pPr>
            <a:fld id="{26CF4C01-59D1-40AC-ABAA-0AE036E9F18B}" type="slidenum">
              <a:rPr/>
              <a:pPr>
                <a:defRPr/>
              </a:pPr>
              <a:t>65</a:t>
            </a:fld>
            <a:endParaRPr lang="tr"/>
          </a:p>
        </p:txBody>
      </p:sp>
    </p:spTree>
    <p:extLst>
      <p:ext uri="{BB962C8B-B14F-4D97-AF65-F5344CB8AC3E}">
        <p14:creationId xmlns:p14="http://schemas.microsoft.com/office/powerpoint/2010/main" val="4213968584"/>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r" dirty="0"/>
          </a:p>
        </p:txBody>
      </p:sp>
      <p:sp>
        <p:nvSpPr>
          <p:cNvPr id="4" name="Slide Number Placeholder 3"/>
          <p:cNvSpPr>
            <a:spLocks noGrp="1"/>
          </p:cNvSpPr>
          <p:nvPr>
            <p:ph type="sldNum" sz="quarter" idx="10"/>
          </p:nvPr>
        </p:nvSpPr>
        <p:spPr/>
        <p:txBody>
          <a:bodyPr/>
          <a:lstStyle/>
          <a:p>
            <a:pPr algn="l" rtl="0">
              <a:defRPr/>
            </a:pPr>
            <a:fld id="{26CF4C01-59D1-40AC-ABAA-0AE036E9F18B}" type="slidenum">
              <a:rPr/>
              <a:pPr>
                <a:defRPr/>
              </a:pPr>
              <a:t>66</a:t>
            </a:fld>
            <a:endParaRPr lang="tr"/>
          </a:p>
        </p:txBody>
      </p:sp>
    </p:spTree>
    <p:extLst>
      <p:ext uri="{BB962C8B-B14F-4D97-AF65-F5344CB8AC3E}">
        <p14:creationId xmlns:p14="http://schemas.microsoft.com/office/powerpoint/2010/main" val="4141761865"/>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tr" sz="1200" b="0" i="0" u="none" kern="1200" baseline="0" dirty="0">
                <a:solidFill>
                  <a:schemeClr val="tx1"/>
                </a:solidFill>
                <a:effectLst/>
                <a:latin typeface="+mn-lt"/>
                <a:ea typeface="+mn-ea"/>
                <a:cs typeface="+mn-cs"/>
              </a:rPr>
              <a:t>Yasal yetkilerden bağımsız gönüllü işbirliği</a:t>
            </a:r>
            <a:endParaRPr lang="tr" sz="1200" kern="1200" dirty="0">
              <a:solidFill>
                <a:schemeClr val="tx1"/>
              </a:solidFill>
              <a:effectLst/>
              <a:latin typeface="+mn-lt"/>
              <a:ea typeface="+mn-ea"/>
              <a:cs typeface="+mn-cs"/>
            </a:endParaRPr>
          </a:p>
          <a:p>
            <a:pPr algn="just" rtl="0"/>
            <a:endParaRPr lang="tr" dirty="0"/>
          </a:p>
          <a:p>
            <a:pPr algn="just" rtl="0"/>
            <a:r>
              <a:rPr lang="tr" b="0" i="0" u="none" baseline="0" dirty="0"/>
              <a:t>Eğitmen</a:t>
            </a:r>
            <a:r>
              <a:rPr lang="tr-TR" b="0" i="0" u="none" baseline="0" dirty="0"/>
              <a:t> </a:t>
            </a:r>
            <a:r>
              <a:rPr lang="tr" b="0" i="0" u="none" baseline="0" dirty="0"/>
              <a:t>bu noktada katılımcılara, dersin kalan kısmında yabancı hizmet sağlayıcılarla doğrudan işbirliğinin ele alınacağını belirtmelidir. Katılımcıların</a:t>
            </a:r>
            <a:r>
              <a:rPr lang="tr-TR" b="0" i="0" u="none" baseline="0" dirty="0"/>
              <a:t> bu</a:t>
            </a:r>
            <a:r>
              <a:rPr lang="tr" b="0" i="0" u="none" baseline="0" dirty="0"/>
              <a:t> işbirliği</a:t>
            </a:r>
            <a:r>
              <a:rPr lang="tr-TR" b="0" i="0" u="none" baseline="0" dirty="0"/>
              <a:t> türünün </a:t>
            </a:r>
            <a:r>
              <a:rPr lang="tr" b="0" i="0" u="none" baseline="0" dirty="0"/>
              <a:t>önemini anlamaları önemlidir. Eğitmen</a:t>
            </a:r>
            <a:r>
              <a:rPr lang="tr-TR" b="0" i="0" u="none" baseline="0" dirty="0"/>
              <a:t>, bu </a:t>
            </a:r>
            <a:r>
              <a:rPr lang="tr" b="0" i="0" u="none" baseline="0" dirty="0"/>
              <a:t>işbirliği</a:t>
            </a:r>
            <a:r>
              <a:rPr lang="tr-TR" b="0" i="0" u="none" baseline="0" dirty="0"/>
              <a:t> türünün</a:t>
            </a:r>
            <a:r>
              <a:rPr lang="tr" b="0" i="0" u="none" baseline="0" dirty="0"/>
              <a:t> hizmet sağlayıcının tamamen gönüllü katılımına bağlı olduğunu açıklamalıdır. Eğitmen, doğrudan hizmet sağlayıcılara yapılan taleplerin hacmini vurgula</a:t>
            </a:r>
            <a:r>
              <a:rPr lang="tr-TR" b="0" i="0" u="none" baseline="0" dirty="0"/>
              <a:t>yabilir </a:t>
            </a:r>
            <a:r>
              <a:rPr lang="tr" b="0" i="0" u="none" baseline="0" dirty="0"/>
              <a:t>(bunun için bir sonraki slaytta yer alan tabloyu kullanabilir). Eğitmen, (abone bilgileri dahil olmak üzere) elektronik delillerin çoğu zaman ABD merkezli sosyal ağ siteleri gibi hizmet sağlayıcıların elinde olduğunu açıklayabilir.</a:t>
            </a:r>
            <a:endParaRPr lang="tr" dirty="0"/>
          </a:p>
        </p:txBody>
      </p:sp>
      <p:sp>
        <p:nvSpPr>
          <p:cNvPr id="4" name="Slide Number Placeholder 3"/>
          <p:cNvSpPr>
            <a:spLocks noGrp="1"/>
          </p:cNvSpPr>
          <p:nvPr>
            <p:ph type="sldNum" sz="quarter" idx="10"/>
          </p:nvPr>
        </p:nvSpPr>
        <p:spPr/>
        <p:txBody>
          <a:bodyPr/>
          <a:lstStyle/>
          <a:p>
            <a:pPr algn="l" rtl="0"/>
            <a:fld id="{B2221978-7AB2-D644-A1FF-AF545A1745C1}" type="slidenum">
              <a:rPr/>
              <a:pPr/>
              <a:t>67</a:t>
            </a:fld>
            <a:endParaRPr lang="tr"/>
          </a:p>
        </p:txBody>
      </p:sp>
    </p:spTree>
    <p:extLst>
      <p:ext uri="{BB962C8B-B14F-4D97-AF65-F5344CB8AC3E}">
        <p14:creationId xmlns:p14="http://schemas.microsoft.com/office/powerpoint/2010/main" val="2963437939"/>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dirty="0"/>
              <a:t>2015'te ABD dışından doğrudan Apple, Facebook, Google, Microsoft, Twitter ve Yahoo'ya </a:t>
            </a:r>
            <a:r>
              <a:rPr lang="tr-TR" b="0" i="0" u="none" baseline="0" dirty="0"/>
              <a:t>gönderilen</a:t>
            </a:r>
            <a:r>
              <a:rPr lang="tr" b="0" i="0" u="none" baseline="0" dirty="0"/>
              <a:t> veri taleplerini gösteren bu istatistik, eğitmen tarafından ABD'li hizmet sağlayıcılarla doğrudan işbirliğinin önemini ve yaygınlığını vurgulamak için kullanılabilir. Eğitmen, en yüksek ifşa yüzdesinin ABD'den yapılan taleplerde geçerli olmasına rağmen, başka Taraf Devletlere de ifşaların yapıldığına ve yabancı hizmet sağlayıcılarla doğrudan işbirliği kurmanın mümkün olduğuna da dikkat çekebilir. </a:t>
            </a:r>
          </a:p>
          <a:p>
            <a:endParaRPr lang="tr" baseline="0" dirty="0"/>
          </a:p>
          <a:p>
            <a:pPr algn="l" rtl="0"/>
            <a:r>
              <a:rPr lang="tr" b="0" i="0" u="none" baseline="0" dirty="0"/>
              <a:t>Sıradaki slaytlarda, bazı büyük ABD'li hizmet sağlayıcıların yurtdışından gelen işbirliği talepleriyle ilgili olarak kolluk makamlarıyla işbirliği</a:t>
            </a:r>
            <a:r>
              <a:rPr lang="tr-TR" b="0" i="0" u="none" baseline="0" dirty="0"/>
              <a:t>ne yönelik </a:t>
            </a:r>
            <a:r>
              <a:rPr lang="tr" b="0" i="0" u="none" baseline="0" dirty="0"/>
              <a:t>ilkeleri kısaca açıklanmaktadır. Eğitmen, bu örneklerden yararlanarak katılımcıların yabancı hizmet sağlayıcılarla işbirliğinin </a:t>
            </a:r>
            <a:r>
              <a:rPr lang="tr-TR" b="0" i="0" u="none" baseline="0" dirty="0"/>
              <a:t>uygulamada</a:t>
            </a:r>
            <a:r>
              <a:rPr lang="tr" b="0" i="0" u="none" baseline="0" dirty="0"/>
              <a:t> nasıl gerçekleştirildiğini anlama</a:t>
            </a:r>
            <a:r>
              <a:rPr lang="tr-TR" b="0" i="0" u="none" baseline="0" dirty="0"/>
              <a:t>sını sağlayabilir</a:t>
            </a:r>
            <a:r>
              <a:rPr lang="tr" b="0" i="0" u="none" baseline="0" dirty="0"/>
              <a:t>. </a:t>
            </a:r>
          </a:p>
        </p:txBody>
      </p:sp>
      <p:sp>
        <p:nvSpPr>
          <p:cNvPr id="4" name="Slide Number Placeholder 3"/>
          <p:cNvSpPr>
            <a:spLocks noGrp="1"/>
          </p:cNvSpPr>
          <p:nvPr>
            <p:ph type="sldNum" sz="quarter" idx="10"/>
          </p:nvPr>
        </p:nvSpPr>
        <p:spPr/>
        <p:txBody>
          <a:bodyPr/>
          <a:lstStyle/>
          <a:p>
            <a:pPr algn="l" rtl="0"/>
            <a:fld id="{B2221978-7AB2-D644-A1FF-AF545A1745C1}" type="slidenum">
              <a:rPr/>
              <a:pPr/>
              <a:t>68</a:t>
            </a:fld>
            <a:endParaRPr lang="tr"/>
          </a:p>
        </p:txBody>
      </p:sp>
    </p:spTree>
    <p:extLst>
      <p:ext uri="{BB962C8B-B14F-4D97-AF65-F5344CB8AC3E}">
        <p14:creationId xmlns:p14="http://schemas.microsoft.com/office/powerpoint/2010/main" val="2711988502"/>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sz="1200" b="0" i="0" u="none" kern="1200" baseline="0" dirty="0">
                <a:solidFill>
                  <a:schemeClr val="tx1"/>
                </a:solidFill>
                <a:effectLst/>
                <a:latin typeface="+mn-lt"/>
                <a:ea typeface="+mn-ea"/>
                <a:cs typeface="+mn-cs"/>
              </a:rPr>
              <a:t>Eğitmen, Facebook’</a:t>
            </a:r>
            <a:r>
              <a:rPr lang="tr-TR" sz="1200" b="0" i="0" u="none" kern="1200" baseline="0" dirty="0">
                <a:solidFill>
                  <a:schemeClr val="tx1"/>
                </a:solidFill>
                <a:effectLst/>
                <a:latin typeface="+mn-lt"/>
                <a:ea typeface="+mn-ea"/>
                <a:cs typeface="+mn-cs"/>
              </a:rPr>
              <a:t>un Kolluk Kuvvetleri İçin </a:t>
            </a:r>
            <a:r>
              <a:rPr lang="tr" sz="1200" b="0" i="0" u="none" kern="1200" baseline="0" dirty="0">
                <a:solidFill>
                  <a:schemeClr val="tx1"/>
                </a:solidFill>
                <a:effectLst/>
                <a:latin typeface="+mn-lt"/>
                <a:ea typeface="+mn-ea"/>
                <a:cs typeface="+mn-cs"/>
              </a:rPr>
              <a:t>Kılavuz İlkeleri</a:t>
            </a:r>
            <a:r>
              <a:rPr lang="tr-TR" sz="1200" b="0" i="0" u="none" kern="1200" baseline="0" dirty="0">
                <a:solidFill>
                  <a:schemeClr val="tx1"/>
                </a:solidFill>
                <a:effectLst/>
                <a:latin typeface="+mn-lt"/>
                <a:ea typeface="+mn-ea"/>
                <a:cs typeface="+mn-cs"/>
              </a:rPr>
              <a:t>’nin</a:t>
            </a:r>
            <a:r>
              <a:rPr lang="tr" sz="1200" b="0" i="0" u="none" kern="1200" baseline="0" dirty="0">
                <a:solidFill>
                  <a:schemeClr val="tx1"/>
                </a:solidFill>
                <a:effectLst/>
                <a:latin typeface="+mn-lt"/>
                <a:ea typeface="+mn-ea"/>
                <a:cs typeface="+mn-cs"/>
              </a:rPr>
              <a:t> ekran görüntüsünü katılımcılara göstermelidir.</a:t>
            </a:r>
            <a:endParaRPr lang="tr" dirty="0"/>
          </a:p>
        </p:txBody>
      </p:sp>
      <p:sp>
        <p:nvSpPr>
          <p:cNvPr id="4" name="Slide Number Placeholder 3"/>
          <p:cNvSpPr>
            <a:spLocks noGrp="1"/>
          </p:cNvSpPr>
          <p:nvPr>
            <p:ph type="sldNum" sz="quarter" idx="10"/>
          </p:nvPr>
        </p:nvSpPr>
        <p:spPr/>
        <p:txBody>
          <a:bodyPr/>
          <a:lstStyle/>
          <a:p>
            <a:pPr algn="l" rtl="0"/>
            <a:fld id="{B2221978-7AB2-D644-A1FF-AF545A1745C1}" type="slidenum">
              <a:rPr/>
              <a:pPr/>
              <a:t>69</a:t>
            </a:fld>
            <a:endParaRPr lang="tr"/>
          </a:p>
        </p:txBody>
      </p:sp>
    </p:spTree>
    <p:extLst>
      <p:ext uri="{BB962C8B-B14F-4D97-AF65-F5344CB8AC3E}">
        <p14:creationId xmlns:p14="http://schemas.microsoft.com/office/powerpoint/2010/main" val="2798260548"/>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sz="1200" b="0" i="0" u="none" kern="1200" baseline="0" dirty="0">
                <a:solidFill>
                  <a:schemeClr val="tx1"/>
                </a:solidFill>
                <a:effectLst/>
                <a:latin typeface="+mn-lt"/>
                <a:ea typeface="+mn-ea"/>
                <a:cs typeface="+mn-cs"/>
              </a:rPr>
              <a:t>Eğitmen, Twitter Kolluk </a:t>
            </a:r>
            <a:r>
              <a:rPr lang="tr-TR" sz="1200" b="0" i="0" u="none" kern="1200" baseline="0" dirty="0">
                <a:solidFill>
                  <a:schemeClr val="tx1"/>
                </a:solidFill>
                <a:effectLst/>
                <a:latin typeface="+mn-lt"/>
                <a:ea typeface="+mn-ea"/>
                <a:cs typeface="+mn-cs"/>
              </a:rPr>
              <a:t>Kuvvetleri </a:t>
            </a:r>
            <a:r>
              <a:rPr lang="tr" sz="1200" b="0" i="0" u="none" kern="1200" baseline="0" dirty="0">
                <a:solidFill>
                  <a:schemeClr val="tx1"/>
                </a:solidFill>
                <a:effectLst/>
                <a:latin typeface="+mn-lt"/>
                <a:ea typeface="+mn-ea"/>
                <a:cs typeface="+mn-cs"/>
              </a:rPr>
              <a:t>Tale</a:t>
            </a:r>
            <a:r>
              <a:rPr lang="tr-TR" sz="1200" b="0" i="0" u="none" kern="1200" baseline="0" dirty="0">
                <a:solidFill>
                  <a:schemeClr val="tx1"/>
                </a:solidFill>
                <a:effectLst/>
                <a:latin typeface="+mn-lt"/>
                <a:ea typeface="+mn-ea"/>
                <a:cs typeface="+mn-cs"/>
              </a:rPr>
              <a:t>bi</a:t>
            </a:r>
            <a:r>
              <a:rPr lang="tr" sz="1200" b="0" i="0" u="none" kern="1200" baseline="0" dirty="0">
                <a:solidFill>
                  <a:schemeClr val="tx1"/>
                </a:solidFill>
                <a:effectLst/>
                <a:latin typeface="+mn-lt"/>
                <a:ea typeface="+mn-ea"/>
                <a:cs typeface="+mn-cs"/>
              </a:rPr>
              <a:t> </a:t>
            </a:r>
            <a:r>
              <a:rPr lang="tr-TR" sz="1200" b="0" i="0" u="none" kern="1200" baseline="0" dirty="0">
                <a:solidFill>
                  <a:schemeClr val="tx1"/>
                </a:solidFill>
                <a:effectLst/>
                <a:latin typeface="+mn-lt"/>
                <a:ea typeface="+mn-ea"/>
                <a:cs typeface="+mn-cs"/>
              </a:rPr>
              <a:t>s</a:t>
            </a:r>
            <a:r>
              <a:rPr lang="tr" sz="1200" b="0" i="0" u="none" kern="1200" baseline="0" dirty="0">
                <a:solidFill>
                  <a:schemeClr val="tx1"/>
                </a:solidFill>
                <a:effectLst/>
                <a:latin typeface="+mn-lt"/>
                <a:ea typeface="+mn-ea"/>
                <a:cs typeface="+mn-cs"/>
              </a:rPr>
              <a:t>ayfasının ekran görüntüsünü katılımcılara göstermelidir.</a:t>
            </a:r>
            <a:endParaRPr lang="tr" dirty="0"/>
          </a:p>
        </p:txBody>
      </p:sp>
      <p:sp>
        <p:nvSpPr>
          <p:cNvPr id="4" name="Slide Number Placeholder 3"/>
          <p:cNvSpPr>
            <a:spLocks noGrp="1"/>
          </p:cNvSpPr>
          <p:nvPr>
            <p:ph type="sldNum" sz="quarter" idx="10"/>
          </p:nvPr>
        </p:nvSpPr>
        <p:spPr/>
        <p:txBody>
          <a:bodyPr/>
          <a:lstStyle/>
          <a:p>
            <a:pPr algn="l" rtl="0"/>
            <a:fld id="{B2221978-7AB2-D644-A1FF-AF545A1745C1}" type="slidenum">
              <a:rPr/>
              <a:pPr/>
              <a:t>70</a:t>
            </a:fld>
            <a:endParaRPr lang="tr"/>
          </a:p>
        </p:txBody>
      </p:sp>
    </p:spTree>
    <p:extLst>
      <p:ext uri="{BB962C8B-B14F-4D97-AF65-F5344CB8AC3E}">
        <p14:creationId xmlns:p14="http://schemas.microsoft.com/office/powerpoint/2010/main" val="3382550146"/>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tr" sz="1200" b="0" i="0" u="none" kern="1200" baseline="0" dirty="0">
                <a:solidFill>
                  <a:schemeClr val="tx1"/>
                </a:solidFill>
                <a:effectLst/>
                <a:latin typeface="+mn-lt"/>
                <a:ea typeface="+mn-ea"/>
                <a:cs typeface="+mn-cs"/>
              </a:rPr>
              <a:t>Hizmet sağlayıcı politikaları</a:t>
            </a:r>
            <a:r>
              <a:rPr lang="tr-TR" sz="1200" b="0" i="0" u="none" kern="1200" baseline="0" dirty="0">
                <a:solidFill>
                  <a:schemeClr val="tx1"/>
                </a:solidFill>
                <a:effectLst/>
                <a:latin typeface="+mn-lt"/>
                <a:ea typeface="+mn-ea"/>
                <a:cs typeface="+mn-cs"/>
              </a:rPr>
              <a:t>na </a:t>
            </a:r>
            <a:r>
              <a:rPr lang="tr" sz="1200" b="0" i="0" u="none" kern="1200" baseline="0" dirty="0">
                <a:solidFill>
                  <a:schemeClr val="tx1"/>
                </a:solidFill>
                <a:effectLst/>
                <a:latin typeface="+mn-lt"/>
                <a:ea typeface="+mn-ea"/>
                <a:cs typeface="+mn-cs"/>
              </a:rPr>
              <a:t>örnekler</a:t>
            </a:r>
            <a:endParaRPr lang="tr" sz="1200" kern="1200" dirty="0">
              <a:solidFill>
                <a:schemeClr val="tx1"/>
              </a:solidFill>
              <a:effectLst/>
              <a:latin typeface="+mn-lt"/>
              <a:ea typeface="+mn-ea"/>
              <a:cs typeface="+mn-cs"/>
            </a:endParaRPr>
          </a:p>
          <a:p>
            <a:endParaRPr lang="tr" sz="1200" kern="1200" dirty="0">
              <a:solidFill>
                <a:schemeClr val="tx1"/>
              </a:solidFill>
              <a:effectLst/>
              <a:latin typeface="+mn-lt"/>
              <a:ea typeface="+mn-ea"/>
              <a:cs typeface="+mn-cs"/>
            </a:endParaRPr>
          </a:p>
          <a:p>
            <a:pPr algn="l" rtl="0"/>
            <a:r>
              <a:rPr lang="tr" sz="1200" b="0" i="0" u="none" kern="1200" baseline="0" dirty="0">
                <a:solidFill>
                  <a:schemeClr val="tx1"/>
                </a:solidFill>
                <a:effectLst/>
                <a:latin typeface="+mn-lt"/>
                <a:ea typeface="+mn-ea"/>
                <a:cs typeface="+mn-cs"/>
              </a:rPr>
              <a:t>Eğitmen, yabancı hizmet sağlayıcıların verilere erişim talepleriyle ilgili </a:t>
            </a:r>
            <a:r>
              <a:rPr lang="tr-TR" sz="1200" b="0" i="0" u="none" kern="1200" baseline="0" dirty="0">
                <a:solidFill>
                  <a:schemeClr val="tx1"/>
                </a:solidFill>
                <a:effectLst/>
                <a:latin typeface="+mn-lt"/>
                <a:ea typeface="+mn-ea"/>
                <a:cs typeface="+mn-cs"/>
              </a:rPr>
              <a:t>şartlardaki</a:t>
            </a:r>
            <a:r>
              <a:rPr lang="tr" sz="1200" b="0" i="0" u="none" kern="1200" baseline="0" dirty="0">
                <a:solidFill>
                  <a:schemeClr val="tx1"/>
                </a:solidFill>
                <a:effectLst/>
                <a:latin typeface="+mn-lt"/>
                <a:ea typeface="+mn-ea"/>
                <a:cs typeface="+mn-cs"/>
              </a:rPr>
              <a:t> farkları göstermek için</a:t>
            </a:r>
            <a:r>
              <a:rPr lang="tr-TR" sz="1200" b="0" i="0" u="none" kern="1200" baseline="0" dirty="0">
                <a:solidFill>
                  <a:schemeClr val="tx1"/>
                </a:solidFill>
                <a:effectLst/>
                <a:latin typeface="+mn-lt"/>
                <a:ea typeface="+mn-ea"/>
                <a:cs typeface="+mn-cs"/>
              </a:rPr>
              <a:t>,</a:t>
            </a:r>
            <a:r>
              <a:rPr lang="tr" sz="1200" b="0" i="0" u="none" kern="1200" baseline="0" dirty="0">
                <a:solidFill>
                  <a:schemeClr val="tx1"/>
                </a:solidFill>
                <a:effectLst/>
                <a:latin typeface="+mn-lt"/>
                <a:ea typeface="+mn-ea"/>
                <a:cs typeface="+mn-cs"/>
              </a:rPr>
              <a:t> bu slaytlarda yer verilen farklı hizmet sağlayıcı politik</a:t>
            </a:r>
            <a:r>
              <a:rPr lang="tr-TR" sz="1200" b="0" i="0" u="none" kern="1200" baseline="0" dirty="0">
                <a:solidFill>
                  <a:schemeClr val="tx1"/>
                </a:solidFill>
                <a:effectLst/>
                <a:latin typeface="+mn-lt"/>
                <a:ea typeface="+mn-ea"/>
                <a:cs typeface="+mn-cs"/>
              </a:rPr>
              <a:t>alarından</a:t>
            </a:r>
            <a:r>
              <a:rPr lang="tr" sz="1200" b="0" i="0" u="none" kern="1200" baseline="0" dirty="0">
                <a:solidFill>
                  <a:schemeClr val="tx1"/>
                </a:solidFill>
                <a:effectLst/>
                <a:latin typeface="+mn-lt"/>
                <a:ea typeface="+mn-ea"/>
                <a:cs typeface="+mn-cs"/>
              </a:rPr>
              <a:t> yararlanabilir.</a:t>
            </a:r>
            <a:endParaRPr lang="tr" dirty="0"/>
          </a:p>
        </p:txBody>
      </p:sp>
      <p:sp>
        <p:nvSpPr>
          <p:cNvPr id="4" name="Slide Number Placeholder 3"/>
          <p:cNvSpPr>
            <a:spLocks noGrp="1"/>
          </p:cNvSpPr>
          <p:nvPr>
            <p:ph type="sldNum" sz="quarter" idx="10"/>
          </p:nvPr>
        </p:nvSpPr>
        <p:spPr/>
        <p:txBody>
          <a:bodyPr/>
          <a:lstStyle/>
          <a:p>
            <a:pPr algn="l" rtl="0"/>
            <a:fld id="{B2221978-7AB2-D644-A1FF-AF545A1745C1}" type="slidenum">
              <a:rPr/>
              <a:pPr/>
              <a:t>71</a:t>
            </a:fld>
            <a:endParaRPr lang="tr"/>
          </a:p>
        </p:txBody>
      </p:sp>
    </p:spTree>
    <p:extLst>
      <p:ext uri="{BB962C8B-B14F-4D97-AF65-F5344CB8AC3E}">
        <p14:creationId xmlns:p14="http://schemas.microsoft.com/office/powerpoint/2010/main" val="9026332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rtl="0"/>
            <a:r>
              <a:rPr lang="tr" b="0" i="0" u="none" baseline="0" dirty="0"/>
              <a:t>Bu ders sektörle işbirliği kurmaya ilişkindir ve işbirliği kurulması en çok yarar getirecek sektör hizmet sağlayıcılar olduğu için, eğitmenlerin hizmet sağlayıcının ne olduğunu özetlemesi yararlı olabilir. 6. Slaytta Budapeşte Sözleşmesi'ndeki ve/veya ulusal mevzuattaki hizmet sağlayıcı tanımı </a:t>
            </a:r>
            <a:r>
              <a:rPr lang="tr-TR" b="0" i="0" u="none" baseline="0" dirty="0"/>
              <a:t>belirtilmektedir</a:t>
            </a:r>
            <a:r>
              <a:rPr lang="tr" b="0" i="0" u="none" baseline="0" dirty="0"/>
              <a:t>.</a:t>
            </a:r>
          </a:p>
          <a:p>
            <a:pPr algn="just" rtl="0"/>
            <a:endParaRPr lang="tr" baseline="0" dirty="0"/>
          </a:p>
          <a:p>
            <a:pPr algn="just" rtl="0"/>
            <a:r>
              <a:rPr lang="tr" b="0" i="0" u="none" baseline="0" dirty="0"/>
              <a:t>Eğitmen</a:t>
            </a:r>
            <a:r>
              <a:rPr lang="tr-TR" b="0" i="0" u="none" baseline="0" dirty="0"/>
              <a:t>,</a:t>
            </a:r>
            <a:r>
              <a:rPr lang="tr" b="0" i="0" u="none" baseline="0" dirty="0"/>
              <a:t> hizmet sağlayıcı kavramını</a:t>
            </a:r>
            <a:r>
              <a:rPr lang="tr-TR" b="0" i="0" u="none" baseline="0" dirty="0"/>
              <a:t>n </a:t>
            </a:r>
            <a:r>
              <a:rPr lang="tr" b="0" i="0" u="none" baseline="0" dirty="0"/>
              <a:t>anlamanın önemini vurgulamalı ve ulusal mevzuatta hizmet sağlayıcılarla bağlantılı olarak kullanılabilecek usul yetkilerini (örneğin</a:t>
            </a:r>
            <a:r>
              <a:rPr lang="tr-TR" b="0" i="0" u="none" baseline="0" dirty="0"/>
              <a:t> </a:t>
            </a:r>
            <a:r>
              <a:rPr lang="tr" b="0" i="0" u="none" baseline="0" dirty="0"/>
              <a:t>içerik verilerinin ele geçirilmesi, ibraz emirleri) düzenleyen çeşitli hükümlere atıfta bulunmalıdır.</a:t>
            </a:r>
          </a:p>
          <a:p>
            <a:pPr algn="just" rtl="0"/>
            <a:endParaRPr lang="tr" baseline="0" dirty="0"/>
          </a:p>
          <a:p>
            <a:pPr algn="just" rtl="0"/>
            <a:r>
              <a:rPr lang="tr" b="0" i="0" u="none" baseline="0" dirty="0"/>
              <a:t>Eğitmen, "hizmet sağlayıcılar" kavramının "internet servis sağlayıcıları" kavramından farkını açıklama</a:t>
            </a:r>
            <a:r>
              <a:rPr lang="tr-TR" b="0" i="0" u="none" baseline="0" dirty="0"/>
              <a:t>yı uygun bulabilir.</a:t>
            </a:r>
            <a:r>
              <a:rPr lang="tr" b="0" i="0" u="none" baseline="0" dirty="0"/>
              <a:t> Eğitmen, hizmet sağlayıcı teriminin kapsamının daha iyi anlaşılabilmesi için, farklı hizmet sağlayıcı örnekleri verebilir (yani</a:t>
            </a:r>
            <a:r>
              <a:rPr lang="tr-TR" b="0" i="0" u="none" baseline="0" dirty="0"/>
              <a:t> </a:t>
            </a:r>
            <a:r>
              <a:rPr lang="tr" b="0" i="0" u="none" baseline="0" dirty="0"/>
              <a:t>yerel hizmet sağlayıc</a:t>
            </a:r>
            <a:r>
              <a:rPr lang="tr-TR" b="0" i="0" u="none" baseline="0" dirty="0"/>
              <a:t>ı </a:t>
            </a:r>
            <a:r>
              <a:rPr lang="tr" b="0" i="0" u="none" baseline="0" dirty="0"/>
              <a:t>örnekleri, Facebook, Google, Instagram, Snapchat </a:t>
            </a:r>
            <a:r>
              <a:rPr lang="tr-TR" b="0" i="0" u="none" baseline="0" dirty="0"/>
              <a:t>gibi </a:t>
            </a:r>
            <a:r>
              <a:rPr lang="tr" b="0" i="0" u="none" baseline="0" dirty="0"/>
              <a:t>çokuluslu hizmet sağlayıcılar). Bu örnekler</a:t>
            </a:r>
            <a:r>
              <a:rPr lang="tr-TR" b="0" i="0" u="none" baseline="0" dirty="0"/>
              <a:t>,</a:t>
            </a:r>
            <a:r>
              <a:rPr lang="tr" b="0" i="0" u="none" baseline="0" dirty="0"/>
              <a:t> katılımcıların hizmet sağlayıcılarla işbirliği biçimlerini anlamalarına yardımcı olacaktır.</a:t>
            </a:r>
            <a:endParaRPr lang="tr" dirty="0"/>
          </a:p>
        </p:txBody>
      </p:sp>
      <p:sp>
        <p:nvSpPr>
          <p:cNvPr id="4" name="Slide Number Placeholder 3"/>
          <p:cNvSpPr>
            <a:spLocks noGrp="1"/>
          </p:cNvSpPr>
          <p:nvPr>
            <p:ph type="sldNum" sz="quarter" idx="10"/>
          </p:nvPr>
        </p:nvSpPr>
        <p:spPr/>
        <p:txBody>
          <a:bodyPr/>
          <a:lstStyle/>
          <a:p>
            <a:pPr algn="l" rtl="0"/>
            <a:fld id="{B2221978-7AB2-D644-A1FF-AF545A1745C1}" type="slidenum">
              <a:rPr/>
              <a:pPr/>
              <a:t>7</a:t>
            </a:fld>
            <a:endParaRPr lang="tr"/>
          </a:p>
        </p:txBody>
      </p:sp>
    </p:spTree>
    <p:extLst>
      <p:ext uri="{BB962C8B-B14F-4D97-AF65-F5344CB8AC3E}">
        <p14:creationId xmlns:p14="http://schemas.microsoft.com/office/powerpoint/2010/main" val="3310687093"/>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r" dirty="0"/>
          </a:p>
        </p:txBody>
      </p:sp>
      <p:sp>
        <p:nvSpPr>
          <p:cNvPr id="4" name="Slide Number Placeholder 3"/>
          <p:cNvSpPr>
            <a:spLocks noGrp="1"/>
          </p:cNvSpPr>
          <p:nvPr>
            <p:ph type="sldNum" sz="quarter" idx="10"/>
          </p:nvPr>
        </p:nvSpPr>
        <p:spPr/>
        <p:txBody>
          <a:bodyPr/>
          <a:lstStyle/>
          <a:p>
            <a:pPr algn="l" rtl="0"/>
            <a:fld id="{B2221978-7AB2-D644-A1FF-AF545A1745C1}" type="slidenum">
              <a:rPr/>
              <a:pPr/>
              <a:t>73</a:t>
            </a:fld>
            <a:endParaRPr lang="tr"/>
          </a:p>
        </p:txBody>
      </p:sp>
    </p:spTree>
    <p:extLst>
      <p:ext uri="{BB962C8B-B14F-4D97-AF65-F5344CB8AC3E}">
        <p14:creationId xmlns:p14="http://schemas.microsoft.com/office/powerpoint/2010/main" val="3563843254"/>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tr" sz="1200" b="0" i="0" u="none" kern="1200" baseline="0" dirty="0">
                <a:solidFill>
                  <a:schemeClr val="tx1"/>
                </a:solidFill>
                <a:effectLst/>
                <a:latin typeface="+mn-lt"/>
                <a:ea typeface="+mn-ea"/>
                <a:cs typeface="+mn-cs"/>
              </a:rPr>
              <a:t>Yabancı hizmet sağlayıcılarla işbirliği</a:t>
            </a:r>
            <a:r>
              <a:rPr lang="tr-TR" sz="1200" b="0" i="0" u="none" kern="1200" baseline="0" dirty="0">
                <a:solidFill>
                  <a:schemeClr val="tx1"/>
                </a:solidFill>
                <a:effectLst/>
                <a:latin typeface="+mn-lt"/>
                <a:ea typeface="+mn-ea"/>
                <a:cs typeface="+mn-cs"/>
              </a:rPr>
              <a:t>nde göz önünde bulundurulacak konular</a:t>
            </a:r>
            <a:endParaRPr lang="tr" sz="1200" kern="1200" dirty="0">
              <a:solidFill>
                <a:schemeClr val="tx1"/>
              </a:solidFill>
              <a:effectLst/>
              <a:latin typeface="+mn-lt"/>
              <a:ea typeface="+mn-ea"/>
              <a:cs typeface="+mn-cs"/>
            </a:endParaRPr>
          </a:p>
          <a:p>
            <a:endParaRPr lang="tr" dirty="0"/>
          </a:p>
          <a:p>
            <a:pPr algn="l" rtl="0"/>
            <a:r>
              <a:rPr lang="tr" b="0" i="0" u="none" baseline="0" dirty="0"/>
              <a:t>Eğitmen, katılımcılarla birlikte, </a:t>
            </a:r>
            <a:r>
              <a:rPr lang="tr-TR" b="0" i="0" u="none" baseline="0" dirty="0"/>
              <a:t>göz önünde bulundurulacak konuları</a:t>
            </a:r>
            <a:r>
              <a:rPr lang="tr" b="0" i="0" u="none" baseline="0" dirty="0"/>
              <a:t> tek tek ele almalı ve yabancı hizmet sağlayıcılarla işbirliği kurarken karşılaşılması beklenen güçlüklere değinmelidir. Sıradaki slaytlarda </a:t>
            </a:r>
            <a:r>
              <a:rPr lang="tr-TR" b="0" i="0" u="none" baseline="0" dirty="0"/>
              <a:t>bütün konular </a:t>
            </a:r>
            <a:r>
              <a:rPr lang="tr" b="0" i="0" u="none" baseline="0" dirty="0"/>
              <a:t>daha kapsamlı </a:t>
            </a:r>
            <a:r>
              <a:rPr lang="tr-TR" b="0" i="0" u="none" baseline="0" dirty="0"/>
              <a:t>şekide</a:t>
            </a:r>
            <a:r>
              <a:rPr lang="tr" b="0" i="0" u="none" baseline="0" dirty="0"/>
              <a:t> ele alınmaktadır.</a:t>
            </a:r>
            <a:endParaRPr lang="tr" dirty="0"/>
          </a:p>
        </p:txBody>
      </p:sp>
      <p:sp>
        <p:nvSpPr>
          <p:cNvPr id="4" name="Slide Number Placeholder 3"/>
          <p:cNvSpPr>
            <a:spLocks noGrp="1"/>
          </p:cNvSpPr>
          <p:nvPr>
            <p:ph type="sldNum" sz="quarter" idx="10"/>
          </p:nvPr>
        </p:nvSpPr>
        <p:spPr/>
        <p:txBody>
          <a:bodyPr/>
          <a:lstStyle/>
          <a:p>
            <a:pPr algn="l" rtl="0"/>
            <a:fld id="{B2221978-7AB2-D644-A1FF-AF545A1745C1}" type="slidenum">
              <a:rPr/>
              <a:pPr/>
              <a:t>74</a:t>
            </a:fld>
            <a:endParaRPr lang="tr"/>
          </a:p>
        </p:txBody>
      </p:sp>
    </p:spTree>
    <p:extLst>
      <p:ext uri="{BB962C8B-B14F-4D97-AF65-F5344CB8AC3E}">
        <p14:creationId xmlns:p14="http://schemas.microsoft.com/office/powerpoint/2010/main" val="2111080403"/>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tr" sz="1200" b="0" i="0" u="none" kern="1200" baseline="0" dirty="0">
                <a:solidFill>
                  <a:schemeClr val="tx1"/>
                </a:solidFill>
                <a:effectLst/>
                <a:latin typeface="+mn-lt"/>
                <a:ea typeface="+mn-ea"/>
                <a:cs typeface="+mn-cs"/>
              </a:rPr>
              <a:t>Politikalar</a:t>
            </a:r>
            <a:r>
              <a:rPr lang="tr-TR" sz="1200" b="0" i="0" u="none" kern="1200" baseline="0" dirty="0">
                <a:solidFill>
                  <a:schemeClr val="tx1"/>
                </a:solidFill>
                <a:effectLst/>
                <a:latin typeface="+mn-lt"/>
                <a:ea typeface="+mn-ea"/>
                <a:cs typeface="+mn-cs"/>
              </a:rPr>
              <a:t>ın</a:t>
            </a:r>
            <a:r>
              <a:rPr lang="tr" sz="1200" b="0" i="0" u="none" kern="1200" baseline="0" dirty="0">
                <a:solidFill>
                  <a:schemeClr val="tx1"/>
                </a:solidFill>
                <a:effectLst/>
                <a:latin typeface="+mn-lt"/>
                <a:ea typeface="+mn-ea"/>
                <a:cs typeface="+mn-cs"/>
              </a:rPr>
              <a:t> değişken</a:t>
            </a:r>
            <a:r>
              <a:rPr lang="tr-TR" sz="1200" b="0" i="0" u="none" kern="1200" baseline="0" dirty="0">
                <a:solidFill>
                  <a:schemeClr val="tx1"/>
                </a:solidFill>
                <a:effectLst/>
                <a:latin typeface="+mn-lt"/>
                <a:ea typeface="+mn-ea"/>
                <a:cs typeface="+mn-cs"/>
              </a:rPr>
              <a:t> olması</a:t>
            </a:r>
            <a:endParaRPr lang="tr" sz="1200" kern="1200" dirty="0">
              <a:solidFill>
                <a:schemeClr val="tx1"/>
              </a:solidFill>
              <a:effectLst/>
              <a:latin typeface="+mn-lt"/>
              <a:ea typeface="+mn-ea"/>
              <a:cs typeface="+mn-cs"/>
            </a:endParaRPr>
          </a:p>
          <a:p>
            <a:pPr algn="just" rtl="0"/>
            <a:endParaRPr lang="tr" baseline="0" dirty="0"/>
          </a:p>
          <a:p>
            <a:pPr algn="just" rtl="0"/>
            <a:r>
              <a:rPr lang="tr" b="0" i="0" u="none" baseline="0" dirty="0"/>
              <a:t>Eğitmenlerin yabancı hizmet sağlayıcıların kolluk makamlarıyla işbirliği konusundaki politikalarının değişken olduğunu ve sık sık değiştirildiğini vurgulamaları önemlidir. Eğitmen, yabancı hizmet sağlayıcıların işbirliğine ihtiyaç </a:t>
            </a:r>
            <a:r>
              <a:rPr lang="tr-TR" b="0" i="0" u="none" baseline="0" dirty="0"/>
              <a:t>duyulduğunda</a:t>
            </a:r>
            <a:r>
              <a:rPr lang="tr" b="0" i="0" u="none" baseline="0" dirty="0"/>
              <a:t>, </a:t>
            </a:r>
            <a:r>
              <a:rPr lang="tr-TR" b="0" i="0" u="none" baseline="0" dirty="0"/>
              <a:t>katılımcıları </a:t>
            </a:r>
            <a:r>
              <a:rPr lang="tr" b="0" i="0" u="none" baseline="0" dirty="0"/>
              <a:t>bu politikalardaki değişikliklere karşı oldukça esnek olmaya teşvik etmeli ve hazırlamalıdır.</a:t>
            </a:r>
            <a:endParaRPr lang="tr" dirty="0"/>
          </a:p>
        </p:txBody>
      </p:sp>
      <p:sp>
        <p:nvSpPr>
          <p:cNvPr id="4" name="Slide Number Placeholder 3"/>
          <p:cNvSpPr>
            <a:spLocks noGrp="1"/>
          </p:cNvSpPr>
          <p:nvPr>
            <p:ph type="sldNum" sz="quarter" idx="10"/>
          </p:nvPr>
        </p:nvSpPr>
        <p:spPr/>
        <p:txBody>
          <a:bodyPr/>
          <a:lstStyle/>
          <a:p>
            <a:pPr algn="l" rtl="0"/>
            <a:fld id="{B2221978-7AB2-D644-A1FF-AF545A1745C1}" type="slidenum">
              <a:rPr/>
              <a:pPr/>
              <a:t>75</a:t>
            </a:fld>
            <a:endParaRPr lang="tr"/>
          </a:p>
        </p:txBody>
      </p:sp>
    </p:spTree>
    <p:extLst>
      <p:ext uri="{BB962C8B-B14F-4D97-AF65-F5344CB8AC3E}">
        <p14:creationId xmlns:p14="http://schemas.microsoft.com/office/powerpoint/2010/main" val="3133254297"/>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tr" sz="1200" b="0" i="0" u="none" kern="1200" baseline="0" dirty="0">
                <a:solidFill>
                  <a:schemeClr val="tx1"/>
                </a:solidFill>
                <a:effectLst/>
                <a:latin typeface="+mn-lt"/>
                <a:ea typeface="+mn-ea"/>
                <a:cs typeface="+mn-cs"/>
              </a:rPr>
              <a:t>Konum, bölgesellik ve yargı yetkisi</a:t>
            </a:r>
            <a:endParaRPr lang="tr" sz="1200" kern="1200" dirty="0">
              <a:solidFill>
                <a:schemeClr val="tx1"/>
              </a:solidFill>
              <a:effectLst/>
              <a:latin typeface="+mn-lt"/>
              <a:ea typeface="+mn-ea"/>
              <a:cs typeface="+mn-cs"/>
            </a:endParaRPr>
          </a:p>
          <a:p>
            <a:pPr algn="just" rtl="0"/>
            <a:endParaRPr lang="tr" dirty="0"/>
          </a:p>
          <a:p>
            <a:pPr algn="just" rtl="0"/>
            <a:r>
              <a:rPr lang="tr" b="0" i="0" u="none" baseline="0" dirty="0"/>
              <a:t>Eğitmenlerin bilgi verme</a:t>
            </a:r>
            <a:r>
              <a:rPr lang="tr-TR" b="0" i="0" u="none" baseline="0" dirty="0"/>
              <a:t>si</a:t>
            </a:r>
            <a:r>
              <a:rPr lang="tr" b="0" i="0" u="none" baseline="0" dirty="0"/>
              <a:t> gereken diğer bir </a:t>
            </a:r>
            <a:r>
              <a:rPr lang="tr-TR" b="0" i="0" u="none" baseline="0" dirty="0"/>
              <a:t>konu</a:t>
            </a:r>
            <a:r>
              <a:rPr lang="tr" b="0" i="0" u="none" baseline="0" dirty="0"/>
              <a:t>, yabancı hizmet sağlayıcıların abone bilgilerine erişim sağlama konusunda ulusal mevzuatları tarafından kısıtlanıyor olabilecekleridir. Dolayısıyla, herhangi bir talepte bulunmadan önce yerel </a:t>
            </a:r>
            <a:r>
              <a:rPr lang="tr-TR" b="0" i="0" u="none" baseline="0" dirty="0"/>
              <a:t>şartlardan</a:t>
            </a:r>
            <a:r>
              <a:rPr lang="tr" b="0" i="0" u="none" baseline="0" dirty="0"/>
              <a:t> haberdar olmaları önemlidir. Bu bağlamda, talepte bulunan makamın</a:t>
            </a:r>
            <a:r>
              <a:rPr lang="tr-TR" b="0" i="0" u="none" baseline="0" dirty="0"/>
              <a:t> </a:t>
            </a:r>
            <a:r>
              <a:rPr lang="tr" b="0" i="0" u="none" baseline="0" dirty="0"/>
              <a:t>talep metninde, talep ettiği bilgiyle bağlantılı suç üzerinde yargı yetkisine sahip olduğunu ortaya koyması da önemlidir. </a:t>
            </a:r>
            <a:endParaRPr lang="tr" dirty="0"/>
          </a:p>
        </p:txBody>
      </p:sp>
      <p:sp>
        <p:nvSpPr>
          <p:cNvPr id="4" name="Slide Number Placeholder 3"/>
          <p:cNvSpPr>
            <a:spLocks noGrp="1"/>
          </p:cNvSpPr>
          <p:nvPr>
            <p:ph type="sldNum" sz="quarter" idx="10"/>
          </p:nvPr>
        </p:nvSpPr>
        <p:spPr/>
        <p:txBody>
          <a:bodyPr/>
          <a:lstStyle/>
          <a:p>
            <a:pPr algn="l" rtl="0"/>
            <a:fld id="{B2221978-7AB2-D644-A1FF-AF545A1745C1}" type="slidenum">
              <a:rPr/>
              <a:pPr/>
              <a:t>76</a:t>
            </a:fld>
            <a:endParaRPr lang="tr"/>
          </a:p>
        </p:txBody>
      </p:sp>
    </p:spTree>
    <p:extLst>
      <p:ext uri="{BB962C8B-B14F-4D97-AF65-F5344CB8AC3E}">
        <p14:creationId xmlns:p14="http://schemas.microsoft.com/office/powerpoint/2010/main" val="4215322445"/>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tr" sz="1200" b="0" i="0" u="none" kern="1200" baseline="0" dirty="0">
                <a:solidFill>
                  <a:schemeClr val="tx1"/>
                </a:solidFill>
                <a:effectLst/>
                <a:latin typeface="+mn-lt"/>
                <a:ea typeface="+mn-ea"/>
                <a:cs typeface="+mn-cs"/>
              </a:rPr>
              <a:t>ABD ve Avrupalı Sağlayıcıların Farkları</a:t>
            </a:r>
            <a:endParaRPr lang="tr" sz="1200" kern="1200" dirty="0">
              <a:solidFill>
                <a:schemeClr val="tx1"/>
              </a:solidFill>
              <a:effectLst/>
              <a:latin typeface="+mn-lt"/>
              <a:ea typeface="+mn-ea"/>
              <a:cs typeface="+mn-cs"/>
            </a:endParaRPr>
          </a:p>
          <a:p>
            <a:pPr algn="just" rtl="0"/>
            <a:endParaRPr lang="tr" baseline="0" dirty="0"/>
          </a:p>
          <a:p>
            <a:pPr algn="just" rtl="0"/>
            <a:r>
              <a:rPr lang="tr" b="0" i="0" u="none" baseline="0" dirty="0"/>
              <a:t>Eğitmenlerin birçok ABD'li hizmet sağlayıcının Avrupa'da bağlı ortaklıkları olduğunu (örneğin, Facebook'un İrlanda'da) ve ABD dışındaki kolluk makamlarıyla işbirliğini bu bağlı ortaklıkların yürüttüğüne değinmesi yerinde olacaktır. Avrupa'daki hizmet sağlayıcılar, veri koruma düzenlemeleri nedeniyle, genellikle abone bilgilerini ve trafik verilerini doğrudan yabancı kolluk makamlarına ifşa etmez. Bunun yerine, resmi devlet kanalları, örneğin Budapeşte Sözleşmesi'nin imkân tanıdığı kanallar yoluyla karşılıklı adli yardım taleplerinde bulunulmasını şart koşarlar. Katılımcıların ABD'li hizmet sağlayıcılarla ve</a:t>
            </a:r>
            <a:r>
              <a:rPr lang="tr-TR" b="0" i="0" u="none" baseline="0" dirty="0"/>
              <a:t> </a:t>
            </a:r>
            <a:r>
              <a:rPr lang="tr" b="0" i="0" u="none" baseline="0" dirty="0"/>
              <a:t>varsa, onların Avrupa'daki bağlı ortaklıklarıyla işbirliği kurmak konusundaki bu ayrımları anlamaları önemlidir.</a:t>
            </a:r>
            <a:endParaRPr lang="tr" dirty="0"/>
          </a:p>
        </p:txBody>
      </p:sp>
      <p:sp>
        <p:nvSpPr>
          <p:cNvPr id="4" name="Slide Number Placeholder 3"/>
          <p:cNvSpPr>
            <a:spLocks noGrp="1"/>
          </p:cNvSpPr>
          <p:nvPr>
            <p:ph type="sldNum" sz="quarter" idx="10"/>
          </p:nvPr>
        </p:nvSpPr>
        <p:spPr/>
        <p:txBody>
          <a:bodyPr/>
          <a:lstStyle/>
          <a:p>
            <a:pPr algn="l" rtl="0"/>
            <a:fld id="{B2221978-7AB2-D644-A1FF-AF545A1745C1}" type="slidenum">
              <a:rPr/>
              <a:pPr/>
              <a:t>77</a:t>
            </a:fld>
            <a:endParaRPr lang="tr"/>
          </a:p>
        </p:txBody>
      </p:sp>
    </p:spTree>
    <p:extLst>
      <p:ext uri="{BB962C8B-B14F-4D97-AF65-F5344CB8AC3E}">
        <p14:creationId xmlns:p14="http://schemas.microsoft.com/office/powerpoint/2010/main" val="2184776915"/>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tr" sz="1200" b="0" i="0" u="none" kern="1200" baseline="0" dirty="0">
                <a:solidFill>
                  <a:schemeClr val="tx1"/>
                </a:solidFill>
                <a:effectLst/>
                <a:latin typeface="+mn-lt"/>
                <a:ea typeface="+mn-ea"/>
                <a:cs typeface="+mn-cs"/>
              </a:rPr>
              <a:t>Doğrudan koruma ve acil talepler</a:t>
            </a:r>
            <a:endParaRPr lang="tr" sz="1200" kern="1200" dirty="0">
              <a:solidFill>
                <a:schemeClr val="tx1"/>
              </a:solidFill>
              <a:effectLst/>
              <a:latin typeface="+mn-lt"/>
              <a:ea typeface="+mn-ea"/>
              <a:cs typeface="+mn-cs"/>
            </a:endParaRPr>
          </a:p>
          <a:p>
            <a:pPr algn="just" rtl="0"/>
            <a:endParaRPr lang="tr" dirty="0"/>
          </a:p>
          <a:p>
            <a:pPr algn="just" rtl="0"/>
            <a:r>
              <a:rPr lang="tr" b="0" i="0" u="none" baseline="0" dirty="0"/>
              <a:t>Eğitmen, verilerin korunmasına yönelik doğrudan talepler ve verilere erişime ya da verilerin ifşa</a:t>
            </a:r>
            <a:r>
              <a:rPr lang="tr-TR" b="0" i="0" u="none" baseline="0" dirty="0"/>
              <a:t>s</a:t>
            </a:r>
            <a:r>
              <a:rPr lang="tr" b="0" i="0" u="none" baseline="0" dirty="0"/>
              <a:t>ına yönelik acil talepler de dahil olmak üzere, ABD'li hizmet sağlayıcılardan talep edilebilecek işbirliği türlerine odaklanmalıdır. Eğitmen, katılımcılara ABD'li hizmet sağlayıcıların sadece belli özgül şartlarda acil taleplere imkân tanıdığını açıklamalıdır. Örneğin Facebook, sadece bir çocuğun zarar görme olasılığının yüksek olduğu ya da herhangi bir kişinin ölüm ya da ciddi fiziksel yaralanma riskiyle karşı karşıya olduğu ve bilgilerin gecikmeksizin ifşa edilmesinin gerektiği durumlarda acil taleplerde bulunulmasına izin vermektedir. Eğitmen, ABD'li hizmet sağlayıcıların </a:t>
            </a:r>
            <a:r>
              <a:rPr lang="tr-TR" b="0" i="0" u="none" baseline="0" dirty="0"/>
              <a:t>şartlarının</a:t>
            </a:r>
            <a:r>
              <a:rPr lang="tr" b="0" i="0" u="none" baseline="0" dirty="0"/>
              <a:t> birbirlerinden farklı olduğunu ve çoğu ABD'li hizmet sağlayıcının düzenli olarak politikalarında değişiklik yaptığını vurgulamalıdır. </a:t>
            </a:r>
          </a:p>
        </p:txBody>
      </p:sp>
      <p:sp>
        <p:nvSpPr>
          <p:cNvPr id="4" name="Slide Number Placeholder 3"/>
          <p:cNvSpPr>
            <a:spLocks noGrp="1"/>
          </p:cNvSpPr>
          <p:nvPr>
            <p:ph type="sldNum" sz="quarter" idx="10"/>
          </p:nvPr>
        </p:nvSpPr>
        <p:spPr/>
        <p:txBody>
          <a:bodyPr/>
          <a:lstStyle/>
          <a:p>
            <a:pPr algn="l" rtl="0"/>
            <a:fld id="{B2221978-7AB2-D644-A1FF-AF545A1745C1}" type="slidenum">
              <a:rPr/>
              <a:pPr/>
              <a:t>78</a:t>
            </a:fld>
            <a:endParaRPr lang="tr"/>
          </a:p>
        </p:txBody>
      </p:sp>
    </p:spTree>
    <p:extLst>
      <p:ext uri="{BB962C8B-B14F-4D97-AF65-F5344CB8AC3E}">
        <p14:creationId xmlns:p14="http://schemas.microsoft.com/office/powerpoint/2010/main" val="594581539"/>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tr" sz="1200" b="0" i="0" u="none" kern="1200" baseline="0" dirty="0">
                <a:solidFill>
                  <a:schemeClr val="tx1"/>
                </a:solidFill>
                <a:effectLst/>
                <a:latin typeface="+mn-lt"/>
                <a:ea typeface="+mn-ea"/>
                <a:cs typeface="+mn-cs"/>
              </a:rPr>
              <a:t>Farklı veri türleri için farklı gereklilikler</a:t>
            </a:r>
            <a:endParaRPr lang="tr" sz="1200" kern="1200" dirty="0">
              <a:solidFill>
                <a:schemeClr val="tx1"/>
              </a:solidFill>
              <a:effectLst/>
              <a:latin typeface="+mn-lt"/>
              <a:ea typeface="+mn-ea"/>
              <a:cs typeface="+mn-cs"/>
            </a:endParaRPr>
          </a:p>
          <a:p>
            <a:pPr algn="just" rtl="0"/>
            <a:endParaRPr lang="tr" sz="1200" kern="1200" dirty="0">
              <a:solidFill>
                <a:schemeClr val="tx1"/>
              </a:solidFill>
              <a:effectLst/>
              <a:latin typeface="+mn-lt"/>
              <a:ea typeface="+mn-ea"/>
              <a:cs typeface="+mn-cs"/>
            </a:endParaRPr>
          </a:p>
          <a:p>
            <a:pPr algn="just" rtl="0"/>
            <a:r>
              <a:rPr lang="tr" sz="1200" b="0" i="0" u="none" kern="1200" baseline="0" dirty="0">
                <a:solidFill>
                  <a:schemeClr val="tx1"/>
                </a:solidFill>
                <a:effectLst/>
                <a:latin typeface="+mn-lt"/>
                <a:ea typeface="+mn-ea"/>
                <a:cs typeface="+mn-cs"/>
              </a:rPr>
              <a:t>Eğitmenin farklı yabancı hizmet sağlayıcıların farklı veri türleri için farklı </a:t>
            </a:r>
            <a:r>
              <a:rPr lang="tr-TR" sz="1200" b="0" i="0" u="none" kern="1200" baseline="0" dirty="0">
                <a:solidFill>
                  <a:schemeClr val="tx1"/>
                </a:solidFill>
                <a:effectLst/>
                <a:latin typeface="+mn-lt"/>
                <a:ea typeface="+mn-ea"/>
                <a:cs typeface="+mn-cs"/>
              </a:rPr>
              <a:t>şartları olabildiğini</a:t>
            </a:r>
            <a:r>
              <a:rPr lang="tr" sz="1200" b="0" i="0" u="none" kern="1200" baseline="0" dirty="0">
                <a:solidFill>
                  <a:schemeClr val="tx1"/>
                </a:solidFill>
                <a:effectLst/>
                <a:latin typeface="+mn-lt"/>
                <a:ea typeface="+mn-ea"/>
                <a:cs typeface="+mn-cs"/>
              </a:rPr>
              <a:t> ve bu sağlayıcılarla işbirliği kurulurken bu</a:t>
            </a:r>
            <a:r>
              <a:rPr lang="tr-TR" sz="1200" b="0" i="0" u="none" kern="1200" baseline="0" dirty="0">
                <a:solidFill>
                  <a:schemeClr val="tx1"/>
                </a:solidFill>
                <a:effectLst/>
                <a:latin typeface="+mn-lt"/>
                <a:ea typeface="+mn-ea"/>
                <a:cs typeface="+mn-cs"/>
              </a:rPr>
              <a:t> durumun</a:t>
            </a:r>
            <a:r>
              <a:rPr lang="tr" sz="1200" b="0" i="0" u="none" kern="1200" baseline="0" dirty="0">
                <a:solidFill>
                  <a:schemeClr val="tx1"/>
                </a:solidFill>
                <a:effectLst/>
                <a:latin typeface="+mn-lt"/>
                <a:ea typeface="+mn-ea"/>
                <a:cs typeface="+mn-cs"/>
              </a:rPr>
              <a:t> göz önünde bulundurulması gerektiğini vurgulaması önemlidir. Eğitmen, katılımcılara ABD’li hizmet sağlayıcılarla işbirliği kurmaya çalışırken farklı değerlendirmeleri göz önünde bulundurmaları gerektiğini açıklamak için, 73, 74 ve 75. slaytlardaki örnekten yararlanarak Google Inc.’in farklı veri türlerine erişime izin vermek için farklı eşiklere sahip olduğunu vurgulamalıdır. Bu örnek, her bir veri sınıf</a:t>
            </a:r>
            <a:r>
              <a:rPr lang="tr-TR" sz="1200" b="0" i="0" u="none" kern="1200" baseline="0" dirty="0">
                <a:solidFill>
                  <a:schemeClr val="tx1"/>
                </a:solidFill>
                <a:effectLst/>
                <a:latin typeface="+mn-lt"/>
                <a:ea typeface="+mn-ea"/>
                <a:cs typeface="+mn-cs"/>
              </a:rPr>
              <a:t>ına yönelik </a:t>
            </a:r>
            <a:r>
              <a:rPr lang="tr" sz="1200" b="0" i="0" u="none" kern="1200" baseline="0" dirty="0">
                <a:solidFill>
                  <a:schemeClr val="tx1"/>
                </a:solidFill>
                <a:effectLst/>
                <a:latin typeface="+mn-lt"/>
                <a:ea typeface="+mn-ea"/>
                <a:cs typeface="+mn-cs"/>
              </a:rPr>
              <a:t>etkili işbirliği kur</a:t>
            </a:r>
            <a:r>
              <a:rPr lang="tr-TR" sz="1200" b="0" i="0" u="none" kern="1200" baseline="0" dirty="0">
                <a:solidFill>
                  <a:schemeClr val="tx1"/>
                </a:solidFill>
                <a:effectLst/>
                <a:latin typeface="+mn-lt"/>
                <a:ea typeface="+mn-ea"/>
                <a:cs typeface="+mn-cs"/>
              </a:rPr>
              <a:t>abilmek </a:t>
            </a:r>
            <a:r>
              <a:rPr lang="tr" sz="1200" b="0" i="0" u="none" kern="1200" baseline="0" dirty="0">
                <a:solidFill>
                  <a:schemeClr val="tx1"/>
                </a:solidFill>
                <a:effectLst/>
                <a:latin typeface="+mn-lt"/>
                <a:ea typeface="+mn-ea"/>
                <a:cs typeface="+mn-cs"/>
              </a:rPr>
              <a:t>için hangi şartların yerine getirilmesi gerektiğini göstermeye yardımcı olacaktır.</a:t>
            </a:r>
            <a:endParaRPr lang="tr"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pPr algn="l" rtl="0"/>
            <a:fld id="{B2221978-7AB2-D644-A1FF-AF545A1745C1}" type="slidenum">
              <a:rPr/>
              <a:pPr/>
              <a:t>79</a:t>
            </a:fld>
            <a:endParaRPr lang="tr"/>
          </a:p>
        </p:txBody>
      </p:sp>
    </p:spTree>
    <p:extLst>
      <p:ext uri="{BB962C8B-B14F-4D97-AF65-F5344CB8AC3E}">
        <p14:creationId xmlns:p14="http://schemas.microsoft.com/office/powerpoint/2010/main" val="1471009573"/>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r" dirty="0"/>
          </a:p>
        </p:txBody>
      </p:sp>
      <p:sp>
        <p:nvSpPr>
          <p:cNvPr id="4" name="Slide Number Placeholder 3"/>
          <p:cNvSpPr>
            <a:spLocks noGrp="1"/>
          </p:cNvSpPr>
          <p:nvPr>
            <p:ph type="sldNum" sz="quarter" idx="10"/>
          </p:nvPr>
        </p:nvSpPr>
        <p:spPr/>
        <p:txBody>
          <a:bodyPr/>
          <a:lstStyle/>
          <a:p>
            <a:pPr algn="l" rtl="0"/>
            <a:fld id="{B2221978-7AB2-D644-A1FF-AF545A1745C1}" type="slidenum">
              <a:rPr/>
              <a:pPr/>
              <a:t>80</a:t>
            </a:fld>
            <a:endParaRPr lang="tr"/>
          </a:p>
        </p:txBody>
      </p:sp>
    </p:spTree>
    <p:extLst>
      <p:ext uri="{BB962C8B-B14F-4D97-AF65-F5344CB8AC3E}">
        <p14:creationId xmlns:p14="http://schemas.microsoft.com/office/powerpoint/2010/main" val="602606917"/>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l" rtl="0"/>
            <a:r>
              <a:rPr lang="tr" sz="1200" b="0" i="0" u="none" kern="1200" baseline="0" dirty="0">
                <a:solidFill>
                  <a:schemeClr val="tx1"/>
                </a:solidFill>
                <a:effectLst/>
                <a:latin typeface="+mn-lt"/>
                <a:ea typeface="+mn-ea"/>
                <a:cs typeface="+mn-cs"/>
              </a:rPr>
              <a:t>Eğitmen, katılımcılara dersin Üçüncü Bölümü ile ilgili soru</a:t>
            </a:r>
            <a:r>
              <a:rPr lang="tr-TR" sz="1200" b="0" i="0" u="none" kern="1200" baseline="0" dirty="0">
                <a:solidFill>
                  <a:schemeClr val="tx1"/>
                </a:solidFill>
                <a:effectLst/>
                <a:latin typeface="+mn-lt"/>
                <a:ea typeface="+mn-ea"/>
                <a:cs typeface="+mn-cs"/>
              </a:rPr>
              <a:t> </a:t>
            </a:r>
            <a:r>
              <a:rPr lang="tr" sz="1200" b="0" i="0" u="none" kern="1200" baseline="0" dirty="0">
                <a:solidFill>
                  <a:schemeClr val="tx1"/>
                </a:solidFill>
                <a:effectLst/>
                <a:latin typeface="+mn-lt"/>
                <a:ea typeface="+mn-ea"/>
                <a:cs typeface="+mn-cs"/>
              </a:rPr>
              <a:t>sorma fırsatı tanımalıdır.</a:t>
            </a:r>
            <a:endParaRPr lang="tr" dirty="0"/>
          </a:p>
        </p:txBody>
      </p:sp>
      <p:sp>
        <p:nvSpPr>
          <p:cNvPr id="4" name="Slide Number Placeholder 3"/>
          <p:cNvSpPr>
            <a:spLocks noGrp="1"/>
          </p:cNvSpPr>
          <p:nvPr>
            <p:ph type="sldNum" sz="quarter" idx="10"/>
          </p:nvPr>
        </p:nvSpPr>
        <p:spPr/>
        <p:txBody>
          <a:bodyPr/>
          <a:lstStyle/>
          <a:p>
            <a:pPr algn="l" rtl="0"/>
            <a:fld id="{D4504A11-3BA0-4461-A1C5-454F02F9540C}" type="slidenum">
              <a:rPr/>
              <a:pPr/>
              <a:t>83</a:t>
            </a:fld>
            <a:endParaRPr lang="tr"/>
          </a:p>
        </p:txBody>
      </p:sp>
    </p:spTree>
    <p:extLst>
      <p:ext uri="{BB962C8B-B14F-4D97-AF65-F5344CB8AC3E}">
        <p14:creationId xmlns:p14="http://schemas.microsoft.com/office/powerpoint/2010/main" val="895305600"/>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tr" dirty="0"/>
          </a:p>
        </p:txBody>
      </p:sp>
      <p:sp>
        <p:nvSpPr>
          <p:cNvPr id="4" name="Slide Number Placeholder 3"/>
          <p:cNvSpPr>
            <a:spLocks noGrp="1"/>
          </p:cNvSpPr>
          <p:nvPr>
            <p:ph type="sldNum" sz="quarter" idx="10"/>
          </p:nvPr>
        </p:nvSpPr>
        <p:spPr/>
        <p:txBody>
          <a:bodyPr/>
          <a:lstStyle/>
          <a:p>
            <a:pPr algn="l" rtl="0"/>
            <a:fld id="{B2221978-7AB2-D644-A1FF-AF545A1745C1}" type="slidenum">
              <a:rPr/>
              <a:pPr/>
              <a:t>84</a:t>
            </a:fld>
            <a:endParaRPr lang="tr"/>
          </a:p>
        </p:txBody>
      </p:sp>
    </p:spTree>
    <p:extLst>
      <p:ext uri="{BB962C8B-B14F-4D97-AF65-F5344CB8AC3E}">
        <p14:creationId xmlns:p14="http://schemas.microsoft.com/office/powerpoint/2010/main" val="14197807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dirty="0"/>
              <a:t>Katılımcıların elektronik delillerin belli özelliklerini hatırlama</a:t>
            </a:r>
            <a:r>
              <a:rPr lang="tr-TR" b="0" i="0" u="none" baseline="0" dirty="0"/>
              <a:t>ları </a:t>
            </a:r>
            <a:r>
              <a:rPr lang="tr" b="0" i="0" u="none" baseline="0" dirty="0"/>
              <a:t>önemlidir. Slayt, sunumu yapan ile katılımcılar arasında bir etkileşim fırsatı yaratmak amacıyla boş bırakılmıştır. Katılımcılar, daha önceki eğitim oturumlarında edindikleri bilgileri kullanabilmelidir. Elektronik deliller</a:t>
            </a:r>
            <a:r>
              <a:rPr lang="tr-TR" b="0" i="0" u="none" baseline="0" dirty="0"/>
              <a:t>den bahsedilirken,</a:t>
            </a:r>
            <a:r>
              <a:rPr lang="tr" b="0" i="0" u="none" baseline="0" dirty="0"/>
              <a:t> şu temel noktalar ele alınmalıdır:</a:t>
            </a:r>
            <a:endParaRPr lang="tr" dirty="0"/>
          </a:p>
          <a:p>
            <a:pPr marL="228600" indent="-228600" algn="l" rtl="0">
              <a:buAutoNum type="arabicPeriod"/>
            </a:pPr>
            <a:r>
              <a:rPr lang="tr" b="0" i="0" u="none" baseline="0" dirty="0"/>
              <a:t>Elektronik deliller, bir bilgisayar sisteminde üretilen ya da depolanan verilerdir;</a:t>
            </a:r>
          </a:p>
          <a:p>
            <a:pPr marL="228600" indent="-228600" algn="l" rtl="0">
              <a:buAutoNum type="arabicPeriod"/>
            </a:pPr>
            <a:r>
              <a:rPr lang="tr" b="0" i="0" u="none" baseline="0" dirty="0"/>
              <a:t>Elektronik deliller, elektronik cihazlardan ve onların çevre birimlerinden, bilgisayar ağlarından, cep telefonlarından, dijital kameralardan, bulut depolamadan ve depolama cihazları da dahil olmak üzere taşınabilen cihazlardan türetilen delilleri içerir; </a:t>
            </a:r>
          </a:p>
          <a:p>
            <a:pPr marL="228600" indent="-228600" algn="l" rtl="0">
              <a:buAutoNum type="arabicPeriod"/>
            </a:pPr>
            <a:r>
              <a:rPr lang="tr" b="0" i="0" u="none" baseline="0" dirty="0"/>
              <a:t>İçerdiği bilgiler, bağımsız bir fiziksel forma sahip değildir.</a:t>
            </a:r>
            <a:endParaRPr lang="tr" dirty="0"/>
          </a:p>
          <a:p>
            <a:endParaRPr lang="tr" dirty="0"/>
          </a:p>
        </p:txBody>
      </p:sp>
      <p:sp>
        <p:nvSpPr>
          <p:cNvPr id="4" name="Slide Number Placeholder 3"/>
          <p:cNvSpPr>
            <a:spLocks noGrp="1"/>
          </p:cNvSpPr>
          <p:nvPr>
            <p:ph type="sldNum" sz="quarter" idx="10"/>
          </p:nvPr>
        </p:nvSpPr>
        <p:spPr/>
        <p:txBody>
          <a:bodyPr/>
          <a:lstStyle/>
          <a:p>
            <a:pPr algn="l" rtl="0"/>
            <a:fld id="{B2221978-7AB2-D644-A1FF-AF545A1745C1}" type="slidenum">
              <a:rPr/>
              <a:pPr/>
              <a:t>9</a:t>
            </a:fld>
            <a:endParaRPr lang="tr" dirty="0"/>
          </a:p>
        </p:txBody>
      </p:sp>
    </p:spTree>
    <p:extLst>
      <p:ext uri="{BB962C8B-B14F-4D97-AF65-F5344CB8AC3E}">
        <p14:creationId xmlns:p14="http://schemas.microsoft.com/office/powerpoint/2010/main" val="1793276590"/>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just" rtl="0" eaLnBrk="1" hangingPunct="1">
              <a:spcBef>
                <a:spcPct val="0"/>
              </a:spcBef>
            </a:pPr>
            <a:r>
              <a:rPr lang="tr" b="0" i="0" u="none" baseline="0" dirty="0"/>
              <a:t>Eğitmen</a:t>
            </a:r>
            <a:r>
              <a:rPr lang="tr-TR" b="0" i="0" u="none" baseline="0" dirty="0"/>
              <a:t>, </a:t>
            </a:r>
            <a:r>
              <a:rPr lang="tr" b="0" i="0" u="none" baseline="0" dirty="0"/>
              <a:t>bu slaytları tek tek ele alarak gerekli olduğunda belli öğrenci grupları için vurgulanması gereken belli noktaları ayrıntılandırmalıdır. Eğitmen</a:t>
            </a:r>
            <a:r>
              <a:rPr lang="tr-TR" b="0" i="0" u="none" baseline="0" dirty="0"/>
              <a:t>, </a:t>
            </a:r>
            <a:r>
              <a:rPr lang="tr" b="0" i="0" u="none" baseline="0" dirty="0"/>
              <a:t>materyallerin nasıl sunulacağını açıklamalı ve etkileşim ve sorular için zaman ayırmalıdır. Eğitmen</a:t>
            </a:r>
            <a:r>
              <a:rPr lang="tr-TR" b="0" i="0" u="none" baseline="0" dirty="0"/>
              <a:t>,</a:t>
            </a:r>
            <a:r>
              <a:rPr lang="tr" b="0" i="0" u="none" baseline="0" dirty="0"/>
              <a:t> bu eğitimin etkileşimli olmasının amaçlandığını ve katılımcıların oturum boyunca çalışmalara katılımının bekleneceğini de vurgulamalıdır. Eğitmen, bir değerlendirme sınavı yapılıp yapılmayacağını</a:t>
            </a:r>
            <a:r>
              <a:rPr lang="tr-TR" b="0" i="0" u="none" baseline="0" dirty="0"/>
              <a:t>, </a:t>
            </a:r>
            <a:r>
              <a:rPr lang="tr" b="0" i="0" u="none" baseline="0" dirty="0"/>
              <a:t>yapılacaksa bunun n</a:t>
            </a:r>
            <a:r>
              <a:rPr lang="tr-TR" b="0" i="0" u="none" baseline="0" dirty="0"/>
              <a:t>asıl </a:t>
            </a:r>
            <a:r>
              <a:rPr lang="tr" b="0" i="0" u="none" baseline="0" dirty="0"/>
              <a:t>olacağını ve geçer notun ne olacağını açıklamalıdır.  </a:t>
            </a:r>
          </a:p>
          <a:p>
            <a:pPr algn="just" rtl="0" eaLnBrk="1" hangingPunct="1">
              <a:spcBef>
                <a:spcPct val="0"/>
              </a:spcBef>
            </a:pPr>
            <a:endParaRPr lang="tr" altLang="x-none" dirty="0"/>
          </a:p>
          <a:p>
            <a:pPr algn="just" rtl="0" eaLnBrk="1" hangingPunct="1">
              <a:spcBef>
                <a:spcPct val="0"/>
              </a:spcBef>
            </a:pPr>
            <a:r>
              <a:rPr lang="tr" b="0" i="0" u="none" baseline="0" dirty="0"/>
              <a:t>Seçilen tüm vakalar</a:t>
            </a:r>
            <a:r>
              <a:rPr lang="tr-TR" b="0" i="0" u="none" baseline="0" dirty="0"/>
              <a:t>,</a:t>
            </a:r>
            <a:r>
              <a:rPr lang="tr" b="0" i="0" u="none" baseline="0" dirty="0"/>
              <a:t> Budapeşte Sözleşmesi'nin 9. Maddesinin hükümleri çerçevesinde çocuk pornografisiyle bağlantılı suçlarla </a:t>
            </a:r>
            <a:r>
              <a:rPr lang="tr-TR" b="0" i="0" u="none" baseline="0" dirty="0"/>
              <a:t>ilgilidir</a:t>
            </a:r>
            <a:r>
              <a:rPr lang="tr" b="0" i="0" u="none" baseline="0" dirty="0"/>
              <a:t>. Bu suçlarla ilgili olarak küresel ölçekte Uluslararası İşbirliği ve Karşılıklı Adli Yardım (KAY) oldukça gelişmiştir ve Üye Ülkeler farklılıklarını ve benzerliklerini paylaşmaktadır. Bu durum başka tür siber suçlarla bağlantılı usul meselelerinin anlaşılması açısından </a:t>
            </a:r>
            <a:r>
              <a:rPr lang="tr-TR" b="0" i="0" u="none" baseline="0" dirty="0"/>
              <a:t>da bir eksiklik</a:t>
            </a:r>
            <a:r>
              <a:rPr lang="tr" b="0" i="0" u="none" baseline="0" dirty="0"/>
              <a:t> yaratmayacaktır, çünkü Üye Tarafların Budapeşte Sözleşmesi'nin 9. Maddesinde betimlenen suçları kovuşturmak için tesis ettikleri usul tedbirlerinin</a:t>
            </a:r>
            <a:r>
              <a:rPr lang="tr-TR" b="0" i="0" u="none" baseline="0" dirty="0"/>
              <a:t>,</a:t>
            </a:r>
            <a:r>
              <a:rPr lang="tr" b="0" i="0" u="none" baseline="0" dirty="0"/>
              <a:t> Budapeşte Sözleşmesi’nin 2 ila 11. Maddelerinde betimlenen </a:t>
            </a:r>
            <a:r>
              <a:rPr lang="tr-TR" b="0" i="0" u="none" baseline="0" dirty="0"/>
              <a:t>bütün </a:t>
            </a:r>
            <a:r>
              <a:rPr lang="tr" b="0" i="0" u="none" baseline="0" dirty="0"/>
              <a:t>siber suç</a:t>
            </a:r>
            <a:r>
              <a:rPr lang="tr-TR" b="0" i="0" u="none" baseline="0" dirty="0"/>
              <a:t>lar</a:t>
            </a:r>
            <a:r>
              <a:rPr lang="tr" b="0" i="0" u="none" baseline="0" dirty="0"/>
              <a:t> için geçerli olması </a:t>
            </a:r>
            <a:r>
              <a:rPr lang="tr-TR" b="0" i="0" u="none" baseline="0" dirty="0"/>
              <a:t>gerekir</a:t>
            </a:r>
            <a:r>
              <a:rPr lang="tr" b="0" i="0" u="none" baseline="0" dirty="0"/>
              <a:t>.</a:t>
            </a:r>
          </a:p>
        </p:txBody>
      </p:sp>
      <p:sp>
        <p:nvSpPr>
          <p:cNvPr id="35844"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defRPr>
            </a:lvl1pPr>
            <a:lvl2pPr marL="742950" indent="-285750">
              <a:spcBef>
                <a:spcPct val="30000"/>
              </a:spcBef>
              <a:defRPr sz="1200">
                <a:solidFill>
                  <a:schemeClr val="tx1"/>
                </a:solidFill>
                <a:latin typeface="Calibri" pitchFamily="34" charset="0"/>
              </a:defRPr>
            </a:lvl2pPr>
            <a:lvl3pPr marL="1143000" indent="-228600">
              <a:spcBef>
                <a:spcPct val="30000"/>
              </a:spcBef>
              <a:defRPr sz="1200">
                <a:solidFill>
                  <a:schemeClr val="tx1"/>
                </a:solidFill>
                <a:latin typeface="Calibri" pitchFamily="34" charset="0"/>
              </a:defRPr>
            </a:lvl3pPr>
            <a:lvl4pPr marL="1600200" indent="-228600">
              <a:spcBef>
                <a:spcPct val="30000"/>
              </a:spcBef>
              <a:defRPr sz="1200">
                <a:solidFill>
                  <a:schemeClr val="tx1"/>
                </a:solidFill>
                <a:latin typeface="Calibri" pitchFamily="34" charset="0"/>
              </a:defRPr>
            </a:lvl4pPr>
            <a:lvl5pPr marL="2057400" indent="-228600">
              <a:spcBef>
                <a:spcPct val="30000"/>
              </a:spcBef>
              <a:defRPr sz="1200">
                <a:solidFill>
                  <a:schemeClr val="tx1"/>
                </a:solidFill>
                <a:latin typeface="Calibri" pitchFamily="34" charset="0"/>
              </a:defRPr>
            </a:lvl5pPr>
            <a:lvl6pPr marL="2514600" indent="-228600" defTabSz="457200" eaLnBrk="0" fontAlgn="base" hangingPunct="0">
              <a:spcBef>
                <a:spcPct val="30000"/>
              </a:spcBef>
              <a:spcAft>
                <a:spcPct val="0"/>
              </a:spcAft>
              <a:defRPr sz="1200">
                <a:solidFill>
                  <a:schemeClr val="tx1"/>
                </a:solidFill>
                <a:latin typeface="Calibri" pitchFamily="34" charset="0"/>
              </a:defRPr>
            </a:lvl6pPr>
            <a:lvl7pPr marL="2971800" indent="-228600" defTabSz="457200" eaLnBrk="0" fontAlgn="base" hangingPunct="0">
              <a:spcBef>
                <a:spcPct val="30000"/>
              </a:spcBef>
              <a:spcAft>
                <a:spcPct val="0"/>
              </a:spcAft>
              <a:defRPr sz="1200">
                <a:solidFill>
                  <a:schemeClr val="tx1"/>
                </a:solidFill>
                <a:latin typeface="Calibri" pitchFamily="34" charset="0"/>
              </a:defRPr>
            </a:lvl7pPr>
            <a:lvl8pPr marL="3429000" indent="-228600" defTabSz="457200" eaLnBrk="0" fontAlgn="base" hangingPunct="0">
              <a:spcBef>
                <a:spcPct val="30000"/>
              </a:spcBef>
              <a:spcAft>
                <a:spcPct val="0"/>
              </a:spcAft>
              <a:defRPr sz="1200">
                <a:solidFill>
                  <a:schemeClr val="tx1"/>
                </a:solidFill>
                <a:latin typeface="Calibri" pitchFamily="34" charset="0"/>
              </a:defRPr>
            </a:lvl8pPr>
            <a:lvl9pPr marL="3886200" indent="-228600" defTabSz="457200" eaLnBrk="0" fontAlgn="base" hangingPunct="0">
              <a:spcBef>
                <a:spcPct val="30000"/>
              </a:spcBef>
              <a:spcAft>
                <a:spcPct val="0"/>
              </a:spcAft>
              <a:defRPr sz="1200">
                <a:solidFill>
                  <a:schemeClr val="tx1"/>
                </a:solidFill>
                <a:latin typeface="Calibri" pitchFamily="34" charset="0"/>
              </a:defRPr>
            </a:lvl9pPr>
          </a:lstStyle>
          <a:p>
            <a:pPr algn="l" rtl="0">
              <a:spcBef>
                <a:spcPct val="0"/>
              </a:spcBef>
            </a:pPr>
            <a:fld id="{A0E2E3A5-3F7A-4CDB-994C-2A593FB4950C}" type="slidenum">
              <a:rPr/>
              <a:pPr>
                <a:spcBef>
                  <a:spcPct val="0"/>
                </a:spcBef>
              </a:pPr>
              <a:t>85</a:t>
            </a:fld>
            <a:endParaRPr lang="tr" altLang="x-none"/>
          </a:p>
        </p:txBody>
      </p:sp>
    </p:spTree>
    <p:extLst>
      <p:ext uri="{BB962C8B-B14F-4D97-AF65-F5344CB8AC3E}">
        <p14:creationId xmlns:p14="http://schemas.microsoft.com/office/powerpoint/2010/main" val="3304457528"/>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just" rtl="0" eaLnBrk="1" hangingPunct="1"/>
            <a:r>
              <a:rPr lang="tr" b="0" i="0" u="none" baseline="0" dirty="0"/>
              <a:t>Vaka çalışması 1</a:t>
            </a:r>
          </a:p>
          <a:p>
            <a:pPr algn="just" rtl="0" eaLnBrk="1" hangingPunct="1"/>
            <a:endParaRPr lang="tr" altLang="x-none" dirty="0"/>
          </a:p>
          <a:p>
            <a:pPr algn="just" rtl="0" eaLnBrk="1" hangingPunct="1"/>
            <a:r>
              <a:rPr lang="tr" b="0" i="0" u="none" baseline="0" dirty="0"/>
              <a:t>Eğitmen slayttaki metni yavaşça okumalıdır. Bu vaka, Europol'un </a:t>
            </a:r>
            <a:r>
              <a:rPr lang="tr" b="0" i="1" u="none" baseline="0" dirty="0"/>
              <a:t>2015 Internet Organised Crime Threat Assessment (IOCTA) [2015 İnternet Kaynaklı Organize Suç Tehdidi Değerlendirmesi] </a:t>
            </a:r>
            <a:r>
              <a:rPr lang="tr" b="0" i="0" u="none" baseline="0" dirty="0"/>
              <a:t>raporuna göre, en yaygın </a:t>
            </a:r>
            <a:r>
              <a:rPr lang="tr" b="0" i="1" u="none" baseline="0" dirty="0"/>
              <a:t>Sexual Extortion of Children in Cyberspace (SECC) [Siberuzayda Çocuklara Yönelik Cinsel Şantaj] </a:t>
            </a:r>
            <a:r>
              <a:rPr lang="tr" b="0" i="0" u="none" baseline="0" dirty="0"/>
              <a:t>yöntemini yansıtmaktadır.</a:t>
            </a:r>
            <a:r>
              <a:rPr lang="tr" b="0" i="1" u="none" baseline="0" dirty="0"/>
              <a:t> </a:t>
            </a:r>
            <a:r>
              <a:rPr lang="tr" b="0" i="0" u="none" baseline="0" dirty="0"/>
              <a:t>IRC gibi geleneksel web forumları ve sohbet odaları artık popülerliğini kaybetmiş ve yerlerini Twitter ve Facebook gibi sosyal ağlara bırakmıştır. Çevrimiçi oyun siteleri de, doğrudan kullanıcıların sosyalleşmesini amaçlamamakla birlikte, dolaylı olarak yeni insanlarla tanışma fırsatı sunmaktadır. Teknolojik gelişmeleri seven gençler bu tür sosyalleşme araçlarını da sevmektedir. İnternet Protokolü üzerinden ses (VoIP) uygulamaları sayesinde, gençler yukarıda değinilen iletişim kanalları üzerinden tanıştıktan kısa bir süre sonra görüntülü sohbete başlamakta, hatta coğrafi yakınlığın olduğu durumlarda çevrimiçi </a:t>
            </a:r>
            <a:r>
              <a:rPr lang="tr-TR" b="0" i="0" u="none" baseline="0" dirty="0"/>
              <a:t>arkadaşlıklar </a:t>
            </a:r>
            <a:r>
              <a:rPr lang="tr" b="0" i="0" u="none" baseline="0" dirty="0"/>
              <a:t>gerçek hayata taşınabilmektedir. Bunun sonucunda internet, çok çeşitli çevrimiçi iletişim kanallarının yardımıyla potansiyel kurbanların "avlanabildiği" bir yer haline gelmiştir.</a:t>
            </a:r>
          </a:p>
          <a:p>
            <a:pPr algn="l" rtl="0" eaLnBrk="1" hangingPunct="1">
              <a:spcBef>
                <a:spcPct val="0"/>
              </a:spcBef>
            </a:pPr>
            <a:endParaRPr lang="tr" altLang="x-none" dirty="0"/>
          </a:p>
        </p:txBody>
      </p:sp>
      <p:sp>
        <p:nvSpPr>
          <p:cNvPr id="368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defRPr>
            </a:lvl1pPr>
            <a:lvl2pPr marL="742950" indent="-285750">
              <a:spcBef>
                <a:spcPct val="30000"/>
              </a:spcBef>
              <a:defRPr sz="1200">
                <a:solidFill>
                  <a:schemeClr val="tx1"/>
                </a:solidFill>
                <a:latin typeface="Calibri" pitchFamily="34" charset="0"/>
              </a:defRPr>
            </a:lvl2pPr>
            <a:lvl3pPr marL="1143000" indent="-228600">
              <a:spcBef>
                <a:spcPct val="30000"/>
              </a:spcBef>
              <a:defRPr sz="1200">
                <a:solidFill>
                  <a:schemeClr val="tx1"/>
                </a:solidFill>
                <a:latin typeface="Calibri" pitchFamily="34" charset="0"/>
              </a:defRPr>
            </a:lvl3pPr>
            <a:lvl4pPr marL="1600200" indent="-228600">
              <a:spcBef>
                <a:spcPct val="30000"/>
              </a:spcBef>
              <a:defRPr sz="1200">
                <a:solidFill>
                  <a:schemeClr val="tx1"/>
                </a:solidFill>
                <a:latin typeface="Calibri" pitchFamily="34" charset="0"/>
              </a:defRPr>
            </a:lvl4pPr>
            <a:lvl5pPr marL="2057400" indent="-228600">
              <a:spcBef>
                <a:spcPct val="30000"/>
              </a:spcBef>
              <a:defRPr sz="1200">
                <a:solidFill>
                  <a:schemeClr val="tx1"/>
                </a:solidFill>
                <a:latin typeface="Calibri" pitchFamily="34" charset="0"/>
              </a:defRPr>
            </a:lvl5pPr>
            <a:lvl6pPr marL="2514600" indent="-228600" defTabSz="457200" eaLnBrk="0" fontAlgn="base" hangingPunct="0">
              <a:spcBef>
                <a:spcPct val="30000"/>
              </a:spcBef>
              <a:spcAft>
                <a:spcPct val="0"/>
              </a:spcAft>
              <a:defRPr sz="1200">
                <a:solidFill>
                  <a:schemeClr val="tx1"/>
                </a:solidFill>
                <a:latin typeface="Calibri" pitchFamily="34" charset="0"/>
              </a:defRPr>
            </a:lvl6pPr>
            <a:lvl7pPr marL="2971800" indent="-228600" defTabSz="457200" eaLnBrk="0" fontAlgn="base" hangingPunct="0">
              <a:spcBef>
                <a:spcPct val="30000"/>
              </a:spcBef>
              <a:spcAft>
                <a:spcPct val="0"/>
              </a:spcAft>
              <a:defRPr sz="1200">
                <a:solidFill>
                  <a:schemeClr val="tx1"/>
                </a:solidFill>
                <a:latin typeface="Calibri" pitchFamily="34" charset="0"/>
              </a:defRPr>
            </a:lvl7pPr>
            <a:lvl8pPr marL="3429000" indent="-228600" defTabSz="457200" eaLnBrk="0" fontAlgn="base" hangingPunct="0">
              <a:spcBef>
                <a:spcPct val="30000"/>
              </a:spcBef>
              <a:spcAft>
                <a:spcPct val="0"/>
              </a:spcAft>
              <a:defRPr sz="1200">
                <a:solidFill>
                  <a:schemeClr val="tx1"/>
                </a:solidFill>
                <a:latin typeface="Calibri" pitchFamily="34" charset="0"/>
              </a:defRPr>
            </a:lvl8pPr>
            <a:lvl9pPr marL="3886200" indent="-228600" defTabSz="457200" eaLnBrk="0" fontAlgn="base" hangingPunct="0">
              <a:spcBef>
                <a:spcPct val="30000"/>
              </a:spcBef>
              <a:spcAft>
                <a:spcPct val="0"/>
              </a:spcAft>
              <a:defRPr sz="1200">
                <a:solidFill>
                  <a:schemeClr val="tx1"/>
                </a:solidFill>
                <a:latin typeface="Calibri" pitchFamily="34" charset="0"/>
              </a:defRPr>
            </a:lvl9pPr>
          </a:lstStyle>
          <a:p>
            <a:pPr algn="l" rtl="0">
              <a:spcBef>
                <a:spcPct val="0"/>
              </a:spcBef>
            </a:pPr>
            <a:fld id="{C9848AE3-175E-42AC-B502-6C678AD5FE33}" type="slidenum">
              <a:rPr/>
              <a:pPr>
                <a:spcBef>
                  <a:spcPct val="0"/>
                </a:spcBef>
              </a:pPr>
              <a:t>86</a:t>
            </a:fld>
            <a:endParaRPr lang="tr" altLang="x-none"/>
          </a:p>
        </p:txBody>
      </p:sp>
    </p:spTree>
    <p:extLst>
      <p:ext uri="{BB962C8B-B14F-4D97-AF65-F5344CB8AC3E}">
        <p14:creationId xmlns:p14="http://schemas.microsoft.com/office/powerpoint/2010/main" val="2178999855"/>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just" rtl="0" eaLnBrk="1" hangingPunct="1"/>
            <a:r>
              <a:rPr lang="tr" b="0" i="0" u="none" baseline="0" dirty="0"/>
              <a:t>Eğitmen metni yavaşça okumalıdır. Ağ ortamında suçla mücadele etmenin başlıca güçlüklerinden biri, faili bulmanın ve suç teşkil eden fiilin boyutlarını ve etkisini değerlendirmenin </a:t>
            </a:r>
            <a:r>
              <a:rPr lang="tr-TR" b="0" i="0" u="none" baseline="0" dirty="0"/>
              <a:t>zor</a:t>
            </a:r>
            <a:r>
              <a:rPr lang="tr" b="0" i="0" u="none" baseline="0" dirty="0"/>
              <a:t> olmasıdır. Bir diğer sorun, elektronik verilerin değişkenliğinden kaynaklanmaktadır. Bu veriler saniyeler içinde değiştirilebilir, taşınabilir ya da silinebilir. Örneğin, verileri kontrol edebilen bir kullanıcı bilgisayar sistemini kullanarak ceza soruşturmasına konu olan verileri silebilir ve böylece delilleri yok edebilir. Çoğu zaman hız ve</a:t>
            </a:r>
            <a:r>
              <a:rPr lang="tr-TR" b="0" i="0" u="none" baseline="0" dirty="0"/>
              <a:t> </a:t>
            </a:r>
            <a:r>
              <a:rPr lang="tr" b="0" i="0" u="none" baseline="0" dirty="0"/>
              <a:t>bazen gizlilik, soruşturmaların başarısı açısından hayati önemdedir. Sözleşme</a:t>
            </a:r>
            <a:r>
              <a:rPr lang="tr-TR" b="0" i="0" u="none" baseline="0" dirty="0"/>
              <a:t>de</a:t>
            </a:r>
            <a:r>
              <a:rPr lang="tr" b="0" i="0" u="none" baseline="0" dirty="0"/>
              <a:t> arama ve el koyma gibi geleneksel usul tedbirleri yeni teknoloji ortamına uyarlanmıştır. Bunlara ek olarak, bu dersin daha önceki bölümlerinde incelendiği gibi, arama ve el koyma gibi geleneksel delil toplama tedbirlerinin değişken teknoloji ortamında etkinliğini sürdürebilmesini sağlamak için, verilerin süratli şekilde korunması gibi yeni tedbirler üretilmiştir. </a:t>
            </a:r>
          </a:p>
          <a:p>
            <a:pPr algn="just" rtl="0" eaLnBrk="1" hangingPunct="1"/>
            <a:endParaRPr lang="tr" altLang="x-none" dirty="0"/>
          </a:p>
          <a:p>
            <a:pPr algn="just" rtl="0" eaLnBrk="1" hangingPunct="1"/>
            <a:r>
              <a:rPr lang="tr" b="0" i="0" u="none" baseline="0" dirty="0"/>
              <a:t>Bu vakada suç, Facebook kullanılarak işlenmiştir. Eğitmen, katılımcıları sıradaki adımın Facebook'a failin IP adresinin sorulması olduğunu söylemeye yönlendirmelidir.</a:t>
            </a:r>
            <a:endParaRPr lang="tr" altLang="x-none" dirty="0"/>
          </a:p>
        </p:txBody>
      </p:sp>
      <p:sp>
        <p:nvSpPr>
          <p:cNvPr id="37892"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defRPr>
            </a:lvl1pPr>
            <a:lvl2pPr marL="742950" indent="-285750">
              <a:spcBef>
                <a:spcPct val="30000"/>
              </a:spcBef>
              <a:defRPr sz="1200">
                <a:solidFill>
                  <a:schemeClr val="tx1"/>
                </a:solidFill>
                <a:latin typeface="Calibri" pitchFamily="34" charset="0"/>
              </a:defRPr>
            </a:lvl2pPr>
            <a:lvl3pPr marL="1143000" indent="-228600">
              <a:spcBef>
                <a:spcPct val="30000"/>
              </a:spcBef>
              <a:defRPr sz="1200">
                <a:solidFill>
                  <a:schemeClr val="tx1"/>
                </a:solidFill>
                <a:latin typeface="Calibri" pitchFamily="34" charset="0"/>
              </a:defRPr>
            </a:lvl3pPr>
            <a:lvl4pPr marL="1600200" indent="-228600">
              <a:spcBef>
                <a:spcPct val="30000"/>
              </a:spcBef>
              <a:defRPr sz="1200">
                <a:solidFill>
                  <a:schemeClr val="tx1"/>
                </a:solidFill>
                <a:latin typeface="Calibri" pitchFamily="34" charset="0"/>
              </a:defRPr>
            </a:lvl4pPr>
            <a:lvl5pPr marL="2057400" indent="-228600">
              <a:spcBef>
                <a:spcPct val="30000"/>
              </a:spcBef>
              <a:defRPr sz="1200">
                <a:solidFill>
                  <a:schemeClr val="tx1"/>
                </a:solidFill>
                <a:latin typeface="Calibri" pitchFamily="34" charset="0"/>
              </a:defRPr>
            </a:lvl5pPr>
            <a:lvl6pPr marL="2514600" indent="-228600" defTabSz="457200" eaLnBrk="0" fontAlgn="base" hangingPunct="0">
              <a:spcBef>
                <a:spcPct val="30000"/>
              </a:spcBef>
              <a:spcAft>
                <a:spcPct val="0"/>
              </a:spcAft>
              <a:defRPr sz="1200">
                <a:solidFill>
                  <a:schemeClr val="tx1"/>
                </a:solidFill>
                <a:latin typeface="Calibri" pitchFamily="34" charset="0"/>
              </a:defRPr>
            </a:lvl6pPr>
            <a:lvl7pPr marL="2971800" indent="-228600" defTabSz="457200" eaLnBrk="0" fontAlgn="base" hangingPunct="0">
              <a:spcBef>
                <a:spcPct val="30000"/>
              </a:spcBef>
              <a:spcAft>
                <a:spcPct val="0"/>
              </a:spcAft>
              <a:defRPr sz="1200">
                <a:solidFill>
                  <a:schemeClr val="tx1"/>
                </a:solidFill>
                <a:latin typeface="Calibri" pitchFamily="34" charset="0"/>
              </a:defRPr>
            </a:lvl7pPr>
            <a:lvl8pPr marL="3429000" indent="-228600" defTabSz="457200" eaLnBrk="0" fontAlgn="base" hangingPunct="0">
              <a:spcBef>
                <a:spcPct val="30000"/>
              </a:spcBef>
              <a:spcAft>
                <a:spcPct val="0"/>
              </a:spcAft>
              <a:defRPr sz="1200">
                <a:solidFill>
                  <a:schemeClr val="tx1"/>
                </a:solidFill>
                <a:latin typeface="Calibri" pitchFamily="34" charset="0"/>
              </a:defRPr>
            </a:lvl8pPr>
            <a:lvl9pPr marL="3886200" indent="-228600" defTabSz="457200" eaLnBrk="0" fontAlgn="base" hangingPunct="0">
              <a:spcBef>
                <a:spcPct val="30000"/>
              </a:spcBef>
              <a:spcAft>
                <a:spcPct val="0"/>
              </a:spcAft>
              <a:defRPr sz="1200">
                <a:solidFill>
                  <a:schemeClr val="tx1"/>
                </a:solidFill>
                <a:latin typeface="Calibri" pitchFamily="34" charset="0"/>
              </a:defRPr>
            </a:lvl9pPr>
          </a:lstStyle>
          <a:p>
            <a:pPr algn="l" rtl="0">
              <a:spcBef>
                <a:spcPct val="0"/>
              </a:spcBef>
            </a:pPr>
            <a:fld id="{829448BE-EB23-4488-87D9-0F850382B064}" type="slidenum">
              <a:rPr/>
              <a:pPr>
                <a:spcBef>
                  <a:spcPct val="0"/>
                </a:spcBef>
              </a:pPr>
              <a:t>87</a:t>
            </a:fld>
            <a:endParaRPr lang="tr" altLang="x-none"/>
          </a:p>
        </p:txBody>
      </p:sp>
    </p:spTree>
    <p:extLst>
      <p:ext uri="{BB962C8B-B14F-4D97-AF65-F5344CB8AC3E}">
        <p14:creationId xmlns:p14="http://schemas.microsoft.com/office/powerpoint/2010/main" val="1613705481"/>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47500" lnSpcReduction="20000"/>
          </a:bodyPr>
          <a:lstStyle/>
          <a:p>
            <a:pPr marL="0" indent="0" algn="l" rtl="0">
              <a:buNone/>
            </a:pPr>
            <a:r>
              <a:rPr lang="tr" b="1" i="0" u="none" baseline="0" dirty="0"/>
              <a:t>Not: </a:t>
            </a:r>
            <a:r>
              <a:rPr lang="tr" b="0" i="0" u="none" baseline="0" dirty="0"/>
              <a:t>Aşağıda verilen cevaplar, usuli yönlere ilişkin olan şu anki dersin yanı sıra</a:t>
            </a:r>
            <a:r>
              <a:rPr lang="tr-TR" b="0" i="0" u="none" baseline="0" dirty="0"/>
              <a:t>,</a:t>
            </a:r>
            <a:r>
              <a:rPr lang="tr" b="0" i="0" u="none" baseline="0" dirty="0"/>
              <a:t> işbirliği ve İSS'lerle işbirliği dersine de dayanmaktadır.</a:t>
            </a:r>
          </a:p>
          <a:p>
            <a:pPr marL="0" indent="0" algn="l" rtl="0">
              <a:buNone/>
            </a:pPr>
            <a:endParaRPr lang="tr" altLang="x-none" b="1" baseline="0" dirty="0"/>
          </a:p>
          <a:p>
            <a:pPr marL="228600" indent="-228600" algn="l" rtl="0">
              <a:buAutoNum type="arabicPeriod"/>
            </a:pPr>
            <a:r>
              <a:rPr lang="tr" b="1" i="0" u="none" baseline="0" dirty="0"/>
              <a:t>Polis doğrudan Facebook'la irtibata geçebilir mi?</a:t>
            </a:r>
          </a:p>
          <a:p>
            <a:pPr marL="0" indent="0" algn="l" rtl="0">
              <a:buNone/>
            </a:pPr>
            <a:r>
              <a:rPr lang="tr" b="0" i="0" u="none" baseline="0" dirty="0"/>
              <a:t>Cevap: Evet, bu mümkündür</a:t>
            </a:r>
            <a:r>
              <a:rPr lang="tr-TR" b="0" i="0" u="none" baseline="0" dirty="0"/>
              <a:t> </a:t>
            </a:r>
            <a:r>
              <a:rPr lang="tr" b="0" i="0" u="none" baseline="0" dirty="0"/>
              <a:t>ama </a:t>
            </a:r>
            <a:r>
              <a:rPr lang="tr-TR" b="0" i="0" u="none" baseline="0" dirty="0"/>
              <a:t>cevap alacakları </a:t>
            </a:r>
            <a:r>
              <a:rPr lang="tr" b="0" i="0" u="none" baseline="0" dirty="0"/>
              <a:t>garanti değildir.</a:t>
            </a:r>
          </a:p>
          <a:p>
            <a:endParaRPr lang="tr" altLang="x-none" dirty="0"/>
          </a:p>
          <a:p>
            <a:pPr algn="l" rtl="0"/>
            <a:r>
              <a:rPr lang="tr" b="0" i="0" u="none" baseline="0" dirty="0"/>
              <a:t>(ABD'nin de onaylamış olduğu) Budapeşte Sözleşmesi uyarınca, Devletler tesis ettikleri usul kurallarıyla, kolluk makamlarının İSS'lere hizmet sağlayıcılarını ve haberleşmenin iletildiği yolu tespit etmeye yetecek miktarda trafik verisi verme yükümlülüğü getirmesine imkân tanımalıdır.</a:t>
            </a:r>
          </a:p>
          <a:p>
            <a:endParaRPr lang="tr" sz="1200" b="0" dirty="0"/>
          </a:p>
          <a:p>
            <a:pPr algn="l" rtl="0"/>
            <a:r>
              <a:rPr lang="tr" sz="1200" b="0" i="0" u="none" baseline="0" dirty="0"/>
              <a:t>Budapeşte Sözleşmesi'nin 23 ila 35. Maddeleri uyarınca ve başka işbirliği antlaşmaları geçerli olmadığı sürece işbirliği, karşılıklı yardım talepleri göndermekten ve bu taleplere cevap vermekten, bu talepleri uygulamaya sokmaktan ya da uygulanması konusunda yetkili makama iletmekten sorumlu merkezi makam ya da makamlar arasında gerçekleştirilecektir.</a:t>
            </a:r>
          </a:p>
          <a:p>
            <a:endParaRPr lang="tr" sz="1200" kern="1200" dirty="0">
              <a:solidFill>
                <a:schemeClr val="tx1"/>
              </a:solidFill>
              <a:effectLst/>
              <a:latin typeface="+mn-lt"/>
              <a:ea typeface="+mn-ea"/>
              <a:cs typeface="+mn-cs"/>
            </a:endParaRPr>
          </a:p>
          <a:p>
            <a:pPr algn="l" rtl="0"/>
            <a:r>
              <a:rPr lang="tr" sz="1200" b="0" i="0" u="none" kern="1200" baseline="0" dirty="0">
                <a:solidFill>
                  <a:schemeClr val="tx1"/>
                </a:solidFill>
                <a:effectLst/>
                <a:latin typeface="+mn-lt"/>
                <a:ea typeface="+mn-ea"/>
                <a:cs typeface="+mn-cs"/>
              </a:rPr>
              <a:t>Bununla birlikte, Facebook dahil olmak üzere bazı hizmet sağlayıcılar, her zaman ya da bazı durumlarda, tüm Devletlerle ya da bazılarıyla doğrudan işbirliğine gitmeyi kabul </a:t>
            </a:r>
            <a:r>
              <a:rPr lang="tr-TR" sz="1200" b="0" i="0" u="none" kern="1200" baseline="0" dirty="0">
                <a:solidFill>
                  <a:schemeClr val="tx1"/>
                </a:solidFill>
                <a:effectLst/>
                <a:latin typeface="+mn-lt"/>
                <a:ea typeface="+mn-ea"/>
                <a:cs typeface="+mn-cs"/>
              </a:rPr>
              <a:t>etmektedir</a:t>
            </a:r>
            <a:r>
              <a:rPr lang="tr" sz="1200" b="0" i="0" u="none" kern="1200" baseline="0" dirty="0">
                <a:solidFill>
                  <a:schemeClr val="tx1"/>
                </a:solidFill>
                <a:effectLst/>
                <a:latin typeface="+mn-lt"/>
                <a:ea typeface="+mn-ea"/>
                <a:cs typeface="+mn-cs"/>
              </a:rPr>
              <a:t>.</a:t>
            </a:r>
          </a:p>
          <a:p>
            <a:endParaRPr lang="tr" sz="1200" kern="1200" baseline="0" dirty="0">
              <a:solidFill>
                <a:schemeClr val="tx1"/>
              </a:solidFill>
              <a:effectLst/>
              <a:latin typeface="+mn-lt"/>
              <a:ea typeface="+mn-ea"/>
              <a:cs typeface="+mn-cs"/>
            </a:endParaRPr>
          </a:p>
          <a:p>
            <a:pPr algn="l" rtl="0"/>
            <a:r>
              <a:rPr lang="tr" sz="1200" b="1" i="0" u="none" kern="1200" baseline="0" dirty="0">
                <a:solidFill>
                  <a:schemeClr val="tx1"/>
                </a:solidFill>
                <a:effectLst/>
                <a:latin typeface="+mn-lt"/>
                <a:ea typeface="+mn-ea"/>
                <a:cs typeface="+mn-cs"/>
              </a:rPr>
              <a:t>2. Uyulması gereken resmi usuller nelerdir?</a:t>
            </a:r>
          </a:p>
          <a:p>
            <a:pPr algn="l" rtl="0"/>
            <a:r>
              <a:rPr lang="tr" sz="1200" b="0" i="0" u="none" baseline="0" dirty="0"/>
              <a:t>İşbirliği Budapeşte Sözleşmesi'nin hükümleri uygulanarak gerçekleştirilecekse, bu Sözleşme'de ayrıntılı olarak açıklanan resmi usullere uyulmalıdır (özellikle talebin içeriğiyle bağlantılı olarak). </a:t>
            </a:r>
          </a:p>
          <a:p>
            <a:endParaRPr lang="tr" sz="1200" b="0" baseline="0" dirty="0"/>
          </a:p>
          <a:p>
            <a:pPr algn="l" rtl="0"/>
            <a:r>
              <a:rPr lang="tr" sz="1200" b="0" i="0" u="none" baseline="0" dirty="0"/>
              <a:t>Bununla birlikte, Budapeşte Sözleşmesi (32. Madde), bilgisayar verilerinin</a:t>
            </a:r>
            <a:r>
              <a:rPr lang="tr-TR" sz="1200" b="0" i="0" u="none" baseline="0" dirty="0"/>
              <a:t>,</a:t>
            </a:r>
            <a:r>
              <a:rPr lang="tr" sz="1200" b="0" i="0" u="none" baseline="0" dirty="0"/>
              <a:t> bu verileri talep eden Tarafa</a:t>
            </a:r>
            <a:r>
              <a:rPr lang="tr-TR" sz="1200" b="0" i="0" u="none" baseline="0" dirty="0"/>
              <a:t> </a:t>
            </a:r>
            <a:r>
              <a:rPr lang="tr" sz="1200" b="0" i="0" u="none" baseline="0" dirty="0"/>
              <a:t>ifşa etme yetkisini yasal olarak haiz bulunan kişinin yasal ve gönüllü onayıyla edinildiği bazı vakalarda</a:t>
            </a:r>
            <a:r>
              <a:rPr lang="tr-TR" sz="1200" b="0" i="0" u="none" baseline="0" dirty="0"/>
              <a:t>, </a:t>
            </a:r>
            <a:r>
              <a:rPr lang="tr" sz="1200" b="0" i="0" u="none" baseline="0" dirty="0"/>
              <a:t>bilgisayar verilerine karşılıklı yardım usulü dışında sınır ötesinden erişim imkânını düzenlemektedir. Facebook'la irtibat kurmak için bu usulden yararlanılabilir. </a:t>
            </a:r>
          </a:p>
          <a:p>
            <a:endParaRPr lang="tr" sz="1200" b="0" baseline="0" dirty="0"/>
          </a:p>
          <a:p>
            <a:pPr algn="l" rtl="0"/>
            <a:r>
              <a:rPr lang="tr" b="0" i="0" u="none" baseline="0" dirty="0"/>
              <a:t>Bir yabancı hizmet sağlayıcıya, ilgili hizmetler ilgili makamın kendi yargı alanında sunulduğu sürece, bu hizmetlerin başka bir yargı alanına atıfta bulunan bir teknik coğrafi alan aracılığıyla sağlanmasına bakılmaksızın</a:t>
            </a:r>
            <a:r>
              <a:rPr lang="tr-TR" b="0" i="0" u="none" baseline="0" dirty="0"/>
              <a:t>,</a:t>
            </a:r>
            <a:r>
              <a:rPr lang="tr" b="0" i="0" u="none" baseline="0" dirty="0"/>
              <a:t> belli verileri ibraz etmesini emretmek için</a:t>
            </a:r>
            <a:r>
              <a:rPr lang="tr-TR" b="0" i="0" u="none" baseline="0" dirty="0"/>
              <a:t>, </a:t>
            </a:r>
            <a:r>
              <a:rPr lang="tr" b="0" i="0" u="none" baseline="0" dirty="0"/>
              <a:t>ulusal mevzuat çerçevesinde abone bilgileri ibraz emrinin (18. Madde) kullanılabileceğine dikkat edilmelidir. Abone bilgilerinin konumu, söz konusu bilgilere yönelik ibraz emirleri açısından belirleyici bir güç değildir.</a:t>
            </a:r>
          </a:p>
          <a:p>
            <a:endParaRPr lang="tr" sz="1200" b="0" baseline="0" dirty="0"/>
          </a:p>
          <a:p>
            <a:pPr algn="l" rtl="0"/>
            <a:r>
              <a:rPr lang="tr" sz="1200" b="0" i="0" u="none" baseline="0" dirty="0"/>
              <a:t>Son olarak, ABD'dekiler başta olmak üzere bazı erişim sağlayıcılar, bazı abone verilerine erişime</a:t>
            </a:r>
            <a:r>
              <a:rPr lang="tr-TR" sz="1200" b="0" i="0" u="none" baseline="0" dirty="0"/>
              <a:t> </a:t>
            </a:r>
            <a:r>
              <a:rPr lang="tr" sz="1200" b="0" i="0" u="none" baseline="0" dirty="0"/>
              <a:t> durumun şartlarına ve talep eden Tarafa bağlı olarak</a:t>
            </a:r>
            <a:r>
              <a:rPr lang="tr-TR" sz="1200" b="0" i="0" u="none" baseline="0" dirty="0"/>
              <a:t> izin</a:t>
            </a:r>
            <a:r>
              <a:rPr lang="tr" sz="1200" b="0" i="0" u="none" baseline="0" dirty="0"/>
              <a:t> vermektedir. </a:t>
            </a:r>
          </a:p>
          <a:p>
            <a:endParaRPr lang="tr" sz="1200" b="0" baseline="0" noProof="0" dirty="0"/>
          </a:p>
          <a:p>
            <a:pPr algn="l" rtl="0"/>
            <a:r>
              <a:rPr lang="tr" sz="1200" b="0" i="0" u="none" baseline="0" dirty="0"/>
              <a:t>Erişimin Budapeşte Sözleşmesi'nin 32. Maddesine ya da hizmet sağlayıcının gönüllü işbirliğine dayanması durumunda, şu iki ihtiyacın karşılanması için bazı resmi usuller gereklidir:</a:t>
            </a:r>
          </a:p>
          <a:p>
            <a:pPr marL="171450" indent="-171450" algn="l" rtl="0">
              <a:buFontTx/>
              <a:buChar char="-"/>
            </a:pPr>
            <a:r>
              <a:rPr lang="tr" sz="1200" b="0" i="0" u="none" baseline="0" dirty="0"/>
              <a:t>İlk olarak, ya ulusal mevzuatın gerektirdiği bir resmi usule uyularak ya da şartlar ve güvencelerle ilgili derste açıklanan bir gereklilik ve orantılılık testi uygulanarak</a:t>
            </a:r>
            <a:r>
              <a:rPr lang="tr-TR" sz="1200" b="0" i="0" u="none" baseline="0" dirty="0"/>
              <a:t>, bireylerin</a:t>
            </a:r>
            <a:r>
              <a:rPr lang="tr" sz="1200" b="0" i="0" u="none" baseline="0" dirty="0"/>
              <a:t> temel hakları güvence altına alınmalıdır. </a:t>
            </a:r>
          </a:p>
          <a:p>
            <a:pPr marL="171450" marR="0" indent="-171450" algn="l" defTabSz="457200" rtl="0" eaLnBrk="0" fontAlgn="base" latinLnBrk="0" hangingPunct="0">
              <a:lnSpc>
                <a:spcPct val="100000"/>
              </a:lnSpc>
              <a:spcBef>
                <a:spcPct val="30000"/>
              </a:spcBef>
              <a:spcAft>
                <a:spcPct val="0"/>
              </a:spcAft>
              <a:buClrTx/>
              <a:buSzTx/>
              <a:buFontTx/>
              <a:buChar char="-"/>
              <a:tabLst/>
              <a:defRPr/>
            </a:pPr>
            <a:r>
              <a:rPr lang="tr" sz="1200" b="0" i="0" u="none" baseline="0" dirty="0"/>
              <a:t>İkinci olarak, bazı İSS'ler, verilere erişime ya da verilerin ifşa</a:t>
            </a:r>
            <a:r>
              <a:rPr lang="tr-TR" sz="1200" b="0" i="0" u="none" baseline="0" dirty="0"/>
              <a:t>sına</a:t>
            </a:r>
            <a:r>
              <a:rPr lang="tr" sz="1200" b="0" i="0" u="none" baseline="0" dirty="0"/>
              <a:t> izin vermek konularında kendi </a:t>
            </a:r>
            <a:r>
              <a:rPr lang="tr-TR" sz="1200" b="0" i="0" u="none" baseline="0" dirty="0"/>
              <a:t>şartlarını ileri sürebilir </a:t>
            </a:r>
            <a:r>
              <a:rPr lang="tr" sz="1200" b="0" i="0" u="none" baseline="0" dirty="0"/>
              <a:t>ve bu </a:t>
            </a:r>
            <a:r>
              <a:rPr lang="tr-TR" sz="1200" b="0" i="0" u="none" baseline="0" dirty="0"/>
              <a:t>şartlar</a:t>
            </a:r>
            <a:r>
              <a:rPr lang="tr" sz="1200" b="0" i="0" u="none" baseline="0" dirty="0"/>
              <a:t> talep edilen verilerin türüne bağlı olabilir. Bu meselede doğrudan ilgili sağlayıcıya başvurmak </a:t>
            </a:r>
            <a:r>
              <a:rPr lang="tr-TR" sz="1200" b="0" i="0" u="none" baseline="0" dirty="0"/>
              <a:t>gerekir.</a:t>
            </a:r>
            <a:endParaRPr lang="tr" sz="1200" b="0" i="0" u="none" baseline="0" dirty="0"/>
          </a:p>
          <a:p>
            <a:endParaRPr lang="tr" altLang="x-none" noProof="0" dirty="0"/>
          </a:p>
          <a:p>
            <a:pPr algn="l" rtl="0"/>
            <a:r>
              <a:rPr lang="tr" b="0" i="0" u="none" baseline="0" dirty="0"/>
              <a:t>Özel olarak Facebook'a bakılacak olursa, çoğu ülke</a:t>
            </a:r>
            <a:r>
              <a:rPr lang="tr-TR" b="0" i="0" u="none" baseline="0" dirty="0"/>
              <a:t>nin</a:t>
            </a:r>
            <a:r>
              <a:rPr lang="tr" b="0" i="0" u="none" baseline="0" dirty="0"/>
              <a:t> bu sağlayıcıyla iyi ve verimli ilişkiler</a:t>
            </a:r>
            <a:r>
              <a:rPr lang="tr-TR" b="0" i="0" u="none" baseline="0" dirty="0"/>
              <a:t>i vardır</a:t>
            </a:r>
            <a:r>
              <a:rPr lang="tr" b="0" i="0" u="none" baseline="0" dirty="0"/>
              <a:t>. Facebook, </a:t>
            </a:r>
            <a:r>
              <a:rPr lang="tr-TR" b="0" i="0" u="none" baseline="0" dirty="0"/>
              <a:t>Kolluk Kuvvetleri</a:t>
            </a:r>
            <a:r>
              <a:rPr lang="tr" b="0" i="0" u="none" baseline="0" dirty="0"/>
              <a:t> kılavuz ilkeleri yayınlamaktadır ve gönüllü olarak doğrudan talepte bulunulduğunda bu kılavuz ilkelere uyulmalıdır. </a:t>
            </a:r>
          </a:p>
          <a:p>
            <a:endParaRPr lang="tr" altLang="x-none" baseline="0" noProof="0" dirty="0"/>
          </a:p>
          <a:p>
            <a:pPr marL="0" marR="0" indent="0" algn="l" defTabSz="457200" rtl="0" eaLnBrk="0" fontAlgn="base" latinLnBrk="0" hangingPunct="0">
              <a:lnSpc>
                <a:spcPct val="100000"/>
              </a:lnSpc>
              <a:spcBef>
                <a:spcPct val="30000"/>
              </a:spcBef>
              <a:spcAft>
                <a:spcPct val="0"/>
              </a:spcAft>
              <a:buClrTx/>
              <a:buSzTx/>
              <a:buFontTx/>
              <a:buNone/>
              <a:tabLst/>
              <a:defRPr/>
            </a:pPr>
            <a:r>
              <a:rPr lang="tr" sz="1200" b="1" i="0" u="none" kern="1200" baseline="0" dirty="0">
                <a:solidFill>
                  <a:schemeClr val="tx1"/>
                </a:solidFill>
                <a:effectLst/>
                <a:latin typeface="+mn-lt"/>
                <a:ea typeface="+mn-ea"/>
                <a:cs typeface="+mn-cs"/>
              </a:rPr>
              <a:t>3. Sıradaki iki adım nedir?</a:t>
            </a:r>
          </a:p>
          <a:p>
            <a:endParaRPr lang="tr" altLang="x-none" dirty="0"/>
          </a:p>
          <a:p>
            <a:pPr algn="l" rtl="0"/>
            <a:r>
              <a:rPr lang="tr" b="0" i="0" u="none" baseline="0" dirty="0"/>
              <a:t>İlk adım, IP adresinin hangi coğrafi alana ait olduğun</a:t>
            </a:r>
            <a:r>
              <a:rPr lang="tr-TR" b="0" i="0" u="none" baseline="0" dirty="0"/>
              <a:t>u</a:t>
            </a:r>
            <a:r>
              <a:rPr lang="tr" b="0" i="0" u="none" baseline="0" dirty="0"/>
              <a:t> bulmaktır. Polis genellikle IANA veri tabanını kullanır.</a:t>
            </a:r>
          </a:p>
          <a:p>
            <a:endParaRPr lang="tr" altLang="x-none" dirty="0"/>
          </a:p>
          <a:p>
            <a:pPr algn="l" rtl="0"/>
            <a:r>
              <a:rPr lang="tr" b="0" i="0" u="none" baseline="0" dirty="0"/>
              <a:t>İkinci adım, IP adresi sahibinin irtibat bilgilerini edinmektir. Bu amaçla, ilgili internet erişim sağlayıcıya bir talepte bulunulmalıdır. </a:t>
            </a:r>
          </a:p>
          <a:p>
            <a:endParaRPr lang="tr" altLang="x-none" baseline="0" dirty="0"/>
          </a:p>
          <a:p>
            <a:pPr algn="l" rtl="0"/>
            <a:r>
              <a:rPr lang="tr" b="0" i="0" u="none" baseline="0" dirty="0"/>
              <a:t>Hırvatistan'da, </a:t>
            </a:r>
            <a:r>
              <a:rPr lang="tr-TR" b="0" i="0" u="none" baseline="0" dirty="0"/>
              <a:t>polis teşkilatı </a:t>
            </a:r>
            <a:r>
              <a:rPr lang="tr" b="0" i="0" u="none" baseline="0" dirty="0"/>
              <a:t>abone verileri</a:t>
            </a:r>
            <a:r>
              <a:rPr lang="tr-TR" b="0" i="0" u="none" baseline="0" dirty="0"/>
              <a:t>ne</a:t>
            </a:r>
            <a:r>
              <a:rPr lang="tr" b="0" i="0" u="none" baseline="0" dirty="0"/>
              <a:t> özel bir emre ihtiyaç duyulmadan </a:t>
            </a:r>
            <a:r>
              <a:rPr lang="tr-TR" b="0" i="0" u="none" baseline="0" dirty="0"/>
              <a:t>ulaşabilmektedir</a:t>
            </a:r>
            <a:r>
              <a:rPr lang="tr" b="0" i="0" u="none" baseline="0" dirty="0"/>
              <a:t>; dolayısıyla bu tür verilerin toplanması genellikle çok hızlı yapılmaktadır. </a:t>
            </a:r>
            <a:r>
              <a:rPr lang="tr-TR" b="0" i="0" u="none" baseline="0" dirty="0"/>
              <a:t>Aynı durum ü</a:t>
            </a:r>
            <a:r>
              <a:rPr lang="tr" b="0" i="0" u="none" baseline="0" dirty="0"/>
              <a:t>lkenizde de geçerli mi?</a:t>
            </a:r>
            <a:endParaRPr lang="tr" altLang="en-US" dirty="0"/>
          </a:p>
          <a:p>
            <a:endParaRPr lang="tr" altLang="en-US" dirty="0"/>
          </a:p>
          <a:p>
            <a:endParaRPr lang="tr" altLang="en-US" dirty="0"/>
          </a:p>
        </p:txBody>
      </p:sp>
      <p:sp>
        <p:nvSpPr>
          <p:cNvPr id="38916"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defTabSz="457200" eaLnBrk="0" fontAlgn="base" hangingPunct="0">
              <a:spcBef>
                <a:spcPct val="0"/>
              </a:spcBef>
              <a:spcAft>
                <a:spcPct val="0"/>
              </a:spcAft>
              <a:defRPr>
                <a:solidFill>
                  <a:schemeClr val="tx1"/>
                </a:solidFill>
                <a:latin typeface="Arial" charset="0"/>
              </a:defRPr>
            </a:lvl6pPr>
            <a:lvl7pPr marL="2971800" indent="-228600" defTabSz="457200" eaLnBrk="0" fontAlgn="base" hangingPunct="0">
              <a:spcBef>
                <a:spcPct val="0"/>
              </a:spcBef>
              <a:spcAft>
                <a:spcPct val="0"/>
              </a:spcAft>
              <a:defRPr>
                <a:solidFill>
                  <a:schemeClr val="tx1"/>
                </a:solidFill>
                <a:latin typeface="Arial" charset="0"/>
              </a:defRPr>
            </a:lvl7pPr>
            <a:lvl8pPr marL="3429000" indent="-228600" defTabSz="457200" eaLnBrk="0" fontAlgn="base" hangingPunct="0">
              <a:spcBef>
                <a:spcPct val="0"/>
              </a:spcBef>
              <a:spcAft>
                <a:spcPct val="0"/>
              </a:spcAft>
              <a:defRPr>
                <a:solidFill>
                  <a:schemeClr val="tx1"/>
                </a:solidFill>
                <a:latin typeface="Arial" charset="0"/>
              </a:defRPr>
            </a:lvl8pPr>
            <a:lvl9pPr marL="3886200" indent="-228600" defTabSz="457200" eaLnBrk="0" fontAlgn="base" hangingPunct="0">
              <a:spcBef>
                <a:spcPct val="0"/>
              </a:spcBef>
              <a:spcAft>
                <a:spcPct val="0"/>
              </a:spcAft>
              <a:defRPr>
                <a:solidFill>
                  <a:schemeClr val="tx1"/>
                </a:solidFill>
                <a:latin typeface="Arial" charset="0"/>
              </a:defRPr>
            </a:lvl9pPr>
          </a:lstStyle>
          <a:p>
            <a:pPr algn="l" rtl="0"/>
            <a:fld id="{49EF4569-105E-41EF-B07F-30DBF09BDFC3}" type="slidenum">
              <a:rPr>
                <a:latin typeface="Calibri" pitchFamily="34" charset="0"/>
              </a:rPr>
              <a:pPr/>
              <a:t>88</a:t>
            </a:fld>
            <a:endParaRPr lang="tr" altLang="x-none">
              <a:latin typeface="Calibri" pitchFamily="34" charset="0"/>
            </a:endParaRPr>
          </a:p>
        </p:txBody>
      </p:sp>
    </p:spTree>
    <p:extLst>
      <p:ext uri="{BB962C8B-B14F-4D97-AF65-F5344CB8AC3E}">
        <p14:creationId xmlns:p14="http://schemas.microsoft.com/office/powerpoint/2010/main" val="1641411415"/>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Rezervirano mjesto bilježaka 2"/>
          <p:cNvSpPr>
            <a:spLocks noGrp="1"/>
          </p:cNvSpPr>
          <p:nvPr>
            <p:ph type="body" idx="1"/>
          </p:nvPr>
        </p:nvSpPr>
        <p:spPr/>
        <p:txBody>
          <a:bodyPr>
            <a:normAutofit/>
          </a:bodyPr>
          <a:lstStyle/>
          <a:p>
            <a:pPr algn="just" rtl="0" eaLnBrk="1" hangingPunct="1">
              <a:defRPr/>
            </a:pPr>
            <a:r>
              <a:rPr lang="tr" b="0" i="0" u="none" baseline="0" dirty="0"/>
              <a:t>Savcı, IP adresinin aynı ülkede barındırıldığını tespit ettikten sonra, iki önemli tedbire daha başvurdu:</a:t>
            </a:r>
          </a:p>
          <a:p>
            <a:pPr marL="171450" marR="0" indent="-171450" algn="just" defTabSz="457200" rtl="0" eaLnBrk="1" fontAlgn="base" latinLnBrk="0" hangingPunct="1">
              <a:lnSpc>
                <a:spcPct val="100000"/>
              </a:lnSpc>
              <a:spcBef>
                <a:spcPct val="30000"/>
              </a:spcBef>
              <a:spcAft>
                <a:spcPct val="0"/>
              </a:spcAft>
              <a:buClrTx/>
              <a:buSzTx/>
              <a:buFontTx/>
              <a:buChar char="-"/>
              <a:tabLst/>
              <a:defRPr/>
            </a:pPr>
            <a:r>
              <a:rPr lang="tr" sz="1200" b="0" i="0" u="none" baseline="0" dirty="0"/>
              <a:t>Şüphelinin evinin, bilgisayarının, akıllı telefonunun ve tüm veri depolama cihazları dahil olmak üzere bilgisayarla bağlantılı diğer cihazların</a:t>
            </a:r>
            <a:r>
              <a:rPr lang="tr-TR" sz="1200" b="0" i="0" u="none" baseline="0" dirty="0"/>
              <a:t>ın</a:t>
            </a:r>
            <a:r>
              <a:rPr lang="tr" sz="1200" b="0" i="0" u="none" baseline="0" dirty="0"/>
              <a:t> aranması için Mahkemeden bir arama emri talep etti. Dört saat </a:t>
            </a:r>
            <a:r>
              <a:rPr lang="tr-TR" sz="1200" b="0" i="0" u="none" baseline="0" dirty="0"/>
              <a:t>sonra </a:t>
            </a:r>
            <a:r>
              <a:rPr lang="tr" sz="1200" b="0" i="0" u="none" baseline="0" dirty="0"/>
              <a:t>em</a:t>
            </a:r>
            <a:r>
              <a:rPr lang="tr-TR" sz="1200" b="0" i="0" u="none" baseline="0" dirty="0"/>
              <a:t>ir çıktı</a:t>
            </a:r>
            <a:r>
              <a:rPr lang="tr" sz="1200" b="0" i="0" u="none" baseline="0" dirty="0"/>
              <a:t>.</a:t>
            </a:r>
          </a:p>
          <a:p>
            <a:pPr marL="171450" indent="-171450" algn="just" rtl="0" eaLnBrk="1" hangingPunct="1">
              <a:buFontTx/>
              <a:buChar char="-"/>
              <a:defRPr/>
            </a:pPr>
            <a:r>
              <a:rPr lang="tr" sz="1200" b="0" i="0" u="none" baseline="0" dirty="0"/>
              <a:t>Operasyonel-Teknik Merkez’e (OTM) şüpheli ile mağdur arasındaki haberleşmelere ilişkin tüm verileri koruma emri verdi.</a:t>
            </a:r>
          </a:p>
          <a:p>
            <a:pPr marL="171450" indent="-171450" algn="just" rtl="0" eaLnBrk="1" hangingPunct="1">
              <a:buFontTx/>
              <a:buChar char="-"/>
              <a:defRPr/>
            </a:pPr>
            <a:endParaRPr lang="tr" altLang="x-none" sz="1200" dirty="0"/>
          </a:p>
          <a:p>
            <a:pPr marL="0" marR="0" indent="0" algn="just" defTabSz="457200" rtl="0" eaLnBrk="1" fontAlgn="base" latinLnBrk="0" hangingPunct="1">
              <a:lnSpc>
                <a:spcPct val="100000"/>
              </a:lnSpc>
              <a:spcBef>
                <a:spcPct val="30000"/>
              </a:spcBef>
              <a:spcAft>
                <a:spcPct val="0"/>
              </a:spcAft>
              <a:buClrTx/>
              <a:buSzTx/>
              <a:buFontTx/>
              <a:buNone/>
              <a:tabLst/>
              <a:defRPr/>
            </a:pPr>
            <a:r>
              <a:rPr lang="tr" sz="1200" b="0" i="0" u="none" baseline="0" dirty="0"/>
              <a:t>OTM, ülkedeki tüm telekomünikasyon faaliyetlerinin gözetimi </a:t>
            </a:r>
            <a:r>
              <a:rPr lang="tr-TR" sz="1200" b="0" i="0" u="none" baseline="0" dirty="0"/>
              <a:t>konusunda</a:t>
            </a:r>
            <a:r>
              <a:rPr lang="tr" sz="1200" b="0" i="0" u="none" baseline="0" dirty="0"/>
              <a:t> yetkili bir merkezi devlet organıdır. Bütün İSS'lerden bağımsız bir organdır. Bazı Üye Devletlerin bu tür merkezi devlet organları olmakla birlikte</a:t>
            </a:r>
            <a:r>
              <a:rPr lang="tr-TR" sz="1200" b="0" i="0" u="none" baseline="0" dirty="0"/>
              <a:t>,</a:t>
            </a:r>
            <a:r>
              <a:rPr lang="tr" sz="1200" b="0" i="0" u="none" baseline="0" dirty="0"/>
              <a:t> hepsinin yoktur. Başka Devletlerde</a:t>
            </a:r>
            <a:r>
              <a:rPr lang="tr-TR" sz="1200" b="0" i="0" u="none" baseline="0" dirty="0"/>
              <a:t>,</a:t>
            </a:r>
            <a:r>
              <a:rPr lang="tr" sz="1200" b="0" i="0" u="none" baseline="0" dirty="0"/>
              <a:t> belli bir ceza soruşturması ya da yargılaması çerçevesinde verilerin korunması ya da iletilmesi emri</a:t>
            </a:r>
            <a:r>
              <a:rPr lang="tr-TR" sz="1200" b="0" i="0" u="none" baseline="0" dirty="0"/>
              <a:t>,</a:t>
            </a:r>
            <a:r>
              <a:rPr lang="tr" sz="1200" b="0" i="0" u="none" baseline="0" dirty="0"/>
              <a:t> telekomünikasyon hizmetleri sağlayan ilgili şirketlere verilmek zorundadır.</a:t>
            </a:r>
            <a:endParaRPr lang="tr" dirty="0"/>
          </a:p>
          <a:p>
            <a:pPr marL="171450" indent="-171450" algn="just" rtl="0" eaLnBrk="1" hangingPunct="1">
              <a:buFontTx/>
              <a:buChar char="-"/>
              <a:defRPr/>
            </a:pPr>
            <a:endParaRPr lang="tr" dirty="0"/>
          </a:p>
        </p:txBody>
      </p:sp>
      <p:sp>
        <p:nvSpPr>
          <p:cNvPr id="39940"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defRPr>
            </a:lvl1pPr>
            <a:lvl2pPr marL="742950" indent="-285750">
              <a:spcBef>
                <a:spcPct val="30000"/>
              </a:spcBef>
              <a:defRPr sz="1200">
                <a:solidFill>
                  <a:schemeClr val="tx1"/>
                </a:solidFill>
                <a:latin typeface="Calibri" pitchFamily="34" charset="0"/>
              </a:defRPr>
            </a:lvl2pPr>
            <a:lvl3pPr marL="1143000" indent="-228600">
              <a:spcBef>
                <a:spcPct val="30000"/>
              </a:spcBef>
              <a:defRPr sz="1200">
                <a:solidFill>
                  <a:schemeClr val="tx1"/>
                </a:solidFill>
                <a:latin typeface="Calibri" pitchFamily="34" charset="0"/>
              </a:defRPr>
            </a:lvl3pPr>
            <a:lvl4pPr marL="1600200" indent="-228600">
              <a:spcBef>
                <a:spcPct val="30000"/>
              </a:spcBef>
              <a:defRPr sz="1200">
                <a:solidFill>
                  <a:schemeClr val="tx1"/>
                </a:solidFill>
                <a:latin typeface="Calibri" pitchFamily="34" charset="0"/>
              </a:defRPr>
            </a:lvl4pPr>
            <a:lvl5pPr marL="2057400" indent="-228600">
              <a:spcBef>
                <a:spcPct val="30000"/>
              </a:spcBef>
              <a:defRPr sz="1200">
                <a:solidFill>
                  <a:schemeClr val="tx1"/>
                </a:solidFill>
                <a:latin typeface="Calibri" pitchFamily="34" charset="0"/>
              </a:defRPr>
            </a:lvl5pPr>
            <a:lvl6pPr marL="2514600" indent="-228600" defTabSz="457200" eaLnBrk="0" fontAlgn="base" hangingPunct="0">
              <a:spcBef>
                <a:spcPct val="30000"/>
              </a:spcBef>
              <a:spcAft>
                <a:spcPct val="0"/>
              </a:spcAft>
              <a:defRPr sz="1200">
                <a:solidFill>
                  <a:schemeClr val="tx1"/>
                </a:solidFill>
                <a:latin typeface="Calibri" pitchFamily="34" charset="0"/>
              </a:defRPr>
            </a:lvl6pPr>
            <a:lvl7pPr marL="2971800" indent="-228600" defTabSz="457200" eaLnBrk="0" fontAlgn="base" hangingPunct="0">
              <a:spcBef>
                <a:spcPct val="30000"/>
              </a:spcBef>
              <a:spcAft>
                <a:spcPct val="0"/>
              </a:spcAft>
              <a:defRPr sz="1200">
                <a:solidFill>
                  <a:schemeClr val="tx1"/>
                </a:solidFill>
                <a:latin typeface="Calibri" pitchFamily="34" charset="0"/>
              </a:defRPr>
            </a:lvl7pPr>
            <a:lvl8pPr marL="3429000" indent="-228600" defTabSz="457200" eaLnBrk="0" fontAlgn="base" hangingPunct="0">
              <a:spcBef>
                <a:spcPct val="30000"/>
              </a:spcBef>
              <a:spcAft>
                <a:spcPct val="0"/>
              </a:spcAft>
              <a:defRPr sz="1200">
                <a:solidFill>
                  <a:schemeClr val="tx1"/>
                </a:solidFill>
                <a:latin typeface="Calibri" pitchFamily="34" charset="0"/>
              </a:defRPr>
            </a:lvl8pPr>
            <a:lvl9pPr marL="3886200" indent="-228600" defTabSz="457200" eaLnBrk="0" fontAlgn="base" hangingPunct="0">
              <a:spcBef>
                <a:spcPct val="30000"/>
              </a:spcBef>
              <a:spcAft>
                <a:spcPct val="0"/>
              </a:spcAft>
              <a:defRPr sz="1200">
                <a:solidFill>
                  <a:schemeClr val="tx1"/>
                </a:solidFill>
                <a:latin typeface="Calibri" pitchFamily="34" charset="0"/>
              </a:defRPr>
            </a:lvl9pPr>
          </a:lstStyle>
          <a:p>
            <a:pPr algn="l" rtl="0">
              <a:spcBef>
                <a:spcPct val="0"/>
              </a:spcBef>
            </a:pPr>
            <a:fld id="{ED7F75A2-9404-40F1-9E41-A8C3F9B63672}" type="slidenum">
              <a:rPr/>
              <a:pPr>
                <a:spcBef>
                  <a:spcPct val="0"/>
                </a:spcBef>
              </a:pPr>
              <a:t>89</a:t>
            </a:fld>
            <a:endParaRPr lang="tr" altLang="x-none"/>
          </a:p>
        </p:txBody>
      </p:sp>
    </p:spTree>
    <p:extLst>
      <p:ext uri="{BB962C8B-B14F-4D97-AF65-F5344CB8AC3E}">
        <p14:creationId xmlns:p14="http://schemas.microsoft.com/office/powerpoint/2010/main" val="3721247827"/>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Rezervirano mjesto bilježaka 2"/>
          <p:cNvSpPr>
            <a:spLocks noGrp="1"/>
          </p:cNvSpPr>
          <p:nvPr>
            <p:ph type="body" idx="1"/>
          </p:nvPr>
        </p:nvSpPr>
        <p:spPr/>
        <p:txBody>
          <a:bodyPr>
            <a:normAutofit fontScale="92500" lnSpcReduction="20000"/>
          </a:bodyPr>
          <a:lstStyle/>
          <a:p>
            <a:pPr marL="228600" indent="-228600" algn="l" rtl="0" eaLnBrk="1" hangingPunct="1">
              <a:buAutoNum type="arabicPeriod"/>
              <a:defRPr/>
            </a:pPr>
            <a:r>
              <a:rPr lang="tr" b="0" i="0" u="none" baseline="0" dirty="0"/>
              <a:t>Ülkenizde bir savcının bir Mahkemeden arama emri çıkarması için ne kadar zamanı vardır? </a:t>
            </a:r>
          </a:p>
          <a:p>
            <a:pPr marL="0" indent="0" algn="l" rtl="0" eaLnBrk="1" hangingPunct="1">
              <a:buNone/>
              <a:defRPr/>
            </a:pPr>
            <a:r>
              <a:rPr lang="tr" b="0" i="0" u="none" baseline="0" dirty="0"/>
              <a:t>Bu bir tuzak sorudur. Genellikle bu işlem için herhangi bir zaman sınırı olmaz. Bu durum tamamen savcının kararına bağlıdır.</a:t>
            </a:r>
          </a:p>
          <a:p>
            <a:pPr marL="0" indent="0" algn="l" rtl="0" eaLnBrk="1" hangingPunct="1">
              <a:buNone/>
              <a:defRPr/>
            </a:pPr>
            <a:endParaRPr lang="tr" dirty="0"/>
          </a:p>
          <a:p>
            <a:pPr algn="l" rtl="0" eaLnBrk="1" hangingPunct="1">
              <a:defRPr/>
            </a:pPr>
            <a:r>
              <a:rPr lang="tr" b="0" i="0" u="none" baseline="0" dirty="0"/>
              <a:t>2. Savcının tüm taleplerinde mutlaka belirt</a:t>
            </a:r>
            <a:r>
              <a:rPr lang="tr-TR" b="0" i="0" u="none" baseline="0" dirty="0"/>
              <a:t>ilm</a:t>
            </a:r>
            <a:r>
              <a:rPr lang="tr" b="0" i="0" u="none" baseline="0" dirty="0"/>
              <a:t>esi gereken unsurlar nelerdir? </a:t>
            </a:r>
          </a:p>
          <a:p>
            <a:pPr algn="l" rtl="0" eaLnBrk="1" hangingPunct="1">
              <a:defRPr/>
            </a:pPr>
            <a:r>
              <a:rPr lang="tr" b="0" i="0" u="none" baseline="0" dirty="0"/>
              <a:t>Talepte</a:t>
            </a:r>
            <a:r>
              <a:rPr lang="tr-TR" b="0" i="0" u="none" baseline="0" dirty="0"/>
              <a:t> en</a:t>
            </a:r>
            <a:r>
              <a:rPr lang="tr" b="0" i="0" u="none" baseline="0" dirty="0"/>
              <a:t> azından, toplanan tüm delillere dayandırılan ve usul tedbirine maruz kalacak kişinin belli bir suçu işlemiş olabileceği teorisini destekleyen makul şüphe</a:t>
            </a:r>
            <a:r>
              <a:rPr lang="tr-TR" b="0" i="0" u="none" baseline="0" dirty="0"/>
              <a:t>ye</a:t>
            </a:r>
            <a:r>
              <a:rPr lang="tr" b="0" i="0" u="none" baseline="0" dirty="0"/>
              <a:t> yer verilmelidir.  </a:t>
            </a:r>
          </a:p>
          <a:p>
            <a:pPr algn="l" rtl="0" eaLnBrk="1" hangingPunct="1">
              <a:defRPr/>
            </a:pPr>
            <a:endParaRPr lang="tr" dirty="0"/>
          </a:p>
          <a:p>
            <a:pPr algn="l" rtl="0" eaLnBrk="1" hangingPunct="1">
              <a:defRPr/>
            </a:pPr>
            <a:r>
              <a:rPr lang="tr" b="0" i="0" u="none" baseline="0" dirty="0"/>
              <a:t>3. Mahkemenin savcının talebi konusunda karar vermek için ne kadar zamanı vardır? </a:t>
            </a:r>
          </a:p>
          <a:p>
            <a:pPr algn="l" rtl="0" eaLnBrk="1" hangingPunct="1">
              <a:defRPr/>
            </a:pPr>
            <a:r>
              <a:rPr lang="tr" b="0" i="0" u="none" baseline="0" dirty="0"/>
              <a:t>Bu konu ulusal mevzuatta düzenlenmektedir. Eğitmen, </a:t>
            </a:r>
            <a:r>
              <a:rPr lang="tr-TR" b="0" i="0" u="none" baseline="0" dirty="0"/>
              <a:t>ele alınan</a:t>
            </a:r>
            <a:r>
              <a:rPr lang="tr" b="0" i="0" u="none" baseline="0" dirty="0"/>
              <a:t> ulusal mevzuatın ilgili hükmünü açıklamalıdır. Uygun ol</a:t>
            </a:r>
            <a:r>
              <a:rPr lang="tr-TR" b="0" i="0" u="none" baseline="0" dirty="0"/>
              <a:t>an</a:t>
            </a:r>
            <a:r>
              <a:rPr lang="tr" b="0" i="0" u="none" baseline="0" dirty="0"/>
              <a:t> durumlarda katılımcılardan başka ülke mevzuatlarından örnekler vermeleri istenebilir.</a:t>
            </a:r>
          </a:p>
          <a:p>
            <a:pPr algn="l" rtl="0" eaLnBrk="1" hangingPunct="1">
              <a:defRPr/>
            </a:pPr>
            <a:endParaRPr lang="tr" dirty="0"/>
          </a:p>
          <a:p>
            <a:pPr algn="l" rtl="0" eaLnBrk="1" hangingPunct="1">
              <a:defRPr/>
            </a:pPr>
            <a:r>
              <a:rPr lang="tr" b="0" i="0" u="none" baseline="0" dirty="0"/>
              <a:t>4. Mahkemenin talebini yerine getirmemesi ya da reddetmesi durumunda savcının başvurabileceği bir hukuki çare var mıdır? </a:t>
            </a:r>
          </a:p>
          <a:p>
            <a:pPr marL="0" marR="0" indent="0" algn="l" defTabSz="457200" rtl="0" eaLnBrk="1" fontAlgn="base" latinLnBrk="0" hangingPunct="1">
              <a:lnSpc>
                <a:spcPct val="100000"/>
              </a:lnSpc>
              <a:spcBef>
                <a:spcPct val="30000"/>
              </a:spcBef>
              <a:spcAft>
                <a:spcPct val="0"/>
              </a:spcAft>
              <a:buClrTx/>
              <a:buSzTx/>
              <a:buFontTx/>
              <a:buNone/>
              <a:tabLst/>
              <a:defRPr/>
            </a:pPr>
            <a:r>
              <a:rPr lang="tr" b="0" i="0" u="none" baseline="0" dirty="0"/>
              <a:t>Bu konu ulusal mevzuatta düzenlenmektedir. Eğitmen, </a:t>
            </a:r>
            <a:r>
              <a:rPr lang="tr-TR" b="0" i="0" u="none" baseline="0" dirty="0"/>
              <a:t>ele alınan</a:t>
            </a:r>
            <a:r>
              <a:rPr lang="tr" b="0" i="0" u="none" baseline="0" dirty="0"/>
              <a:t> ulusal mevzuatın ilgili hükmünü açıklamalıdır. Uygun ol</a:t>
            </a:r>
            <a:r>
              <a:rPr lang="tr-TR" b="0" i="0" u="none" baseline="0" dirty="0"/>
              <a:t>an</a:t>
            </a:r>
            <a:r>
              <a:rPr lang="tr" b="0" i="0" u="none" baseline="0" dirty="0"/>
              <a:t> durumlarda katılımcılardan başka ülke mevzuatlarından örnekler vermeleri istenebilir.</a:t>
            </a:r>
          </a:p>
          <a:p>
            <a:pPr algn="l" rtl="0" eaLnBrk="1" hangingPunct="1">
              <a:defRPr/>
            </a:pPr>
            <a:endParaRPr lang="tr" dirty="0"/>
          </a:p>
          <a:p>
            <a:pPr algn="l" rtl="0" eaLnBrk="1" hangingPunct="1">
              <a:defRPr/>
            </a:pPr>
            <a:r>
              <a:rPr lang="tr" b="0" i="0" u="none" baseline="0" dirty="0"/>
              <a:t>5. Cevap evetse – savcı bu itirazı ne zaman yapabilir ve itiraza kim karar verir?</a:t>
            </a:r>
          </a:p>
          <a:p>
            <a:pPr marL="0" marR="0" indent="0" algn="l" defTabSz="457200" rtl="0" eaLnBrk="1" fontAlgn="base" latinLnBrk="0" hangingPunct="1">
              <a:lnSpc>
                <a:spcPct val="100000"/>
              </a:lnSpc>
              <a:spcBef>
                <a:spcPct val="30000"/>
              </a:spcBef>
              <a:spcAft>
                <a:spcPct val="0"/>
              </a:spcAft>
              <a:buClrTx/>
              <a:buSzTx/>
              <a:buFontTx/>
              <a:buNone/>
              <a:tabLst/>
              <a:defRPr/>
            </a:pPr>
            <a:r>
              <a:rPr lang="tr" b="0" i="0" u="none" baseline="0" dirty="0"/>
              <a:t>Bu konu ulusal mevzuatta düzenlenmektedir. Eğitmen, </a:t>
            </a:r>
            <a:r>
              <a:rPr lang="tr-TR" b="0" i="0" u="none" baseline="0" dirty="0"/>
              <a:t>ele alınan</a:t>
            </a:r>
            <a:r>
              <a:rPr lang="tr" b="0" i="0" u="none" baseline="0" dirty="0"/>
              <a:t> ulusal mevzuatın ilgili hükmünü açıklamalıdır. Uygun </a:t>
            </a:r>
            <a:r>
              <a:rPr lang="tr-TR" b="0" i="0" u="none" baseline="0" dirty="0"/>
              <a:t>olan</a:t>
            </a:r>
            <a:r>
              <a:rPr lang="tr" b="0" i="0" u="none" baseline="0" dirty="0"/>
              <a:t> durumlarda katılımcılardan başka ülke mevzuatlarından örnekler vermeleri istenebilir.</a:t>
            </a:r>
          </a:p>
          <a:p>
            <a:pPr algn="l" rtl="0" eaLnBrk="1" hangingPunct="1">
              <a:defRPr/>
            </a:pPr>
            <a:endParaRPr lang="tr" dirty="0"/>
          </a:p>
          <a:p>
            <a:pPr algn="l" rtl="0" eaLnBrk="1" hangingPunct="1">
              <a:defRPr/>
            </a:pPr>
            <a:r>
              <a:rPr lang="tr" b="0" i="0" u="none" baseline="0" dirty="0"/>
              <a:t>6. Mahkeme kararının şüpheliye bildirilmesi gerekli midir ve, cevap evetse, ne zaman? </a:t>
            </a:r>
            <a:endParaRPr lang="tr" dirty="0"/>
          </a:p>
          <a:p>
            <a:pPr algn="l" rtl="0" eaLnBrk="1" hangingPunct="1">
              <a:defRPr/>
            </a:pPr>
            <a:r>
              <a:rPr lang="tr" b="0" i="0" u="none" baseline="0" dirty="0"/>
              <a:t>İlke olarak, adil yargılanma hakkı ve masumiyet karinesi böyle bir bilgilendirmeyi gerektirmektedir. Eğitmen, burada, </a:t>
            </a:r>
            <a:r>
              <a:rPr lang="tr-TR" b="0" i="0" u="none" baseline="0" dirty="0"/>
              <a:t>ele alınan</a:t>
            </a:r>
            <a:r>
              <a:rPr lang="tr" b="0" i="0" u="none" baseline="0" dirty="0"/>
              <a:t> ulusal mevzuat</a:t>
            </a:r>
            <a:r>
              <a:rPr lang="tr-TR" b="0" i="0" u="none" baseline="0" dirty="0"/>
              <a:t>taki </a:t>
            </a:r>
            <a:r>
              <a:rPr lang="tr" b="0" i="0" u="none" baseline="0" dirty="0"/>
              <a:t>cevabı </a:t>
            </a:r>
            <a:r>
              <a:rPr lang="tr-TR" b="0" i="0" u="none" baseline="0" dirty="0"/>
              <a:t>vermelidir</a:t>
            </a:r>
            <a:r>
              <a:rPr lang="tr" b="0" i="0" u="none" baseline="0" dirty="0"/>
              <a:t>. </a:t>
            </a:r>
            <a:endParaRPr lang="tr" altLang="x-none" dirty="0"/>
          </a:p>
          <a:p>
            <a:pPr algn="l" rtl="0">
              <a:defRPr/>
            </a:pPr>
            <a:endParaRPr lang="tr" dirty="0"/>
          </a:p>
          <a:p>
            <a:pPr algn="l" rtl="0">
              <a:defRPr/>
            </a:pPr>
            <a:endParaRPr lang="tr" dirty="0"/>
          </a:p>
        </p:txBody>
      </p:sp>
      <p:sp>
        <p:nvSpPr>
          <p:cNvPr id="40964"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defTabSz="457200" eaLnBrk="0" fontAlgn="base" hangingPunct="0">
              <a:spcBef>
                <a:spcPct val="0"/>
              </a:spcBef>
              <a:spcAft>
                <a:spcPct val="0"/>
              </a:spcAft>
              <a:defRPr>
                <a:solidFill>
                  <a:schemeClr val="tx1"/>
                </a:solidFill>
                <a:latin typeface="Arial" charset="0"/>
              </a:defRPr>
            </a:lvl6pPr>
            <a:lvl7pPr marL="2971800" indent="-228600" defTabSz="457200" eaLnBrk="0" fontAlgn="base" hangingPunct="0">
              <a:spcBef>
                <a:spcPct val="0"/>
              </a:spcBef>
              <a:spcAft>
                <a:spcPct val="0"/>
              </a:spcAft>
              <a:defRPr>
                <a:solidFill>
                  <a:schemeClr val="tx1"/>
                </a:solidFill>
                <a:latin typeface="Arial" charset="0"/>
              </a:defRPr>
            </a:lvl7pPr>
            <a:lvl8pPr marL="3429000" indent="-228600" defTabSz="457200" eaLnBrk="0" fontAlgn="base" hangingPunct="0">
              <a:spcBef>
                <a:spcPct val="0"/>
              </a:spcBef>
              <a:spcAft>
                <a:spcPct val="0"/>
              </a:spcAft>
              <a:defRPr>
                <a:solidFill>
                  <a:schemeClr val="tx1"/>
                </a:solidFill>
                <a:latin typeface="Arial" charset="0"/>
              </a:defRPr>
            </a:lvl8pPr>
            <a:lvl9pPr marL="3886200" indent="-228600" defTabSz="457200" eaLnBrk="0" fontAlgn="base" hangingPunct="0">
              <a:spcBef>
                <a:spcPct val="0"/>
              </a:spcBef>
              <a:spcAft>
                <a:spcPct val="0"/>
              </a:spcAft>
              <a:defRPr>
                <a:solidFill>
                  <a:schemeClr val="tx1"/>
                </a:solidFill>
                <a:latin typeface="Arial" charset="0"/>
              </a:defRPr>
            </a:lvl9pPr>
          </a:lstStyle>
          <a:p>
            <a:pPr algn="l" rtl="0"/>
            <a:fld id="{AB6C2850-8F13-46AE-8A3B-C452C6E5B3EB}" type="slidenum">
              <a:rPr>
                <a:latin typeface="Calibri" pitchFamily="34" charset="0"/>
              </a:rPr>
              <a:pPr/>
              <a:t>90</a:t>
            </a:fld>
            <a:endParaRPr lang="tr" altLang="x-none">
              <a:latin typeface="Calibri" pitchFamily="34" charset="0"/>
            </a:endParaRPr>
          </a:p>
        </p:txBody>
      </p:sp>
    </p:spTree>
    <p:extLst>
      <p:ext uri="{BB962C8B-B14F-4D97-AF65-F5344CB8AC3E}">
        <p14:creationId xmlns:p14="http://schemas.microsoft.com/office/powerpoint/2010/main" val="2311056893"/>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43" name="Notes Placeholder 2"/>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algn="l" rtl="0" eaLnBrk="1" hangingPunct="1">
              <a:spcBef>
                <a:spcPct val="0"/>
              </a:spcBef>
              <a:defRPr/>
            </a:pPr>
            <a:r>
              <a:rPr lang="tr" b="0" i="0" u="none" baseline="0" dirty="0"/>
              <a:t>Eğitmen slayttaki metni yavaşça okumalıdır. </a:t>
            </a:r>
            <a:endParaRPr lang="tr" altLang="x-none" dirty="0"/>
          </a:p>
          <a:p>
            <a:pPr algn="l" rtl="0" eaLnBrk="1" hangingPunct="1">
              <a:spcBef>
                <a:spcPct val="0"/>
              </a:spcBef>
              <a:defRPr/>
            </a:pPr>
            <a:endParaRPr lang="tr" altLang="x-none" dirty="0"/>
          </a:p>
        </p:txBody>
      </p:sp>
      <p:sp>
        <p:nvSpPr>
          <p:cNvPr id="419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defRPr>
            </a:lvl1pPr>
            <a:lvl2pPr marL="742950" indent="-285750">
              <a:spcBef>
                <a:spcPct val="30000"/>
              </a:spcBef>
              <a:defRPr sz="1200">
                <a:solidFill>
                  <a:schemeClr val="tx1"/>
                </a:solidFill>
                <a:latin typeface="Calibri" pitchFamily="34" charset="0"/>
              </a:defRPr>
            </a:lvl2pPr>
            <a:lvl3pPr marL="1143000" indent="-228600">
              <a:spcBef>
                <a:spcPct val="30000"/>
              </a:spcBef>
              <a:defRPr sz="1200">
                <a:solidFill>
                  <a:schemeClr val="tx1"/>
                </a:solidFill>
                <a:latin typeface="Calibri" pitchFamily="34" charset="0"/>
              </a:defRPr>
            </a:lvl3pPr>
            <a:lvl4pPr marL="1600200" indent="-228600">
              <a:spcBef>
                <a:spcPct val="30000"/>
              </a:spcBef>
              <a:defRPr sz="1200">
                <a:solidFill>
                  <a:schemeClr val="tx1"/>
                </a:solidFill>
                <a:latin typeface="Calibri" pitchFamily="34" charset="0"/>
              </a:defRPr>
            </a:lvl4pPr>
            <a:lvl5pPr marL="2057400" indent="-228600">
              <a:spcBef>
                <a:spcPct val="30000"/>
              </a:spcBef>
              <a:defRPr sz="1200">
                <a:solidFill>
                  <a:schemeClr val="tx1"/>
                </a:solidFill>
                <a:latin typeface="Calibri" pitchFamily="34" charset="0"/>
              </a:defRPr>
            </a:lvl5pPr>
            <a:lvl6pPr marL="2514600" indent="-228600" defTabSz="457200" eaLnBrk="0" fontAlgn="base" hangingPunct="0">
              <a:spcBef>
                <a:spcPct val="30000"/>
              </a:spcBef>
              <a:spcAft>
                <a:spcPct val="0"/>
              </a:spcAft>
              <a:defRPr sz="1200">
                <a:solidFill>
                  <a:schemeClr val="tx1"/>
                </a:solidFill>
                <a:latin typeface="Calibri" pitchFamily="34" charset="0"/>
              </a:defRPr>
            </a:lvl6pPr>
            <a:lvl7pPr marL="2971800" indent="-228600" defTabSz="457200" eaLnBrk="0" fontAlgn="base" hangingPunct="0">
              <a:spcBef>
                <a:spcPct val="30000"/>
              </a:spcBef>
              <a:spcAft>
                <a:spcPct val="0"/>
              </a:spcAft>
              <a:defRPr sz="1200">
                <a:solidFill>
                  <a:schemeClr val="tx1"/>
                </a:solidFill>
                <a:latin typeface="Calibri" pitchFamily="34" charset="0"/>
              </a:defRPr>
            </a:lvl7pPr>
            <a:lvl8pPr marL="3429000" indent="-228600" defTabSz="457200" eaLnBrk="0" fontAlgn="base" hangingPunct="0">
              <a:spcBef>
                <a:spcPct val="30000"/>
              </a:spcBef>
              <a:spcAft>
                <a:spcPct val="0"/>
              </a:spcAft>
              <a:defRPr sz="1200">
                <a:solidFill>
                  <a:schemeClr val="tx1"/>
                </a:solidFill>
                <a:latin typeface="Calibri" pitchFamily="34" charset="0"/>
              </a:defRPr>
            </a:lvl8pPr>
            <a:lvl9pPr marL="3886200" indent="-228600" defTabSz="457200" eaLnBrk="0" fontAlgn="base" hangingPunct="0">
              <a:spcBef>
                <a:spcPct val="30000"/>
              </a:spcBef>
              <a:spcAft>
                <a:spcPct val="0"/>
              </a:spcAft>
              <a:defRPr sz="1200">
                <a:solidFill>
                  <a:schemeClr val="tx1"/>
                </a:solidFill>
                <a:latin typeface="Calibri" pitchFamily="34" charset="0"/>
              </a:defRPr>
            </a:lvl9pPr>
          </a:lstStyle>
          <a:p>
            <a:pPr algn="l" rtl="0">
              <a:spcBef>
                <a:spcPct val="0"/>
              </a:spcBef>
            </a:pPr>
            <a:fld id="{8BD99857-F755-4D1E-837F-39FE70CC6191}" type="slidenum">
              <a:rPr/>
              <a:pPr>
                <a:spcBef>
                  <a:spcPct val="0"/>
                </a:spcBef>
              </a:pPr>
              <a:t>91</a:t>
            </a:fld>
            <a:endParaRPr lang="tr" altLang="x-none"/>
          </a:p>
        </p:txBody>
      </p:sp>
    </p:spTree>
    <p:extLst>
      <p:ext uri="{BB962C8B-B14F-4D97-AF65-F5344CB8AC3E}">
        <p14:creationId xmlns:p14="http://schemas.microsoft.com/office/powerpoint/2010/main" val="4272067165"/>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Rezervirano mjesto bilježaka 2"/>
          <p:cNvSpPr>
            <a:spLocks noGrp="1"/>
          </p:cNvSpPr>
          <p:nvPr>
            <p:ph type="body" idx="1"/>
          </p:nvPr>
        </p:nvSpPr>
        <p:spPr/>
        <p:txBody>
          <a:bodyPr>
            <a:normAutofit fontScale="77500" lnSpcReduction="20000"/>
          </a:bodyPr>
          <a:lstStyle/>
          <a:p>
            <a:pPr algn="just" rtl="0" eaLnBrk="1" hangingPunct="1">
              <a:spcBef>
                <a:spcPct val="0"/>
              </a:spcBef>
              <a:defRPr/>
            </a:pPr>
            <a:r>
              <a:rPr lang="tr" b="0" i="0" u="none" baseline="0" dirty="0"/>
              <a:t>"Arama yapma" usul tedbiri, sabit diske erişmek, sabit diskin kopyasını almak, bilgisayarı mühürlemek ve sonrasında kopya üzerinde bütün adli incelemelerin yapılması anlamına gelir. </a:t>
            </a:r>
          </a:p>
          <a:p>
            <a:pPr algn="l" rtl="0" eaLnBrk="1" hangingPunct="1">
              <a:spcBef>
                <a:spcPct val="0"/>
              </a:spcBef>
              <a:defRPr/>
            </a:pPr>
            <a:r>
              <a:rPr lang="tr" b="0" i="0" u="none" baseline="0" dirty="0"/>
              <a:t>Bu neden önemlidir? Çünkü duruşmada elektronik delillerin ve adli incelemelerin</a:t>
            </a:r>
            <a:r>
              <a:rPr lang="tr-TR" b="0" i="0" u="none" baseline="0" dirty="0"/>
              <a:t> </a:t>
            </a:r>
            <a:r>
              <a:rPr lang="tr" b="0" i="0" u="none" baseline="0" dirty="0"/>
              <a:t> ürettiği sonuçların geçerliliğine ilişkin herhangi bir şüphe ortaya atılırsa, mahkemenin bağımsız bilirkişisi mühürlenmiş bilgisayarda arama yaptığında </a:t>
            </a:r>
            <a:r>
              <a:rPr lang="tr-TR" b="0" i="0" u="none" baseline="0" dirty="0"/>
              <a:t>aynı </a:t>
            </a:r>
            <a:r>
              <a:rPr lang="tr" b="0" i="0" u="none" baseline="0" dirty="0"/>
              <a:t>sonuca ulaşmalıdır. </a:t>
            </a:r>
          </a:p>
          <a:p>
            <a:pPr algn="l" rtl="0" eaLnBrk="1" hangingPunct="1">
              <a:spcBef>
                <a:spcPct val="0"/>
              </a:spcBef>
              <a:defRPr/>
            </a:pPr>
            <a:endParaRPr lang="tr" altLang="x-none" dirty="0"/>
          </a:p>
          <a:p>
            <a:pPr algn="l" rtl="0" eaLnBrk="1" hangingPunct="1">
              <a:spcBef>
                <a:spcPct val="0"/>
              </a:spcBef>
              <a:defRPr/>
            </a:pPr>
            <a:r>
              <a:rPr lang="tr" b="0" i="0" u="none" baseline="0" dirty="0"/>
              <a:t>Budapeşte Sözleşmesi, özellikle</a:t>
            </a:r>
            <a:r>
              <a:rPr lang="tr-TR" b="0" i="0" u="none" baseline="0" dirty="0"/>
              <a:t> </a:t>
            </a:r>
            <a:r>
              <a:rPr lang="tr" b="0" i="0" u="none" baseline="0" dirty="0"/>
              <a:t>Üye Devletlerin bilgisayar verilerine yasal olarak el koyma sürecinde şunlara izin veren yasal düzenlemeler yapmalarını talep etmektedir:</a:t>
            </a:r>
          </a:p>
          <a:p>
            <a:pPr algn="l" rtl="0" eaLnBrk="1" hangingPunct="1">
              <a:spcBef>
                <a:spcPct val="0"/>
              </a:spcBef>
              <a:defRPr/>
            </a:pPr>
            <a:r>
              <a:rPr lang="tr" b="0" i="0" u="none" baseline="0" dirty="0"/>
              <a:t>a) bilgisayar sistemine fiziksel olarak el konması,</a:t>
            </a:r>
          </a:p>
          <a:p>
            <a:pPr algn="l" rtl="0" eaLnBrk="1" hangingPunct="1">
              <a:spcBef>
                <a:spcPct val="0"/>
              </a:spcBef>
              <a:defRPr/>
            </a:pPr>
            <a:r>
              <a:rPr lang="tr" b="0" i="0" u="none" baseline="0" dirty="0"/>
              <a:t>b) bu bilgisayar verilerinin bir kopyasının çıkarılması ve tutulması (verilerin fiziksel olarak </a:t>
            </a:r>
            <a:r>
              <a:rPr lang="tr-TR" b="0" i="0" u="none" baseline="0" dirty="0"/>
              <a:t>alınmasının</a:t>
            </a:r>
            <a:r>
              <a:rPr lang="tr" b="0" i="0" u="none" baseline="0" dirty="0"/>
              <a:t> imkânsız </a:t>
            </a:r>
            <a:r>
              <a:rPr lang="tr-TR" b="0" i="0" u="none" baseline="0" dirty="0"/>
              <a:t>olan</a:t>
            </a:r>
            <a:r>
              <a:rPr lang="tr" b="0" i="0" u="none" baseline="0" dirty="0"/>
              <a:t> büyük bir sunucuda depolanmış olması durumunda ve ayrıca fiziksel el koymanın başka insanların o makineye erişim haklarına çok önemli ölçüde zarar verme ihtimali olduğunda -örneğin büyük bir şirketin sunucusu söz konusu olduğunda- bu işlem önemlidir)</a:t>
            </a:r>
          </a:p>
          <a:p>
            <a:pPr algn="l" rtl="0" eaLnBrk="1" hangingPunct="1">
              <a:spcBef>
                <a:spcPct val="0"/>
              </a:spcBef>
              <a:defRPr/>
            </a:pPr>
            <a:r>
              <a:rPr lang="tr" b="0" i="0" u="none" baseline="0" dirty="0"/>
              <a:t>c) ilgili depolanmış bilgisayar verilerinin bütünlüğünün korunması ve</a:t>
            </a:r>
            <a:r>
              <a:rPr lang="tr-TR" b="0" i="0" u="none" baseline="0" dirty="0"/>
              <a:t> </a:t>
            </a:r>
            <a:r>
              <a:rPr lang="tr" b="0" i="0" u="none" baseline="0" dirty="0"/>
              <a:t>son olarak, </a:t>
            </a:r>
          </a:p>
          <a:p>
            <a:pPr algn="l" rtl="0" eaLnBrk="1" hangingPunct="1">
              <a:spcBef>
                <a:spcPct val="0"/>
              </a:spcBef>
              <a:defRPr/>
            </a:pPr>
            <a:r>
              <a:rPr lang="tr" b="0" i="0" u="none" baseline="0" dirty="0"/>
              <a:t>d) erişilen bilgisayar sisteminde ilgili bilgisayar verilerinin erişilemez kılınması ya da kaldırılması.</a:t>
            </a:r>
          </a:p>
          <a:p>
            <a:pPr algn="l" rtl="0" eaLnBrk="1" hangingPunct="1">
              <a:spcBef>
                <a:spcPct val="0"/>
              </a:spcBef>
              <a:defRPr/>
            </a:pPr>
            <a:r>
              <a:rPr lang="tr" b="0" i="0" u="none" baseline="0" dirty="0"/>
              <a:t>Son hüküm, örneğin fiziksel el koymanın imkânsız olduğu, ama bir üçüncü şahsın verilere erişim sağlamasının gerçek bir zarara yol açabileceği durumlarda önemlidir.  </a:t>
            </a:r>
          </a:p>
          <a:p>
            <a:pPr algn="l" rtl="0" eaLnBrk="1" hangingPunct="1">
              <a:spcBef>
                <a:spcPct val="0"/>
              </a:spcBef>
              <a:defRPr/>
            </a:pPr>
            <a:r>
              <a:rPr lang="tr" b="0" i="0" u="none" baseline="0" dirty="0"/>
              <a:t>Verilerin kendi özgün kaydına doğrudan el konması dışında tüm bu usul imkânları dijital ortama özgü tedbirlerdir.</a:t>
            </a:r>
          </a:p>
          <a:p>
            <a:pPr algn="l" rtl="0" eaLnBrk="1" hangingPunct="1">
              <a:spcBef>
                <a:spcPct val="0"/>
              </a:spcBef>
              <a:defRPr/>
            </a:pPr>
            <a:endParaRPr lang="tr" altLang="x-none" dirty="0"/>
          </a:p>
          <a:p>
            <a:pPr algn="l" rtl="0" eaLnBrk="1" fontAlgn="auto" hangingPunct="1">
              <a:spcBef>
                <a:spcPts val="0"/>
              </a:spcBef>
              <a:spcAft>
                <a:spcPts val="0"/>
              </a:spcAft>
              <a:defRPr/>
            </a:pPr>
            <a:r>
              <a:rPr lang="tr" b="0" i="0" u="none" baseline="0" dirty="0"/>
              <a:t>Elektronik delillere, tüm diğer delillere olduğu gibi, dikkatli ve delil değerini koruyacak bir şekilde muamele edilmelidir. Bu şart sadece bir öğe ya da cihazın fiziksel bütünlüğü için değil, onun içerdiği elektronik veriler için de geçerlidir. Bu nedenle, e-delilin belli türleri özel toplama, paketleme ve taşıma gerektirir. Elektromanyetik alanlardan (örneğin, statik elektri</a:t>
            </a:r>
            <a:r>
              <a:rPr lang="tr-TR" b="0" i="0" u="none" baseline="0" dirty="0"/>
              <a:t>ğin</a:t>
            </a:r>
            <a:r>
              <a:rPr lang="tr" b="0" i="0" u="none" baseline="0" dirty="0"/>
              <a:t>, mıknatıs</a:t>
            </a:r>
            <a:r>
              <a:rPr lang="tr-TR" b="0" i="0" u="none" baseline="0" dirty="0"/>
              <a:t>ların</a:t>
            </a:r>
            <a:r>
              <a:rPr lang="tr" b="0" i="0" u="none" baseline="0" dirty="0"/>
              <a:t>, radyo vericileri</a:t>
            </a:r>
            <a:r>
              <a:rPr lang="tr-TR" b="0" i="0" u="none" baseline="0" dirty="0"/>
              <a:t>nin</a:t>
            </a:r>
            <a:r>
              <a:rPr lang="tr" b="0" i="0" u="none" baseline="0" dirty="0"/>
              <a:t> ve başka cihazların yarattığı alanlardan) dolayı hasar görmesi ya da değişmesi mümkün olan e-deliller gerektiği şekilde korunmalıdır.  </a:t>
            </a:r>
          </a:p>
          <a:p>
            <a:pPr algn="l" rtl="0" eaLnBrk="1" fontAlgn="auto" hangingPunct="1">
              <a:spcBef>
                <a:spcPts val="0"/>
              </a:spcBef>
              <a:spcAft>
                <a:spcPts val="0"/>
              </a:spcAft>
              <a:defRPr/>
            </a:pPr>
            <a:r>
              <a:rPr lang="tr" b="0" i="0" u="none" baseline="0" dirty="0"/>
              <a:t>Elektronik suçların/bilgisayar suçlarının soruşturulmasında elektronik olmayan (ya da konvansiyonel delillerin) kurtarılması da çok önemli olabilir. Bu tür delillerin kurtarılmasını ve korunmasını sağlamak için özel bir özen gösterilmelidir. E-delillerin sonradan incelenmesi için gerekli öğeler başka formlarda da (örneğin, yazılı şifreler ve elle yazılmış diğer notlar, üzerine yazı izleri çıkmış boş kâğıtlar, donanım ve yazılım kılavuzları, takvimler, literatür, metin ya da grafik içeren bilgisayar çıktıları ve fotoğraflar) mevcut olabilir ve </a:t>
            </a:r>
            <a:r>
              <a:rPr lang="tr-TR" b="0" i="0" u="none" baseline="0" dirty="0"/>
              <a:t>bu öğeler </a:t>
            </a:r>
            <a:r>
              <a:rPr lang="tr" b="0" i="0" u="none" baseline="0" dirty="0"/>
              <a:t>gelecekte analiz edilmek üzere güvence altına alınmalı ve korunmalıdır. Bu öğeler genellikle bilgisayarın ya da bağlantılı donanım birimlerinin yakınında bulunur. Tüm deliller, ilgili makamın politikaları ve geçerli yasalar uyarınca tespit edilmeli, güvence altına alınmalı ve korunmalıdır.</a:t>
            </a:r>
          </a:p>
          <a:p>
            <a:pPr algn="l" rtl="0" eaLnBrk="1" hangingPunct="1">
              <a:spcBef>
                <a:spcPct val="0"/>
              </a:spcBef>
              <a:defRPr/>
            </a:pPr>
            <a:endParaRPr lang="tr" altLang="x-none" dirty="0"/>
          </a:p>
          <a:p>
            <a:pPr algn="l" rtl="0">
              <a:defRPr/>
            </a:pPr>
            <a:endParaRPr lang="tr" dirty="0"/>
          </a:p>
        </p:txBody>
      </p:sp>
      <p:sp>
        <p:nvSpPr>
          <p:cNvPr id="43012"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defTabSz="457200" eaLnBrk="0" fontAlgn="base" hangingPunct="0">
              <a:spcBef>
                <a:spcPct val="0"/>
              </a:spcBef>
              <a:spcAft>
                <a:spcPct val="0"/>
              </a:spcAft>
              <a:defRPr>
                <a:solidFill>
                  <a:schemeClr val="tx1"/>
                </a:solidFill>
                <a:latin typeface="Arial" charset="0"/>
              </a:defRPr>
            </a:lvl6pPr>
            <a:lvl7pPr marL="2971800" indent="-228600" defTabSz="457200" eaLnBrk="0" fontAlgn="base" hangingPunct="0">
              <a:spcBef>
                <a:spcPct val="0"/>
              </a:spcBef>
              <a:spcAft>
                <a:spcPct val="0"/>
              </a:spcAft>
              <a:defRPr>
                <a:solidFill>
                  <a:schemeClr val="tx1"/>
                </a:solidFill>
                <a:latin typeface="Arial" charset="0"/>
              </a:defRPr>
            </a:lvl7pPr>
            <a:lvl8pPr marL="3429000" indent="-228600" defTabSz="457200" eaLnBrk="0" fontAlgn="base" hangingPunct="0">
              <a:spcBef>
                <a:spcPct val="0"/>
              </a:spcBef>
              <a:spcAft>
                <a:spcPct val="0"/>
              </a:spcAft>
              <a:defRPr>
                <a:solidFill>
                  <a:schemeClr val="tx1"/>
                </a:solidFill>
                <a:latin typeface="Arial" charset="0"/>
              </a:defRPr>
            </a:lvl8pPr>
            <a:lvl9pPr marL="3886200" indent="-228600" defTabSz="457200" eaLnBrk="0" fontAlgn="base" hangingPunct="0">
              <a:spcBef>
                <a:spcPct val="0"/>
              </a:spcBef>
              <a:spcAft>
                <a:spcPct val="0"/>
              </a:spcAft>
              <a:defRPr>
                <a:solidFill>
                  <a:schemeClr val="tx1"/>
                </a:solidFill>
                <a:latin typeface="Arial" charset="0"/>
              </a:defRPr>
            </a:lvl9pPr>
          </a:lstStyle>
          <a:p>
            <a:pPr algn="l" rtl="0"/>
            <a:fld id="{85682DF6-98C2-4FAA-8496-1A9478F5A9F3}" type="slidenum">
              <a:rPr>
                <a:latin typeface="Calibri" pitchFamily="34" charset="0"/>
              </a:rPr>
              <a:pPr/>
              <a:t>92</a:t>
            </a:fld>
            <a:endParaRPr lang="tr" altLang="x-none">
              <a:latin typeface="Calibri" pitchFamily="34" charset="0"/>
            </a:endParaRPr>
          </a:p>
        </p:txBody>
      </p:sp>
    </p:spTree>
    <p:extLst>
      <p:ext uri="{BB962C8B-B14F-4D97-AF65-F5344CB8AC3E}">
        <p14:creationId xmlns:p14="http://schemas.microsoft.com/office/powerpoint/2010/main" val="12951653"/>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4035"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l" rtl="0" eaLnBrk="1" hangingPunct="1"/>
            <a:r>
              <a:rPr lang="tr" b="0" i="0" u="none" baseline="0" dirty="0"/>
              <a:t>Eğitmen slayttaki metni yavaşça okumalıdır. </a:t>
            </a:r>
            <a:endParaRPr lang="tr" altLang="x-none" dirty="0"/>
          </a:p>
        </p:txBody>
      </p:sp>
      <p:sp>
        <p:nvSpPr>
          <p:cNvPr id="44036"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defRPr>
            </a:lvl1pPr>
            <a:lvl2pPr marL="742950" indent="-285750">
              <a:spcBef>
                <a:spcPct val="30000"/>
              </a:spcBef>
              <a:defRPr sz="1200">
                <a:solidFill>
                  <a:schemeClr val="tx1"/>
                </a:solidFill>
                <a:latin typeface="Calibri" pitchFamily="34" charset="0"/>
              </a:defRPr>
            </a:lvl2pPr>
            <a:lvl3pPr marL="1143000" indent="-228600">
              <a:spcBef>
                <a:spcPct val="30000"/>
              </a:spcBef>
              <a:defRPr sz="1200">
                <a:solidFill>
                  <a:schemeClr val="tx1"/>
                </a:solidFill>
                <a:latin typeface="Calibri" pitchFamily="34" charset="0"/>
              </a:defRPr>
            </a:lvl3pPr>
            <a:lvl4pPr marL="1600200" indent="-228600">
              <a:spcBef>
                <a:spcPct val="30000"/>
              </a:spcBef>
              <a:defRPr sz="1200">
                <a:solidFill>
                  <a:schemeClr val="tx1"/>
                </a:solidFill>
                <a:latin typeface="Calibri" pitchFamily="34" charset="0"/>
              </a:defRPr>
            </a:lvl4pPr>
            <a:lvl5pPr marL="2057400" indent="-228600">
              <a:spcBef>
                <a:spcPct val="30000"/>
              </a:spcBef>
              <a:defRPr sz="1200">
                <a:solidFill>
                  <a:schemeClr val="tx1"/>
                </a:solidFill>
                <a:latin typeface="Calibri" pitchFamily="34" charset="0"/>
              </a:defRPr>
            </a:lvl5pPr>
            <a:lvl6pPr marL="2514600" indent="-228600" defTabSz="457200" eaLnBrk="0" fontAlgn="base" hangingPunct="0">
              <a:spcBef>
                <a:spcPct val="30000"/>
              </a:spcBef>
              <a:spcAft>
                <a:spcPct val="0"/>
              </a:spcAft>
              <a:defRPr sz="1200">
                <a:solidFill>
                  <a:schemeClr val="tx1"/>
                </a:solidFill>
                <a:latin typeface="Calibri" pitchFamily="34" charset="0"/>
              </a:defRPr>
            </a:lvl6pPr>
            <a:lvl7pPr marL="2971800" indent="-228600" defTabSz="457200" eaLnBrk="0" fontAlgn="base" hangingPunct="0">
              <a:spcBef>
                <a:spcPct val="30000"/>
              </a:spcBef>
              <a:spcAft>
                <a:spcPct val="0"/>
              </a:spcAft>
              <a:defRPr sz="1200">
                <a:solidFill>
                  <a:schemeClr val="tx1"/>
                </a:solidFill>
                <a:latin typeface="Calibri" pitchFamily="34" charset="0"/>
              </a:defRPr>
            </a:lvl7pPr>
            <a:lvl8pPr marL="3429000" indent="-228600" defTabSz="457200" eaLnBrk="0" fontAlgn="base" hangingPunct="0">
              <a:spcBef>
                <a:spcPct val="30000"/>
              </a:spcBef>
              <a:spcAft>
                <a:spcPct val="0"/>
              </a:spcAft>
              <a:defRPr sz="1200">
                <a:solidFill>
                  <a:schemeClr val="tx1"/>
                </a:solidFill>
                <a:latin typeface="Calibri" pitchFamily="34" charset="0"/>
              </a:defRPr>
            </a:lvl8pPr>
            <a:lvl9pPr marL="3886200" indent="-228600" defTabSz="457200" eaLnBrk="0" fontAlgn="base" hangingPunct="0">
              <a:spcBef>
                <a:spcPct val="30000"/>
              </a:spcBef>
              <a:spcAft>
                <a:spcPct val="0"/>
              </a:spcAft>
              <a:defRPr sz="1200">
                <a:solidFill>
                  <a:schemeClr val="tx1"/>
                </a:solidFill>
                <a:latin typeface="Calibri" pitchFamily="34" charset="0"/>
              </a:defRPr>
            </a:lvl9pPr>
          </a:lstStyle>
          <a:p>
            <a:pPr algn="l" rtl="0">
              <a:spcBef>
                <a:spcPct val="0"/>
              </a:spcBef>
            </a:pPr>
            <a:fld id="{81101CB5-0FCB-4150-8E22-9CAF61707E02}" type="slidenum">
              <a:rPr/>
              <a:pPr>
                <a:spcBef>
                  <a:spcPct val="0"/>
                </a:spcBef>
              </a:pPr>
              <a:t>93</a:t>
            </a:fld>
            <a:endParaRPr lang="tr" altLang="x-none"/>
          </a:p>
        </p:txBody>
      </p:sp>
    </p:spTree>
    <p:extLst>
      <p:ext uri="{BB962C8B-B14F-4D97-AF65-F5344CB8AC3E}">
        <p14:creationId xmlns:p14="http://schemas.microsoft.com/office/powerpoint/2010/main" val="3837221808"/>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Rezervirano mjesto bilježaka 2"/>
          <p:cNvSpPr>
            <a:spLocks noGrp="1"/>
          </p:cNvSpPr>
          <p:nvPr>
            <p:ph type="body" idx="1"/>
          </p:nvPr>
        </p:nvSpPr>
        <p:spPr/>
        <p:txBody>
          <a:bodyPr>
            <a:normAutofit fontScale="92500"/>
          </a:bodyPr>
          <a:lstStyle/>
          <a:p>
            <a:pPr algn="just" rtl="0" eaLnBrk="1" hangingPunct="1">
              <a:spcBef>
                <a:spcPct val="0"/>
              </a:spcBef>
              <a:defRPr/>
            </a:pPr>
            <a:r>
              <a:rPr lang="tr" b="0" i="0" u="none" baseline="0" dirty="0"/>
              <a:t>1. Ülkenizde Mahkemeler mahkeme salonlarında genellikle hangi ekipmanları kullanır? Ülkenizdeki tüm mahkeme salonları gerekli ekipmanlara sahip midir? </a:t>
            </a:r>
            <a:endParaRPr lang="tr" altLang="x-none" dirty="0"/>
          </a:p>
          <a:p>
            <a:pPr algn="just" rtl="0" eaLnBrk="1" hangingPunct="1">
              <a:spcBef>
                <a:spcPct val="0"/>
              </a:spcBef>
              <a:defRPr/>
            </a:pPr>
            <a:r>
              <a:rPr lang="tr" b="0" i="0" u="none" baseline="0" dirty="0"/>
              <a:t>Bir duruşmada elektronik deliller tüm diğer maddi deliller gibi ele alınır, ama DVD oynatıcı gibi ekipmanlar gereklidir. </a:t>
            </a:r>
          </a:p>
          <a:p>
            <a:pPr algn="just" rtl="0" eaLnBrk="1" hangingPunct="1">
              <a:spcBef>
                <a:spcPct val="0"/>
              </a:spcBef>
              <a:defRPr/>
            </a:pPr>
            <a:endParaRPr lang="tr" altLang="x-none" dirty="0"/>
          </a:p>
          <a:p>
            <a:pPr algn="just" rtl="0" eaLnBrk="1" hangingPunct="1">
              <a:spcBef>
                <a:spcPct val="0"/>
              </a:spcBef>
              <a:defRPr/>
            </a:pPr>
            <a:r>
              <a:rPr lang="tr" b="0" i="0" u="none" baseline="0" dirty="0"/>
              <a:t>2. Sanık bilgisayarını başka birinin kullandığını, birinin bilgisayarına yasadışı şekilde eriştiğini ya da birinin şifresini çaldığını iddia ederse ne olur? </a:t>
            </a:r>
            <a:endParaRPr lang="tr" altLang="x-none" dirty="0"/>
          </a:p>
          <a:p>
            <a:pPr algn="just" rtl="0" eaLnBrk="1" hangingPunct="1">
              <a:spcBef>
                <a:spcPct val="0"/>
              </a:spcBef>
              <a:defRPr/>
            </a:pPr>
            <a:r>
              <a:rPr lang="tr" b="0" i="0" u="none" baseline="0" dirty="0"/>
              <a:t>Polis ve savcı bunun olabileceğini daima akılda tutmalıdır. Bu durumlardan bazıları, örneğin yasadışı erişim, elektronik delillerle kanıtlanabilir – hemen her zaman bir iz vardır ve bu iz soruşturma sırasında onaylanmalıdır. Ama suçlunun bilgisayarını kimin kullandığı</a:t>
            </a:r>
            <a:r>
              <a:rPr lang="tr-TR" b="0" i="0" u="none" baseline="0" dirty="0"/>
              <a:t>nı belirlemek, </a:t>
            </a:r>
            <a:r>
              <a:rPr lang="tr" b="0" i="0" u="none" baseline="0" dirty="0"/>
              <a:t>hemen her zaman geleneksel kriminalistik becerileri ve yöntemleri ve Sözleşme'nin </a:t>
            </a:r>
            <a:r>
              <a:rPr lang="tr-TR" b="0" i="0" u="none" baseline="0" dirty="0"/>
              <a:t>öngördüğü </a:t>
            </a:r>
            <a:r>
              <a:rPr lang="tr" b="0" i="0" u="none" baseline="0" dirty="0"/>
              <a:t>bütün araçları gerektirir. Örneğin bir evde 5 kişilik bir aile yaşamaktadır: anne baba, 22 yaşında yetişkin bir oğul, 17 ve 15 yaşlarında reşit olmayan iki çocuk. Bu kişilerden en az biri internet ya da bilgisayar korsanlığı (bilgisayar sistemlerine ya da ağlarına yasadışı erişim) yoluyla çocuk pornografisi indirmekte ya da karşıya bilgisayar virüsü yüklemektedir. Polis, trafik verilerinin gerçek zamanlı olarak toplanması ve içerik verilerinin ele geçirilmesi işlemini yapmaktayken eve girebilir ve suçluyu suçüstü yakalayabilir. Bu tür tedbirler için polis, elbette, ulusal mevzuata bağlı olarak, mahkeme ya da savcıdan emir çıkarmak zorundadır. Her davada olduğu gibi, tanıklar, mağdurlar, hatta suçlu daima çok iyi bir bilgi kaynağı olabilir. Ve elbette soruşturma sırasında toplanan tüm deliller kullanılmalıdır. Dolayısıyla, siber suçlar için iddianameler çoğu zaman elektronik delillerin yanı sıra geleneksel delillere de dayanır. </a:t>
            </a:r>
            <a:endParaRPr lang="tr" altLang="x-none" dirty="0"/>
          </a:p>
          <a:p>
            <a:pPr algn="just" rtl="0" eaLnBrk="1" hangingPunct="1">
              <a:spcBef>
                <a:spcPct val="0"/>
              </a:spcBef>
              <a:defRPr/>
            </a:pPr>
            <a:endParaRPr lang="tr" altLang="x-none" dirty="0"/>
          </a:p>
          <a:p>
            <a:pPr algn="just" rtl="0" eaLnBrk="1" hangingPunct="1">
              <a:spcBef>
                <a:spcPct val="0"/>
              </a:spcBef>
              <a:defRPr/>
            </a:pPr>
            <a:r>
              <a:rPr lang="tr" b="0" i="0" u="none" baseline="0" dirty="0"/>
              <a:t>Eğitmen mahkeme içtihadı birleştirilmemişse bu soruları, özellikle de 3. soruyu tartışmalıdır.</a:t>
            </a:r>
          </a:p>
          <a:p>
            <a:pPr algn="just" rtl="0" eaLnBrk="1" hangingPunct="1">
              <a:spcBef>
                <a:spcPct val="0"/>
              </a:spcBef>
              <a:defRPr/>
            </a:pPr>
            <a:endParaRPr lang="tr" altLang="x-none" dirty="0"/>
          </a:p>
          <a:p>
            <a:pPr algn="just" rtl="0" eaLnBrk="1" hangingPunct="1">
              <a:spcBef>
                <a:spcPct val="0"/>
              </a:spcBef>
              <a:defRPr/>
            </a:pPr>
            <a:endParaRPr lang="tr" altLang="x-none" dirty="0"/>
          </a:p>
          <a:p>
            <a:pPr algn="l" rtl="0">
              <a:defRPr/>
            </a:pPr>
            <a:endParaRPr lang="tr" dirty="0"/>
          </a:p>
        </p:txBody>
      </p:sp>
      <p:sp>
        <p:nvSpPr>
          <p:cNvPr id="45060"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defTabSz="457200" eaLnBrk="0" fontAlgn="base" hangingPunct="0">
              <a:spcBef>
                <a:spcPct val="0"/>
              </a:spcBef>
              <a:spcAft>
                <a:spcPct val="0"/>
              </a:spcAft>
              <a:defRPr>
                <a:solidFill>
                  <a:schemeClr val="tx1"/>
                </a:solidFill>
                <a:latin typeface="Arial" charset="0"/>
              </a:defRPr>
            </a:lvl6pPr>
            <a:lvl7pPr marL="2971800" indent="-228600" defTabSz="457200" eaLnBrk="0" fontAlgn="base" hangingPunct="0">
              <a:spcBef>
                <a:spcPct val="0"/>
              </a:spcBef>
              <a:spcAft>
                <a:spcPct val="0"/>
              </a:spcAft>
              <a:defRPr>
                <a:solidFill>
                  <a:schemeClr val="tx1"/>
                </a:solidFill>
                <a:latin typeface="Arial" charset="0"/>
              </a:defRPr>
            </a:lvl7pPr>
            <a:lvl8pPr marL="3429000" indent="-228600" defTabSz="457200" eaLnBrk="0" fontAlgn="base" hangingPunct="0">
              <a:spcBef>
                <a:spcPct val="0"/>
              </a:spcBef>
              <a:spcAft>
                <a:spcPct val="0"/>
              </a:spcAft>
              <a:defRPr>
                <a:solidFill>
                  <a:schemeClr val="tx1"/>
                </a:solidFill>
                <a:latin typeface="Arial" charset="0"/>
              </a:defRPr>
            </a:lvl8pPr>
            <a:lvl9pPr marL="3886200" indent="-228600" defTabSz="457200" eaLnBrk="0" fontAlgn="base" hangingPunct="0">
              <a:spcBef>
                <a:spcPct val="0"/>
              </a:spcBef>
              <a:spcAft>
                <a:spcPct val="0"/>
              </a:spcAft>
              <a:defRPr>
                <a:solidFill>
                  <a:schemeClr val="tx1"/>
                </a:solidFill>
                <a:latin typeface="Arial" charset="0"/>
              </a:defRPr>
            </a:lvl9pPr>
          </a:lstStyle>
          <a:p>
            <a:pPr algn="l" rtl="0"/>
            <a:fld id="{A408C62D-27D9-4F81-8B3C-F48786933BB0}" type="slidenum">
              <a:rPr>
                <a:latin typeface="Calibri" pitchFamily="34" charset="0"/>
              </a:rPr>
              <a:pPr/>
              <a:t>94</a:t>
            </a:fld>
            <a:endParaRPr lang="tr" altLang="x-none">
              <a:latin typeface="Calibri" pitchFamily="34" charset="0"/>
            </a:endParaRPr>
          </a:p>
        </p:txBody>
      </p:sp>
    </p:spTree>
    <p:extLst>
      <p:ext uri="{BB962C8B-B14F-4D97-AF65-F5344CB8AC3E}">
        <p14:creationId xmlns:p14="http://schemas.microsoft.com/office/powerpoint/2010/main" val="36506336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Eğitmen, üç temel veri türünü belirtmelidir. İzleyen slaytlarda her bir veri türünün açıklamaları ve örnekleri sunulmaktadır.</a:t>
            </a:r>
          </a:p>
        </p:txBody>
      </p:sp>
      <p:sp>
        <p:nvSpPr>
          <p:cNvPr id="4" name="Slide Number Placeholder 3"/>
          <p:cNvSpPr>
            <a:spLocks noGrp="1"/>
          </p:cNvSpPr>
          <p:nvPr>
            <p:ph type="sldNum" sz="quarter" idx="10"/>
          </p:nvPr>
        </p:nvSpPr>
        <p:spPr/>
        <p:txBody>
          <a:bodyPr/>
          <a:lstStyle/>
          <a:p>
            <a:pPr algn="l" rtl="0"/>
            <a:fld id="{B2221978-7AB2-D644-A1FF-AF545A1745C1}" type="slidenum">
              <a:rPr/>
              <a:pPr/>
              <a:t>10</a:t>
            </a:fld>
            <a:endParaRPr lang="tr"/>
          </a:p>
        </p:txBody>
      </p:sp>
    </p:spTree>
    <p:extLst>
      <p:ext uri="{BB962C8B-B14F-4D97-AF65-F5344CB8AC3E}">
        <p14:creationId xmlns:p14="http://schemas.microsoft.com/office/powerpoint/2010/main" val="3760839267"/>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4691" name="Rezervirano mjesto bilježaka 2"/>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tr" b="0" i="0" u="none" baseline="0" dirty="0"/>
              <a:t>Vaka çalışması 2</a:t>
            </a:r>
          </a:p>
          <a:p>
            <a:pPr algn="just" rtl="0" eaLnBrk="1" hangingPunct="1">
              <a:defRPr/>
            </a:pPr>
            <a:endParaRPr lang="tr" altLang="x-none" dirty="0"/>
          </a:p>
          <a:p>
            <a:pPr algn="just" rtl="0" eaLnBrk="1" hangingPunct="1">
              <a:defRPr/>
            </a:pPr>
            <a:r>
              <a:rPr lang="tr" b="0" i="0" u="none" baseline="0" dirty="0"/>
              <a:t>Bu vakada mağdur, Hırvat bir genç</a:t>
            </a:r>
            <a:r>
              <a:rPr lang="tr-TR" b="0" i="0" u="none" baseline="0" dirty="0"/>
              <a:t>tir;</a:t>
            </a:r>
            <a:r>
              <a:rPr lang="tr" b="0" i="0" u="none" baseline="0" dirty="0"/>
              <a:t> polis IP adresini Facebook'tan alır; ama IANA tabanı IP adresinin coğrafi olarak Sırbistan'a ait olduğunu ortaya çıkarır.</a:t>
            </a:r>
          </a:p>
          <a:p>
            <a:pPr algn="l" rtl="0" eaLnBrk="1" hangingPunct="1">
              <a:defRPr/>
            </a:pPr>
            <a:r>
              <a:rPr lang="tr" dirty="0"/>
              <a:t/>
            </a:r>
            <a:br>
              <a:rPr lang="tr" dirty="0"/>
            </a:br>
            <a:endParaRPr lang="tr" altLang="x-none" dirty="0"/>
          </a:p>
        </p:txBody>
      </p:sp>
      <p:sp>
        <p:nvSpPr>
          <p:cNvPr id="46084"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defRPr>
            </a:lvl1pPr>
            <a:lvl2pPr marL="742950" indent="-285750">
              <a:spcBef>
                <a:spcPct val="30000"/>
              </a:spcBef>
              <a:defRPr sz="1200">
                <a:solidFill>
                  <a:schemeClr val="tx1"/>
                </a:solidFill>
                <a:latin typeface="Calibri" pitchFamily="34" charset="0"/>
              </a:defRPr>
            </a:lvl2pPr>
            <a:lvl3pPr marL="1143000" indent="-228600">
              <a:spcBef>
                <a:spcPct val="30000"/>
              </a:spcBef>
              <a:defRPr sz="1200">
                <a:solidFill>
                  <a:schemeClr val="tx1"/>
                </a:solidFill>
                <a:latin typeface="Calibri" pitchFamily="34" charset="0"/>
              </a:defRPr>
            </a:lvl3pPr>
            <a:lvl4pPr marL="1600200" indent="-228600">
              <a:spcBef>
                <a:spcPct val="30000"/>
              </a:spcBef>
              <a:defRPr sz="1200">
                <a:solidFill>
                  <a:schemeClr val="tx1"/>
                </a:solidFill>
                <a:latin typeface="Calibri" pitchFamily="34" charset="0"/>
              </a:defRPr>
            </a:lvl4pPr>
            <a:lvl5pPr marL="2057400" indent="-228600">
              <a:spcBef>
                <a:spcPct val="30000"/>
              </a:spcBef>
              <a:defRPr sz="1200">
                <a:solidFill>
                  <a:schemeClr val="tx1"/>
                </a:solidFill>
                <a:latin typeface="Calibri" pitchFamily="34" charset="0"/>
              </a:defRPr>
            </a:lvl5pPr>
            <a:lvl6pPr marL="2514600" indent="-228600" defTabSz="457200" eaLnBrk="0" fontAlgn="base" hangingPunct="0">
              <a:spcBef>
                <a:spcPct val="30000"/>
              </a:spcBef>
              <a:spcAft>
                <a:spcPct val="0"/>
              </a:spcAft>
              <a:defRPr sz="1200">
                <a:solidFill>
                  <a:schemeClr val="tx1"/>
                </a:solidFill>
                <a:latin typeface="Calibri" pitchFamily="34" charset="0"/>
              </a:defRPr>
            </a:lvl6pPr>
            <a:lvl7pPr marL="2971800" indent="-228600" defTabSz="457200" eaLnBrk="0" fontAlgn="base" hangingPunct="0">
              <a:spcBef>
                <a:spcPct val="30000"/>
              </a:spcBef>
              <a:spcAft>
                <a:spcPct val="0"/>
              </a:spcAft>
              <a:defRPr sz="1200">
                <a:solidFill>
                  <a:schemeClr val="tx1"/>
                </a:solidFill>
                <a:latin typeface="Calibri" pitchFamily="34" charset="0"/>
              </a:defRPr>
            </a:lvl7pPr>
            <a:lvl8pPr marL="3429000" indent="-228600" defTabSz="457200" eaLnBrk="0" fontAlgn="base" hangingPunct="0">
              <a:spcBef>
                <a:spcPct val="30000"/>
              </a:spcBef>
              <a:spcAft>
                <a:spcPct val="0"/>
              </a:spcAft>
              <a:defRPr sz="1200">
                <a:solidFill>
                  <a:schemeClr val="tx1"/>
                </a:solidFill>
                <a:latin typeface="Calibri" pitchFamily="34" charset="0"/>
              </a:defRPr>
            </a:lvl8pPr>
            <a:lvl9pPr marL="3886200" indent="-228600" defTabSz="457200" eaLnBrk="0" fontAlgn="base" hangingPunct="0">
              <a:spcBef>
                <a:spcPct val="30000"/>
              </a:spcBef>
              <a:spcAft>
                <a:spcPct val="0"/>
              </a:spcAft>
              <a:defRPr sz="1200">
                <a:solidFill>
                  <a:schemeClr val="tx1"/>
                </a:solidFill>
                <a:latin typeface="Calibri" pitchFamily="34" charset="0"/>
              </a:defRPr>
            </a:lvl9pPr>
          </a:lstStyle>
          <a:p>
            <a:pPr algn="l" rtl="0">
              <a:spcBef>
                <a:spcPct val="0"/>
              </a:spcBef>
            </a:pPr>
            <a:fld id="{DF839817-78C8-4553-B745-D6F9DAFDC931}" type="slidenum">
              <a:rPr/>
              <a:pPr>
                <a:spcBef>
                  <a:spcPct val="0"/>
                </a:spcBef>
              </a:pPr>
              <a:t>95</a:t>
            </a:fld>
            <a:endParaRPr lang="tr" altLang="x-none"/>
          </a:p>
        </p:txBody>
      </p:sp>
    </p:spTree>
    <p:extLst>
      <p:ext uri="{BB962C8B-B14F-4D97-AF65-F5344CB8AC3E}">
        <p14:creationId xmlns:p14="http://schemas.microsoft.com/office/powerpoint/2010/main" val="1385899350"/>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just" rtl="0" eaLnBrk="1" hangingPunct="1"/>
            <a:r>
              <a:rPr lang="tr" b="0" i="0" u="none" baseline="0" dirty="0"/>
              <a:t>Polis daima savcıyı bilgilendirmek zorundadır, ama etkin uluslararası işbirliği için</a:t>
            </a:r>
            <a:r>
              <a:rPr lang="tr-TR" b="0" i="0" u="none" baseline="0" dirty="0"/>
              <a:t>,</a:t>
            </a:r>
            <a:r>
              <a:rPr lang="tr" b="0" i="0" u="none" baseline="0" dirty="0"/>
              <a:t> sürecin bu aşamasında savcılar arasında doğrudan irtibat kurulması gerekli değildir. Hırvatistan ile Sırbistan arasında 7/24 açık olan irtibat noktaları, ilk iletişim kanalıdır ve telefon ve e-posta yoluyla bilgi alışverişine izin verir. Bu vakada da, irtibat noktaları sayesinde, o aşamada Hırvatistan polisinin elinde olan tüm bilgiler Sırbistan polisinin de elindeydi.</a:t>
            </a:r>
            <a:endParaRPr lang="tr" altLang="x-none" dirty="0"/>
          </a:p>
          <a:p>
            <a:pPr algn="just" rtl="0" eaLnBrk="1" hangingPunct="1"/>
            <a:endParaRPr lang="tr" altLang="en-US" dirty="0"/>
          </a:p>
          <a:p>
            <a:pPr algn="l" rtl="0" eaLnBrk="1" hangingPunct="1"/>
            <a:r>
              <a:rPr lang="tr" b="0" i="0" u="none" baseline="0" dirty="0"/>
              <a:t>Budapeşte Sözleşmesi’n</a:t>
            </a:r>
            <a:r>
              <a:rPr lang="tr-TR" b="0" i="0" u="none" baseline="0" dirty="0"/>
              <a:t>e </a:t>
            </a:r>
            <a:r>
              <a:rPr lang="tr" b="0" i="0" u="none" baseline="0" dirty="0"/>
              <a:t>Taraf Devlet</a:t>
            </a:r>
            <a:r>
              <a:rPr lang="tr-TR" b="0" i="0" u="none" baseline="0" dirty="0"/>
              <a:t>lerin</a:t>
            </a:r>
            <a:r>
              <a:rPr lang="tr" b="0" i="0" u="none" baseline="0" dirty="0"/>
              <a:t>, karşılıklı yardım antlaşmaları, yasaları ya da düzenlemeleri zaten bu imkânı sağlamıyorsa, bu tedbiri uygulamaya sokması gereklidir. Faks ve e-posta listeleri doğaları gereği </a:t>
            </a:r>
            <a:r>
              <a:rPr lang="tr-TR" b="0" i="0" u="none" baseline="0" dirty="0"/>
              <a:t>bilgi verme amaçlıdır</a:t>
            </a:r>
            <a:r>
              <a:rPr lang="tr" b="0" i="0" u="none" baseline="0" dirty="0"/>
              <a:t>; durumun özelliklerine göre, başka süratli iletişim araçları kullanılabilir. Teknoloji geliştikçe, karşılıklı yardım talep etmekte kullanılabilecek başka süratli iletişim araçları da gelişebilir. Fıkrada yer verilen sahihlik ve güvenlik gerekliliğine ilişkin olarak, Taraf Devletler kendi aralarında haberleşmelerin sahihliğinin nasıl sağlanabileceğine ve özellikle hassas bir vakada gerekli olabilecek (şifreleme gibi) özel güvenlik korumalarına ihtiyaç olup olmadığına karar verebilir. Son olarak, Budapeşte Sözleşmesi, talepte bulunulan Taraf Devlete tercih ederse, süratli iletimin ardından geleneksel kanallar yoluyla resmi bir teyit gönderilmesini şart koşma hakkı tanımaktadır.</a:t>
            </a:r>
            <a:r>
              <a:rPr lang="tr" dirty="0"/>
              <a:t/>
            </a:r>
            <a:br>
              <a:rPr lang="tr" dirty="0"/>
            </a:br>
            <a:endParaRPr lang="tr" altLang="en-US" dirty="0"/>
          </a:p>
        </p:txBody>
      </p:sp>
      <p:sp>
        <p:nvSpPr>
          <p:cNvPr id="47108"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defTabSz="457200" eaLnBrk="0" fontAlgn="base" hangingPunct="0">
              <a:spcBef>
                <a:spcPct val="0"/>
              </a:spcBef>
              <a:spcAft>
                <a:spcPct val="0"/>
              </a:spcAft>
              <a:defRPr>
                <a:solidFill>
                  <a:schemeClr val="tx1"/>
                </a:solidFill>
                <a:latin typeface="Arial" charset="0"/>
              </a:defRPr>
            </a:lvl6pPr>
            <a:lvl7pPr marL="2971800" indent="-228600" defTabSz="457200" eaLnBrk="0" fontAlgn="base" hangingPunct="0">
              <a:spcBef>
                <a:spcPct val="0"/>
              </a:spcBef>
              <a:spcAft>
                <a:spcPct val="0"/>
              </a:spcAft>
              <a:defRPr>
                <a:solidFill>
                  <a:schemeClr val="tx1"/>
                </a:solidFill>
                <a:latin typeface="Arial" charset="0"/>
              </a:defRPr>
            </a:lvl7pPr>
            <a:lvl8pPr marL="3429000" indent="-228600" defTabSz="457200" eaLnBrk="0" fontAlgn="base" hangingPunct="0">
              <a:spcBef>
                <a:spcPct val="0"/>
              </a:spcBef>
              <a:spcAft>
                <a:spcPct val="0"/>
              </a:spcAft>
              <a:defRPr>
                <a:solidFill>
                  <a:schemeClr val="tx1"/>
                </a:solidFill>
                <a:latin typeface="Arial" charset="0"/>
              </a:defRPr>
            </a:lvl8pPr>
            <a:lvl9pPr marL="3886200" indent="-228600" defTabSz="457200" eaLnBrk="0" fontAlgn="base" hangingPunct="0">
              <a:spcBef>
                <a:spcPct val="0"/>
              </a:spcBef>
              <a:spcAft>
                <a:spcPct val="0"/>
              </a:spcAft>
              <a:defRPr>
                <a:solidFill>
                  <a:schemeClr val="tx1"/>
                </a:solidFill>
                <a:latin typeface="Arial" charset="0"/>
              </a:defRPr>
            </a:lvl9pPr>
          </a:lstStyle>
          <a:p>
            <a:pPr algn="l" rtl="0"/>
            <a:fld id="{1850ADE4-D559-466B-ADFB-EDAE37D86742}" type="slidenum">
              <a:rPr>
                <a:latin typeface="Calibri" pitchFamily="34" charset="0"/>
              </a:rPr>
              <a:pPr/>
              <a:t>96</a:t>
            </a:fld>
            <a:endParaRPr lang="tr" altLang="x-none">
              <a:latin typeface="Calibri" pitchFamily="34" charset="0"/>
            </a:endParaRPr>
          </a:p>
        </p:txBody>
      </p:sp>
    </p:spTree>
    <p:extLst>
      <p:ext uri="{BB962C8B-B14F-4D97-AF65-F5344CB8AC3E}">
        <p14:creationId xmlns:p14="http://schemas.microsoft.com/office/powerpoint/2010/main" val="157005829"/>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normAutofit/>
          </a:bodyPr>
          <a:lstStyle/>
          <a:p>
            <a:pPr algn="l" rtl="0">
              <a:defRPr/>
            </a:pPr>
            <a:r>
              <a:rPr lang="tr" b="0" i="0" u="none" baseline="0" dirty="0"/>
              <a:t>Eğitmen slayttaki metni yavaşça okumalıdır. </a:t>
            </a:r>
            <a:endParaRPr lang="tr" altLang="x-none" dirty="0"/>
          </a:p>
          <a:p>
            <a:pPr algn="l" rtl="0">
              <a:defRPr/>
            </a:pPr>
            <a:endParaRPr lang="tr" dirty="0"/>
          </a:p>
        </p:txBody>
      </p:sp>
      <p:sp>
        <p:nvSpPr>
          <p:cNvPr id="481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defTabSz="457200" eaLnBrk="0" fontAlgn="base" hangingPunct="0">
              <a:spcBef>
                <a:spcPct val="0"/>
              </a:spcBef>
              <a:spcAft>
                <a:spcPct val="0"/>
              </a:spcAft>
              <a:defRPr>
                <a:solidFill>
                  <a:schemeClr val="tx1"/>
                </a:solidFill>
                <a:latin typeface="Arial" charset="0"/>
              </a:defRPr>
            </a:lvl6pPr>
            <a:lvl7pPr marL="2971800" indent="-228600" defTabSz="457200" eaLnBrk="0" fontAlgn="base" hangingPunct="0">
              <a:spcBef>
                <a:spcPct val="0"/>
              </a:spcBef>
              <a:spcAft>
                <a:spcPct val="0"/>
              </a:spcAft>
              <a:defRPr>
                <a:solidFill>
                  <a:schemeClr val="tx1"/>
                </a:solidFill>
                <a:latin typeface="Arial" charset="0"/>
              </a:defRPr>
            </a:lvl7pPr>
            <a:lvl8pPr marL="3429000" indent="-228600" defTabSz="457200" eaLnBrk="0" fontAlgn="base" hangingPunct="0">
              <a:spcBef>
                <a:spcPct val="0"/>
              </a:spcBef>
              <a:spcAft>
                <a:spcPct val="0"/>
              </a:spcAft>
              <a:defRPr>
                <a:solidFill>
                  <a:schemeClr val="tx1"/>
                </a:solidFill>
                <a:latin typeface="Arial" charset="0"/>
              </a:defRPr>
            </a:lvl8pPr>
            <a:lvl9pPr marL="3886200" indent="-228600" defTabSz="457200" eaLnBrk="0" fontAlgn="base" hangingPunct="0">
              <a:spcBef>
                <a:spcPct val="0"/>
              </a:spcBef>
              <a:spcAft>
                <a:spcPct val="0"/>
              </a:spcAft>
              <a:defRPr>
                <a:solidFill>
                  <a:schemeClr val="tx1"/>
                </a:solidFill>
                <a:latin typeface="Arial" charset="0"/>
              </a:defRPr>
            </a:lvl9pPr>
          </a:lstStyle>
          <a:p>
            <a:pPr algn="l" rtl="0"/>
            <a:fld id="{672FC10A-859E-4926-A6A3-3BE6B6DA5EBA}" type="slidenum">
              <a:rPr>
                <a:latin typeface="Calibri" pitchFamily="34" charset="0"/>
              </a:rPr>
              <a:pPr/>
              <a:t>97</a:t>
            </a:fld>
            <a:endParaRPr lang="tr" altLang="x-none">
              <a:latin typeface="Calibri" pitchFamily="34" charset="0"/>
            </a:endParaRPr>
          </a:p>
        </p:txBody>
      </p:sp>
    </p:spTree>
    <p:extLst>
      <p:ext uri="{BB962C8B-B14F-4D97-AF65-F5344CB8AC3E}">
        <p14:creationId xmlns:p14="http://schemas.microsoft.com/office/powerpoint/2010/main" val="1680720904"/>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l" rtl="0"/>
            <a:r>
              <a:rPr lang="tr" b="0" i="0" u="none" baseline="0" dirty="0"/>
              <a:t>Eğitmen slayttaki metni yavaşça okumalıdır. </a:t>
            </a:r>
            <a:endParaRPr lang="tr" altLang="x-none" dirty="0"/>
          </a:p>
          <a:p>
            <a:endParaRPr lang="tr" altLang="en-US" dirty="0"/>
          </a:p>
        </p:txBody>
      </p:sp>
      <p:sp>
        <p:nvSpPr>
          <p:cNvPr id="49156"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defTabSz="457200" eaLnBrk="0" fontAlgn="base" hangingPunct="0">
              <a:spcBef>
                <a:spcPct val="0"/>
              </a:spcBef>
              <a:spcAft>
                <a:spcPct val="0"/>
              </a:spcAft>
              <a:defRPr>
                <a:solidFill>
                  <a:schemeClr val="tx1"/>
                </a:solidFill>
                <a:latin typeface="Arial" charset="0"/>
              </a:defRPr>
            </a:lvl6pPr>
            <a:lvl7pPr marL="2971800" indent="-228600" defTabSz="457200" eaLnBrk="0" fontAlgn="base" hangingPunct="0">
              <a:spcBef>
                <a:spcPct val="0"/>
              </a:spcBef>
              <a:spcAft>
                <a:spcPct val="0"/>
              </a:spcAft>
              <a:defRPr>
                <a:solidFill>
                  <a:schemeClr val="tx1"/>
                </a:solidFill>
                <a:latin typeface="Arial" charset="0"/>
              </a:defRPr>
            </a:lvl7pPr>
            <a:lvl8pPr marL="3429000" indent="-228600" defTabSz="457200" eaLnBrk="0" fontAlgn="base" hangingPunct="0">
              <a:spcBef>
                <a:spcPct val="0"/>
              </a:spcBef>
              <a:spcAft>
                <a:spcPct val="0"/>
              </a:spcAft>
              <a:defRPr>
                <a:solidFill>
                  <a:schemeClr val="tx1"/>
                </a:solidFill>
                <a:latin typeface="Arial" charset="0"/>
              </a:defRPr>
            </a:lvl8pPr>
            <a:lvl9pPr marL="3886200" indent="-228600" defTabSz="457200" eaLnBrk="0" fontAlgn="base" hangingPunct="0">
              <a:spcBef>
                <a:spcPct val="0"/>
              </a:spcBef>
              <a:spcAft>
                <a:spcPct val="0"/>
              </a:spcAft>
              <a:defRPr>
                <a:solidFill>
                  <a:schemeClr val="tx1"/>
                </a:solidFill>
                <a:latin typeface="Arial" charset="0"/>
              </a:defRPr>
            </a:lvl9pPr>
          </a:lstStyle>
          <a:p>
            <a:pPr algn="l" rtl="0"/>
            <a:fld id="{47A90B3C-E7FC-4FA5-91DE-468761AFF8BF}" type="slidenum">
              <a:rPr>
                <a:latin typeface="Calibri" pitchFamily="34" charset="0"/>
              </a:rPr>
              <a:pPr/>
              <a:t>98</a:t>
            </a:fld>
            <a:endParaRPr lang="tr" altLang="x-none">
              <a:latin typeface="Calibri" pitchFamily="34" charset="0"/>
            </a:endParaRPr>
          </a:p>
        </p:txBody>
      </p:sp>
    </p:spTree>
    <p:extLst>
      <p:ext uri="{BB962C8B-B14F-4D97-AF65-F5344CB8AC3E}">
        <p14:creationId xmlns:p14="http://schemas.microsoft.com/office/powerpoint/2010/main" val="1169785103"/>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Rezervirano mjesto bilježaka 2"/>
          <p:cNvSpPr>
            <a:spLocks noGrp="1"/>
          </p:cNvSpPr>
          <p:nvPr>
            <p:ph type="body" idx="1"/>
          </p:nvPr>
        </p:nvSpPr>
        <p:spPr/>
        <p:txBody>
          <a:bodyPr>
            <a:normAutofit fontScale="92500" lnSpcReduction="10000"/>
          </a:bodyPr>
          <a:lstStyle/>
          <a:p>
            <a:pPr algn="l" rtl="0">
              <a:defRPr/>
            </a:pPr>
            <a:r>
              <a:rPr lang="tr" b="0" i="0" u="none" baseline="0" dirty="0"/>
              <a:t>Duruşmalara başka ülkelerden tanık getirmek çok pahalı ve bazen çok güç bir yöntemdir. Bu nedenle bu vakada Sırp savcı, Hırvat savcıdan mağdurun ifadesinin alınması için karşılıklı adli yardım çerçevesinde yardım talep etti.</a:t>
            </a:r>
            <a:endParaRPr lang="tr" dirty="0"/>
          </a:p>
          <a:p>
            <a:pPr marL="228600" indent="-228600" algn="l" rtl="0">
              <a:buFontTx/>
              <a:buAutoNum type="arabicPeriod"/>
              <a:defRPr/>
            </a:pPr>
            <a:r>
              <a:rPr lang="tr" b="0" i="0" u="none" baseline="0" dirty="0"/>
              <a:t>KAY talebinin içeriğinde bulunması gerekli unsurlar nelerdir? KAY için uluslararası hukuk kaynağı (iki taraflı ya da çok taraflı), ulusal maddi hukuka göre suçun açıklaması, ulusal mevzuatta suçluların hakları ve yükümlülükleriyle ilgili usul hükümleri, bu vakada tanıkların ve mağdurların da hakları ve yükümlülükleri, suç için olgulara dayanan bir gerekçe, Mahkeme önüne getirilmiş bir dava söz konusuysa ekli iddianame ve ihtiyaç duyulan yardım</a:t>
            </a:r>
            <a:r>
              <a:rPr lang="tr-TR" b="0" i="0" u="none" baseline="0" dirty="0"/>
              <a:t>ın ne olduğu</a:t>
            </a:r>
            <a:r>
              <a:rPr lang="tr" b="0" i="0" u="none" baseline="0" dirty="0"/>
              <a:t>. </a:t>
            </a:r>
          </a:p>
          <a:p>
            <a:pPr marL="0" indent="0" algn="l" rtl="0">
              <a:buFontTx/>
              <a:buNone/>
              <a:defRPr/>
            </a:pPr>
            <a:endParaRPr lang="tr" dirty="0"/>
          </a:p>
          <a:p>
            <a:pPr marL="0" indent="0" algn="l" rtl="0">
              <a:buFontTx/>
              <a:buNone/>
              <a:defRPr/>
            </a:pPr>
            <a:r>
              <a:rPr lang="tr" b="0" i="0" u="none" baseline="0" dirty="0"/>
              <a:t>2. Fiilin iki tarafta da suç teşkil etme durumu yoksa, Budapeşte Sözleşmesi'nin Taraf Devletlerinden biri Budapeşte Sözleşmesi'nin 2 ila 11. Maddeleri çerçevesindeki herhangi bir suçla bağlantılı verilerin korunması için yapılan bir KAY talebini reddedebilir mi? Örneğin, "bilgisayar sisteminde çocuk pornografisi bulundurmak" suçu, talepte bulunulan devletin ulusal mevzuatına göre görüntüler -gerçekçi bile olsa- gerçek bir çocuğun görüntüleri değil dijital animasyonsa (üç boyutlu bir figürse) ya da cinsel içerikli eylemde bulunan bir çocukmuş gibi görünen kişi aslında çocuk değilse suç teşkil etmeyebilir. Fiilin iki tarafta da suç teşkil etmesi durumundan bağımsız olarak, talepte bulunulan Devlet, koruma talebini sadece bu talebin yerine getirilmesi egemenliğine, güvenliğine, kamu düzenine ya da başka önemli çıkarlara zarar verecekse ya da suçun siyasi suç olduğu ya da siyasi suçla bağlantılı bir suç olduğu değerlendirmesi yapılırsa reddedebilir. </a:t>
            </a:r>
          </a:p>
          <a:p>
            <a:pPr marL="0" indent="0" algn="l" rtl="0">
              <a:buFontTx/>
              <a:buNone/>
              <a:defRPr/>
            </a:pPr>
            <a:endParaRPr lang="tr" dirty="0"/>
          </a:p>
          <a:p>
            <a:pPr marL="0" indent="0" algn="l" rtl="0">
              <a:buFontTx/>
              <a:buNone/>
              <a:defRPr/>
            </a:pPr>
            <a:r>
              <a:rPr lang="tr" b="0" i="0" u="none" baseline="0" dirty="0"/>
              <a:t>3. Bir savcı ya da hâkim olarak en çok hangi suç için KAY talebinde bulunuyorsunuz?</a:t>
            </a:r>
          </a:p>
          <a:p>
            <a:pPr algn="l" rtl="0">
              <a:defRPr/>
            </a:pPr>
            <a:endParaRPr lang="tr" dirty="0"/>
          </a:p>
          <a:p>
            <a:pPr algn="l" rtl="0">
              <a:defRPr/>
            </a:pPr>
            <a:r>
              <a:rPr lang="tr" b="0" i="0" u="none" baseline="0" dirty="0"/>
              <a:t>Katılımcılardan geribildirimde bulunmaları istenmelidir.</a:t>
            </a:r>
            <a:endParaRPr lang="tr" dirty="0"/>
          </a:p>
        </p:txBody>
      </p:sp>
      <p:sp>
        <p:nvSpPr>
          <p:cNvPr id="50180"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defTabSz="457200" eaLnBrk="0" fontAlgn="base" hangingPunct="0">
              <a:spcBef>
                <a:spcPct val="0"/>
              </a:spcBef>
              <a:spcAft>
                <a:spcPct val="0"/>
              </a:spcAft>
              <a:defRPr>
                <a:solidFill>
                  <a:schemeClr val="tx1"/>
                </a:solidFill>
                <a:latin typeface="Arial" charset="0"/>
              </a:defRPr>
            </a:lvl6pPr>
            <a:lvl7pPr marL="2971800" indent="-228600" defTabSz="457200" eaLnBrk="0" fontAlgn="base" hangingPunct="0">
              <a:spcBef>
                <a:spcPct val="0"/>
              </a:spcBef>
              <a:spcAft>
                <a:spcPct val="0"/>
              </a:spcAft>
              <a:defRPr>
                <a:solidFill>
                  <a:schemeClr val="tx1"/>
                </a:solidFill>
                <a:latin typeface="Arial" charset="0"/>
              </a:defRPr>
            </a:lvl7pPr>
            <a:lvl8pPr marL="3429000" indent="-228600" defTabSz="457200" eaLnBrk="0" fontAlgn="base" hangingPunct="0">
              <a:spcBef>
                <a:spcPct val="0"/>
              </a:spcBef>
              <a:spcAft>
                <a:spcPct val="0"/>
              </a:spcAft>
              <a:defRPr>
                <a:solidFill>
                  <a:schemeClr val="tx1"/>
                </a:solidFill>
                <a:latin typeface="Arial" charset="0"/>
              </a:defRPr>
            </a:lvl8pPr>
            <a:lvl9pPr marL="3886200" indent="-228600" defTabSz="457200" eaLnBrk="0" fontAlgn="base" hangingPunct="0">
              <a:spcBef>
                <a:spcPct val="0"/>
              </a:spcBef>
              <a:spcAft>
                <a:spcPct val="0"/>
              </a:spcAft>
              <a:defRPr>
                <a:solidFill>
                  <a:schemeClr val="tx1"/>
                </a:solidFill>
                <a:latin typeface="Arial" charset="0"/>
              </a:defRPr>
            </a:lvl9pPr>
          </a:lstStyle>
          <a:p>
            <a:pPr algn="l" rtl="0"/>
            <a:fld id="{2165BAEB-2F4F-4D4D-ADC0-2377E34E8C1A}" type="slidenum">
              <a:rPr>
                <a:latin typeface="Calibri" pitchFamily="34" charset="0"/>
              </a:rPr>
              <a:pPr/>
              <a:t>99</a:t>
            </a:fld>
            <a:endParaRPr lang="tr" altLang="x-none">
              <a:latin typeface="Calibri" pitchFamily="34" charset="0"/>
            </a:endParaRPr>
          </a:p>
        </p:txBody>
      </p:sp>
    </p:spTree>
    <p:extLst>
      <p:ext uri="{BB962C8B-B14F-4D97-AF65-F5344CB8AC3E}">
        <p14:creationId xmlns:p14="http://schemas.microsoft.com/office/powerpoint/2010/main" val="226975552"/>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tr" b="0" i="0" u="none" baseline="0" dirty="0"/>
              <a:t>Vaka çalışması 3</a:t>
            </a:r>
          </a:p>
          <a:p>
            <a:pPr algn="l" rtl="0">
              <a:defRPr/>
            </a:pPr>
            <a:endParaRPr lang="tr" dirty="0"/>
          </a:p>
          <a:p>
            <a:pPr algn="l" rtl="0">
              <a:defRPr/>
            </a:pPr>
            <a:r>
              <a:rPr lang="tr" b="0" i="0" u="none" baseline="0" dirty="0"/>
              <a:t>Bu vakada savcı iddianameyi, suçlunun Hırvatistan'daki bilgisayarı için uygulanan arama ve el koyma delillerine dayandırdı ve Avusturya'dan gelen hiçbir delili kullanmadı. Avusturya makamlarıyla hiçbir KAY çalışması, ortak eylem ya da soruşturma yürütülmedi. </a:t>
            </a:r>
          </a:p>
          <a:p>
            <a:pPr algn="l" rtl="0">
              <a:defRPr/>
            </a:pPr>
            <a:endParaRPr lang="tr" dirty="0"/>
          </a:p>
        </p:txBody>
      </p:sp>
      <p:sp>
        <p:nvSpPr>
          <p:cNvPr id="512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defTabSz="457200" eaLnBrk="0" fontAlgn="base" hangingPunct="0">
              <a:spcBef>
                <a:spcPct val="0"/>
              </a:spcBef>
              <a:spcAft>
                <a:spcPct val="0"/>
              </a:spcAft>
              <a:defRPr>
                <a:solidFill>
                  <a:schemeClr val="tx1"/>
                </a:solidFill>
                <a:latin typeface="Arial" charset="0"/>
              </a:defRPr>
            </a:lvl6pPr>
            <a:lvl7pPr marL="2971800" indent="-228600" defTabSz="457200" eaLnBrk="0" fontAlgn="base" hangingPunct="0">
              <a:spcBef>
                <a:spcPct val="0"/>
              </a:spcBef>
              <a:spcAft>
                <a:spcPct val="0"/>
              </a:spcAft>
              <a:defRPr>
                <a:solidFill>
                  <a:schemeClr val="tx1"/>
                </a:solidFill>
                <a:latin typeface="Arial" charset="0"/>
              </a:defRPr>
            </a:lvl7pPr>
            <a:lvl8pPr marL="3429000" indent="-228600" defTabSz="457200" eaLnBrk="0" fontAlgn="base" hangingPunct="0">
              <a:spcBef>
                <a:spcPct val="0"/>
              </a:spcBef>
              <a:spcAft>
                <a:spcPct val="0"/>
              </a:spcAft>
              <a:defRPr>
                <a:solidFill>
                  <a:schemeClr val="tx1"/>
                </a:solidFill>
                <a:latin typeface="Arial" charset="0"/>
              </a:defRPr>
            </a:lvl8pPr>
            <a:lvl9pPr marL="3886200" indent="-228600" defTabSz="457200" eaLnBrk="0" fontAlgn="base" hangingPunct="0">
              <a:spcBef>
                <a:spcPct val="0"/>
              </a:spcBef>
              <a:spcAft>
                <a:spcPct val="0"/>
              </a:spcAft>
              <a:defRPr>
                <a:solidFill>
                  <a:schemeClr val="tx1"/>
                </a:solidFill>
                <a:latin typeface="Arial" charset="0"/>
              </a:defRPr>
            </a:lvl9pPr>
          </a:lstStyle>
          <a:p>
            <a:pPr algn="l" rtl="0"/>
            <a:fld id="{CD284079-488B-473D-8D09-B1CAD53EE1B2}" type="slidenum">
              <a:rPr>
                <a:latin typeface="Calibri" pitchFamily="34" charset="0"/>
              </a:rPr>
              <a:pPr/>
              <a:t>100</a:t>
            </a:fld>
            <a:endParaRPr lang="tr" altLang="x-none">
              <a:latin typeface="Calibri" pitchFamily="34" charset="0"/>
            </a:endParaRPr>
          </a:p>
        </p:txBody>
      </p:sp>
    </p:spTree>
    <p:extLst>
      <p:ext uri="{BB962C8B-B14F-4D97-AF65-F5344CB8AC3E}">
        <p14:creationId xmlns:p14="http://schemas.microsoft.com/office/powerpoint/2010/main" val="3707928660"/>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Rezervirano mjesto bilježaka 2"/>
          <p:cNvSpPr>
            <a:spLocks noGrp="1"/>
          </p:cNvSpPr>
          <p:nvPr>
            <p:ph type="body" idx="1"/>
          </p:nvPr>
        </p:nvSpPr>
        <p:spPr/>
        <p:txBody>
          <a:bodyPr>
            <a:normAutofit lnSpcReduction="10000"/>
          </a:bodyPr>
          <a:lstStyle/>
          <a:p>
            <a:pPr algn="l" rtl="0">
              <a:defRPr/>
            </a:pPr>
            <a:r>
              <a:rPr lang="tr" b="0" i="0" u="none" baseline="0" dirty="0"/>
              <a:t>Tartışılacak noktalar:</a:t>
            </a:r>
          </a:p>
          <a:p>
            <a:pPr marL="171450" indent="-171450" algn="l" rtl="0">
              <a:buFontTx/>
              <a:buChar char="-"/>
              <a:defRPr/>
            </a:pPr>
            <a:r>
              <a:rPr lang="tr" b="0" i="0" u="none" baseline="0" dirty="0"/>
              <a:t>Suçlunun Hırvatistan'daki bilgisayarı için uygulanan arama ve el koyma tedbirleriyle Hırvatistan'da toplanan deliller ülkenizde yasal mı, yoksa yasadışı mı olur?</a:t>
            </a:r>
          </a:p>
          <a:p>
            <a:pPr marL="171450" indent="-171450" algn="l" rtl="0">
              <a:buFontTx/>
              <a:buChar char="-"/>
              <a:defRPr/>
            </a:pPr>
            <a:r>
              <a:rPr lang="tr" b="0" i="0" u="none" baseline="0" dirty="0"/>
              <a:t>Neden?</a:t>
            </a:r>
          </a:p>
          <a:p>
            <a:pPr marL="171450" indent="-171450" algn="l" rtl="0">
              <a:buFontTx/>
              <a:buChar char="-"/>
              <a:defRPr/>
            </a:pPr>
            <a:endParaRPr lang="tr" dirty="0"/>
          </a:p>
          <a:p>
            <a:pPr algn="just" rtl="0">
              <a:defRPr/>
            </a:pPr>
            <a:r>
              <a:rPr lang="tr" b="0" i="0" u="none" baseline="0" dirty="0"/>
              <a:t>Hırvatistan Mahkemesi suçlunun başvurusunu reddetti, çünkü Avusturya'da toplanan deliller, Budapeşte Sözleşmesi'nin 26. Maddesinin 1. Fıkrası uyarınca bilgi olarak kabul edildi. Bu nedenle, bunlar delil değil, bilgidir. Bir Taraf Devlette</a:t>
            </a:r>
            <a:r>
              <a:rPr lang="tr-TR" b="0" i="0" u="none" baseline="0" dirty="0"/>
              <a:t>,</a:t>
            </a:r>
            <a:r>
              <a:rPr lang="tr" b="0" i="0" u="none" baseline="0" dirty="0"/>
              <a:t> başka bir Taraf Devlet tarafından yürütülen ceza soruşturması</a:t>
            </a:r>
            <a:r>
              <a:rPr lang="tr-TR" b="0" i="0" u="none" baseline="0" dirty="0"/>
              <a:t>na ya</a:t>
            </a:r>
            <a:r>
              <a:rPr lang="tr" b="0" i="0" u="none" baseline="0" dirty="0"/>
              <a:t> da yargılamasına yardım edebileceğine </a:t>
            </a:r>
            <a:r>
              <a:rPr lang="tr-TR" b="0" i="0" u="none" baseline="0" dirty="0"/>
              <a:t>inanılan</a:t>
            </a:r>
            <a:r>
              <a:rPr lang="tr" b="0" i="0" u="none" baseline="0" dirty="0"/>
              <a:t> ama soruşturmayı ya da yargılamayı gerçekleştiren Taraf Devletin varlığını bile bilmediği değerli bilgilerin bulunduğu durumlar giderek daha çok yaşanmaktadır. Bu tür durumlarda, karşılıklı yardım talebinde bulunulmamaktadır. 1. </a:t>
            </a:r>
            <a:r>
              <a:rPr lang="tr-TR" b="0" i="0" u="none" baseline="0" dirty="0"/>
              <a:t>F</a:t>
            </a:r>
            <a:r>
              <a:rPr lang="tr" b="0" i="0" u="none" baseline="0" dirty="0"/>
              <a:t>ıkra, bilgileri elinde bulunduran Devlete bu bilgileri önceden talepte bulunulmaksızın diğer Devlete iletme yetkisi vermektedir. Bazı Devletlerin mevzuatlarına göre talep olmadığı hâlde yardımda bulunabilmek için böyle bir pozitif yetkilendirme gerekli olduğu için, bu hükmün yararlı olacağı düşünülmüştür. Bir Taraf Devletin</a:t>
            </a:r>
            <a:r>
              <a:rPr lang="tr-TR" b="0" i="0" u="none" baseline="0" dirty="0"/>
              <a:t>, </a:t>
            </a:r>
            <a:r>
              <a:rPr lang="tr" b="0" i="0" u="none" baseline="0" dirty="0"/>
              <a:t>başka bir Taraf Devlete kendiliğinden bilgi iletme yükümlülüğü yoktur; ilgili vakanın şartları ışığında kendi takdirini kullanabilir. Ayrıca bilgilerin kendiliğinden ifşa edilmesi, ifşa </a:t>
            </a:r>
            <a:r>
              <a:rPr lang="tr-TR" b="0" i="0" u="none" baseline="0" dirty="0"/>
              <a:t>eden</a:t>
            </a:r>
            <a:r>
              <a:rPr lang="tr" b="0" i="0" u="none" baseline="0" dirty="0"/>
              <a:t> Taraf Devletin yargı yetkisi olması hâlinde, ifşa edilen olgularla bağlantılı soruşturma ya da yargılama yürütmesine engel değildir.</a:t>
            </a:r>
          </a:p>
          <a:p>
            <a:pPr algn="l" rtl="0">
              <a:defRPr/>
            </a:pPr>
            <a:endParaRPr lang="tr" dirty="0"/>
          </a:p>
          <a:p>
            <a:pPr algn="l" rtl="0">
              <a:defRPr/>
            </a:pPr>
            <a:r>
              <a:rPr lang="tr" b="0" i="0" u="none" baseline="0" dirty="0"/>
              <a:t>Eğitmen, mahkeme içtihadı birleştirilmemişse, ulusal mevzuata göre bu soruların cevaplarını bilmeli ya da bu soruları tartışmalıdır.</a:t>
            </a:r>
          </a:p>
          <a:p>
            <a:pPr algn="l" rtl="0">
              <a:defRPr/>
            </a:pPr>
            <a:endParaRPr lang="tr" dirty="0"/>
          </a:p>
        </p:txBody>
      </p:sp>
      <p:sp>
        <p:nvSpPr>
          <p:cNvPr id="52228"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defTabSz="457200" eaLnBrk="0" fontAlgn="base" hangingPunct="0">
              <a:spcBef>
                <a:spcPct val="0"/>
              </a:spcBef>
              <a:spcAft>
                <a:spcPct val="0"/>
              </a:spcAft>
              <a:defRPr>
                <a:solidFill>
                  <a:schemeClr val="tx1"/>
                </a:solidFill>
                <a:latin typeface="Arial" charset="0"/>
              </a:defRPr>
            </a:lvl6pPr>
            <a:lvl7pPr marL="2971800" indent="-228600" defTabSz="457200" eaLnBrk="0" fontAlgn="base" hangingPunct="0">
              <a:spcBef>
                <a:spcPct val="0"/>
              </a:spcBef>
              <a:spcAft>
                <a:spcPct val="0"/>
              </a:spcAft>
              <a:defRPr>
                <a:solidFill>
                  <a:schemeClr val="tx1"/>
                </a:solidFill>
                <a:latin typeface="Arial" charset="0"/>
              </a:defRPr>
            </a:lvl7pPr>
            <a:lvl8pPr marL="3429000" indent="-228600" defTabSz="457200" eaLnBrk="0" fontAlgn="base" hangingPunct="0">
              <a:spcBef>
                <a:spcPct val="0"/>
              </a:spcBef>
              <a:spcAft>
                <a:spcPct val="0"/>
              </a:spcAft>
              <a:defRPr>
                <a:solidFill>
                  <a:schemeClr val="tx1"/>
                </a:solidFill>
                <a:latin typeface="Arial" charset="0"/>
              </a:defRPr>
            </a:lvl8pPr>
            <a:lvl9pPr marL="3886200" indent="-228600" defTabSz="457200" eaLnBrk="0" fontAlgn="base" hangingPunct="0">
              <a:spcBef>
                <a:spcPct val="0"/>
              </a:spcBef>
              <a:spcAft>
                <a:spcPct val="0"/>
              </a:spcAft>
              <a:defRPr>
                <a:solidFill>
                  <a:schemeClr val="tx1"/>
                </a:solidFill>
                <a:latin typeface="Arial" charset="0"/>
              </a:defRPr>
            </a:lvl9pPr>
          </a:lstStyle>
          <a:p>
            <a:pPr algn="l" rtl="0"/>
            <a:fld id="{6FFD3132-34BC-47AA-AC65-4F7EB2949B58}" type="slidenum">
              <a:rPr>
                <a:latin typeface="Calibri" pitchFamily="34" charset="0"/>
              </a:rPr>
              <a:pPr/>
              <a:t>101</a:t>
            </a:fld>
            <a:endParaRPr lang="tr" altLang="x-none">
              <a:latin typeface="Calibri" pitchFamily="34" charset="0"/>
            </a:endParaRPr>
          </a:p>
        </p:txBody>
      </p:sp>
    </p:spTree>
    <p:extLst>
      <p:ext uri="{BB962C8B-B14F-4D97-AF65-F5344CB8AC3E}">
        <p14:creationId xmlns:p14="http://schemas.microsoft.com/office/powerpoint/2010/main" val="520658952"/>
      </p:ext>
    </p:extLst>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tr" b="0" i="0" u="none" baseline="0" dirty="0"/>
              <a:t>Vaka çalışması 4</a:t>
            </a:r>
          </a:p>
          <a:p>
            <a:endParaRPr lang="tr" sz="1200" kern="1200" dirty="0">
              <a:solidFill>
                <a:schemeClr val="tx1"/>
              </a:solidFill>
              <a:effectLst/>
              <a:latin typeface="+mn-lt"/>
              <a:ea typeface="+mn-ea"/>
              <a:cs typeface="+mn-cs"/>
            </a:endParaRPr>
          </a:p>
          <a:p>
            <a:pPr algn="l" rtl="0"/>
            <a:r>
              <a:rPr lang="tr" sz="1200" b="0" i="0" u="none" kern="1200" baseline="0" dirty="0">
                <a:solidFill>
                  <a:schemeClr val="tx1"/>
                </a:solidFill>
                <a:effectLst/>
                <a:latin typeface="+mn-lt"/>
                <a:ea typeface="+mn-ea"/>
                <a:cs typeface="+mn-cs"/>
              </a:rPr>
              <a:t>Eğitmenler vaka çalışmasının olgularını sunmalı ve sonra hâkimin abone bilgilerine böyle bir erişimi sağlamak için at</a:t>
            </a:r>
            <a:r>
              <a:rPr lang="tr-TR" sz="1200" b="0" i="0" u="none" kern="1200" baseline="0" dirty="0">
                <a:solidFill>
                  <a:schemeClr val="tx1"/>
                </a:solidFill>
                <a:effectLst/>
                <a:latin typeface="+mn-lt"/>
                <a:ea typeface="+mn-ea"/>
                <a:cs typeface="+mn-cs"/>
              </a:rPr>
              <a:t>abileceği </a:t>
            </a:r>
            <a:r>
              <a:rPr lang="tr" sz="1200" b="0" i="0" u="none" kern="1200" baseline="0" dirty="0">
                <a:solidFill>
                  <a:schemeClr val="tx1"/>
                </a:solidFill>
                <a:effectLst/>
                <a:latin typeface="+mn-lt"/>
                <a:ea typeface="+mn-ea"/>
                <a:cs typeface="+mn-cs"/>
              </a:rPr>
              <a:t>adımlar üzerine tartışma başlatmalıdır. </a:t>
            </a:r>
          </a:p>
          <a:p>
            <a:pPr algn="l" rtl="0"/>
            <a:r>
              <a:rPr lang="tr" sz="1200" b="0" i="0" u="none" kern="1200" baseline="0" dirty="0">
                <a:solidFill>
                  <a:schemeClr val="tx1"/>
                </a:solidFill>
                <a:effectLst/>
                <a:latin typeface="+mn-lt"/>
                <a:ea typeface="+mn-ea"/>
                <a:cs typeface="+mn-cs"/>
              </a:rPr>
              <a:t>Mümkün çözümlerden biri, hâkimin ulusal mevzuat ve ulusal mevzuattaki usul güvenceleri uyarınca bir ibraz emri düzenlemesi ve bu emrin verilerin depolandığı Tarafın ulusal mevzuatına göre işleme konmak üzere</a:t>
            </a:r>
            <a:r>
              <a:rPr lang="tr-TR" sz="1200" b="0" i="0" u="none" kern="1200" baseline="0" dirty="0">
                <a:solidFill>
                  <a:schemeClr val="tx1"/>
                </a:solidFill>
                <a:effectLst/>
                <a:latin typeface="+mn-lt"/>
                <a:ea typeface="+mn-ea"/>
                <a:cs typeface="+mn-cs"/>
              </a:rPr>
              <a:t>,</a:t>
            </a:r>
            <a:r>
              <a:rPr lang="tr" sz="1200" b="0" i="0" u="none" kern="1200" baseline="0" dirty="0">
                <a:solidFill>
                  <a:schemeClr val="tx1"/>
                </a:solidFill>
                <a:effectLst/>
                <a:latin typeface="+mn-lt"/>
                <a:ea typeface="+mn-ea"/>
                <a:cs typeface="+mn-cs"/>
              </a:rPr>
              <a:t> resmi karşılıklı adli yardım kanalları yoluyla</a:t>
            </a:r>
            <a:r>
              <a:rPr lang="tr-TR" sz="1200" b="0" i="0" u="none" kern="1200" baseline="0" dirty="0">
                <a:solidFill>
                  <a:schemeClr val="tx1"/>
                </a:solidFill>
                <a:effectLst/>
                <a:latin typeface="+mn-lt"/>
                <a:ea typeface="+mn-ea"/>
                <a:cs typeface="+mn-cs"/>
              </a:rPr>
              <a:t>,</a:t>
            </a:r>
            <a:r>
              <a:rPr lang="tr" sz="1200" b="0" i="0" u="none" kern="1200" baseline="0" dirty="0">
                <a:solidFill>
                  <a:schemeClr val="tx1"/>
                </a:solidFill>
                <a:effectLst/>
                <a:latin typeface="+mn-lt"/>
                <a:ea typeface="+mn-ea"/>
                <a:cs typeface="+mn-cs"/>
              </a:rPr>
              <a:t> bu Tarafın ilgili merkezi makamına iletilmesidir. </a:t>
            </a:r>
          </a:p>
          <a:p>
            <a:pPr algn="l" rtl="0"/>
            <a:r>
              <a:rPr lang="tr" sz="1200" b="0" i="0" u="none" kern="1200" baseline="0" dirty="0">
                <a:solidFill>
                  <a:schemeClr val="tx1"/>
                </a:solidFill>
                <a:effectLst/>
                <a:latin typeface="+mn-lt"/>
                <a:ea typeface="+mn-ea"/>
                <a:cs typeface="+mn-cs"/>
              </a:rPr>
              <a:t>Bir diğer seçenek, hâkimin bir ibraz emri ya da celp düzenlemesi ve kolluk makamlarının bu belgeyi kullanarak ilgili [sosyal medya platformunun] kılavuz ilkeleri/prosedürleri uyarınca doğrudan [sosyal medya platformundan] işbirliği talep etmesidir. Eğitmen bir acil talep için gerekli şartların karşılanıp karşılanmadığını da sorabilir.</a:t>
            </a:r>
          </a:p>
          <a:p>
            <a:pPr algn="l" rtl="0"/>
            <a:r>
              <a:rPr lang="tr" sz="1200" b="0" i="0" u="none" kern="1200" baseline="0" dirty="0">
                <a:solidFill>
                  <a:schemeClr val="tx1"/>
                </a:solidFill>
                <a:effectLst/>
                <a:latin typeface="+mn-lt"/>
                <a:ea typeface="+mn-ea"/>
                <a:cs typeface="+mn-cs"/>
              </a:rPr>
              <a:t>Eğitmen bu farklı yaklaşımların artıları ve eksileri ve hâkimin böyle bir emir düzenlerken aklında bulundurması gereken çeşitli faktörler üzerine bir tartışma başlat</a:t>
            </a:r>
            <a:r>
              <a:rPr lang="tr-TR" sz="1200" b="0" i="0" u="none" kern="1200" baseline="0" dirty="0">
                <a:solidFill>
                  <a:schemeClr val="tx1"/>
                </a:solidFill>
                <a:effectLst/>
                <a:latin typeface="+mn-lt"/>
                <a:ea typeface="+mn-ea"/>
                <a:cs typeface="+mn-cs"/>
              </a:rPr>
              <a:t>abilir</a:t>
            </a:r>
            <a:r>
              <a:rPr lang="tr" sz="1200" b="0" i="0" u="none" kern="1200" baseline="0" dirty="0">
                <a:solidFill>
                  <a:schemeClr val="tx1"/>
                </a:solidFill>
                <a:effectLst/>
                <a:latin typeface="+mn-lt"/>
                <a:ea typeface="+mn-ea"/>
                <a:cs typeface="+mn-cs"/>
              </a:rPr>
              <a:t>.</a:t>
            </a:r>
            <a:endParaRPr lang="tr"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pPr algn="l" rtl="0"/>
            <a:fld id="{B2221978-7AB2-D644-A1FF-AF545A1745C1}" type="slidenum">
              <a:rPr/>
              <a:pPr/>
              <a:t>102</a:t>
            </a:fld>
            <a:endParaRPr lang="tr"/>
          </a:p>
        </p:txBody>
      </p:sp>
    </p:spTree>
    <p:extLst>
      <p:ext uri="{BB962C8B-B14F-4D97-AF65-F5344CB8AC3E}">
        <p14:creationId xmlns:p14="http://schemas.microsoft.com/office/powerpoint/2010/main" val="2804604218"/>
      </p:ext>
    </p:extLst>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l" rtl="0"/>
            <a:r>
              <a:rPr lang="tr" sz="1200" b="0" i="0" u="none" kern="1200" baseline="0" dirty="0">
                <a:solidFill>
                  <a:schemeClr val="tx1"/>
                </a:solidFill>
                <a:effectLst/>
                <a:latin typeface="+mn-lt"/>
                <a:ea typeface="+mn-ea"/>
                <a:cs typeface="+mn-cs"/>
              </a:rPr>
              <a:t>Eğitmen, katılımcılara dersin Dördüncü Bölümü ile ilgili s</a:t>
            </a:r>
            <a:r>
              <a:rPr lang="tr-TR" sz="1200" b="0" i="0" u="none" kern="1200" baseline="0" dirty="0">
                <a:solidFill>
                  <a:schemeClr val="tx1"/>
                </a:solidFill>
                <a:effectLst/>
                <a:latin typeface="+mn-lt"/>
                <a:ea typeface="+mn-ea"/>
                <a:cs typeface="+mn-cs"/>
              </a:rPr>
              <a:t>oru</a:t>
            </a:r>
            <a:r>
              <a:rPr lang="tr" sz="1200" b="0" i="0" u="none" kern="1200" baseline="0" dirty="0">
                <a:solidFill>
                  <a:schemeClr val="tx1"/>
                </a:solidFill>
                <a:effectLst/>
                <a:latin typeface="+mn-lt"/>
                <a:ea typeface="+mn-ea"/>
                <a:cs typeface="+mn-cs"/>
              </a:rPr>
              <a:t> sorma fırsatı tanımalıdır.</a:t>
            </a:r>
          </a:p>
          <a:p>
            <a:endParaRPr lang="tr" dirty="0"/>
          </a:p>
        </p:txBody>
      </p:sp>
      <p:sp>
        <p:nvSpPr>
          <p:cNvPr id="4" name="Slide Number Placeholder 3"/>
          <p:cNvSpPr>
            <a:spLocks noGrp="1"/>
          </p:cNvSpPr>
          <p:nvPr>
            <p:ph type="sldNum" sz="quarter" idx="10"/>
          </p:nvPr>
        </p:nvSpPr>
        <p:spPr/>
        <p:txBody>
          <a:bodyPr/>
          <a:lstStyle/>
          <a:p>
            <a:pPr algn="l" rtl="0"/>
            <a:fld id="{D4504A11-3BA0-4461-A1C5-454F02F9540C}" type="slidenum">
              <a:rPr/>
              <a:pPr/>
              <a:t>103</a:t>
            </a:fld>
            <a:endParaRPr lang="tr"/>
          </a:p>
        </p:txBody>
      </p:sp>
    </p:spTree>
    <p:extLst>
      <p:ext uri="{BB962C8B-B14F-4D97-AF65-F5344CB8AC3E}">
        <p14:creationId xmlns:p14="http://schemas.microsoft.com/office/powerpoint/2010/main" val="3868169451"/>
      </p:ext>
    </p:extLst>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tr" dirty="0"/>
          </a:p>
        </p:txBody>
      </p:sp>
      <p:sp>
        <p:nvSpPr>
          <p:cNvPr id="4" name="Slide Number Placeholder 3"/>
          <p:cNvSpPr>
            <a:spLocks noGrp="1"/>
          </p:cNvSpPr>
          <p:nvPr>
            <p:ph type="sldNum" sz="quarter" idx="10"/>
          </p:nvPr>
        </p:nvSpPr>
        <p:spPr/>
        <p:txBody>
          <a:bodyPr/>
          <a:lstStyle/>
          <a:p>
            <a:pPr algn="l" rtl="0"/>
            <a:fld id="{B2221978-7AB2-D644-A1FF-AF545A1745C1}" type="slidenum">
              <a:rPr/>
              <a:pPr/>
              <a:t>104</a:t>
            </a:fld>
            <a:endParaRPr lang="tr"/>
          </a:p>
        </p:txBody>
      </p:sp>
    </p:spTree>
    <p:extLst>
      <p:ext uri="{BB962C8B-B14F-4D97-AF65-F5344CB8AC3E}">
        <p14:creationId xmlns:p14="http://schemas.microsoft.com/office/powerpoint/2010/main" val="14197807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FF638E9C-17A8-4324-A4CC-5FEEEB00C98E}" type="datetime1">
              <a:rPr lang="en-US" smtClean="0"/>
              <a:t>04-Nov-17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BD56858-EB0B-D04D-B23C-7A827FD60C9F}"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25423E28-220F-43A3-901E-9962E75738AB}" type="datetime1">
              <a:rPr lang="en-US" smtClean="0"/>
              <a:t>04-Nov-17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BD56858-EB0B-D04D-B23C-7A827FD60C9F}"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048714C2-1022-48FE-845A-257BE3BE42A2}" type="datetime1">
              <a:rPr lang="en-US" smtClean="0"/>
              <a:t>04-Nov-17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BD56858-EB0B-D04D-B23C-7A827FD60C9F}"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03BAEBA2-CC2C-478A-9080-2AD59EDDEBF1}" type="datetime1">
              <a:rPr lang="en-US" smtClean="0"/>
              <a:t>04-Nov-17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BD56858-EB0B-D04D-B23C-7A827FD60C9F}"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930D64A9-C9BF-46FC-84AD-5719762D1E23}" type="datetime1">
              <a:rPr lang="en-US" smtClean="0"/>
              <a:t>04-Nov-17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BD56858-EB0B-D04D-B23C-7A827FD60C9F}"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3C4694C5-FD1D-431F-A85E-95066DDBBBB5}" type="datetime1">
              <a:rPr lang="en-US" smtClean="0"/>
              <a:t>04-Nov-17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BD56858-EB0B-D04D-B23C-7A827FD60C9F}"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9B7F69A3-3A86-4FC0-B529-9BEE8E6297F7}" type="datetime1">
              <a:rPr lang="en-US" smtClean="0"/>
              <a:t>04-Nov-17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CBD56858-EB0B-D04D-B23C-7A827FD60C9F}"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4D8AC87F-ECD0-456A-93CE-03620193AD26}" type="datetime1">
              <a:rPr lang="en-US" smtClean="0"/>
              <a:t>04-Nov-17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CBD56858-EB0B-D04D-B23C-7A827FD60C9F}"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90EE5B8-6972-499E-A983-F7DDD0BDBE61}" type="datetime1">
              <a:rPr lang="en-US" smtClean="0"/>
              <a:t>04-Nov-17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CBD56858-EB0B-D04D-B23C-7A827FD60C9F}"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9BF4433E-A7B5-4FD9-9AE0-AE8893146D04}" type="datetime1">
              <a:rPr lang="en-US" smtClean="0"/>
              <a:t>04-Nov-17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BD56858-EB0B-D04D-B23C-7A827FD60C9F}"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A09E74A9-59E7-40CD-AB62-08CDCA9DA69D}" type="datetime1">
              <a:rPr lang="en-US" smtClean="0"/>
              <a:t>04-Nov-17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BD56858-EB0B-D04D-B23C-7A827FD60C9F}"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dirty="0"/>
              <a:t> Click to edit Master text styles</a:t>
            </a:r>
          </a:p>
          <a:p>
            <a:pPr lvl="1"/>
            <a:r>
              <a:rPr lang="en-GB" dirty="0"/>
              <a:t> Second level</a:t>
            </a:r>
          </a:p>
          <a:p>
            <a:pPr lvl="2"/>
            <a:r>
              <a:rPr lang="en-GB" dirty="0"/>
              <a:t> Third level</a:t>
            </a:r>
          </a:p>
          <a:p>
            <a:pPr lvl="3"/>
            <a:r>
              <a:rPr lang="en-GB" dirty="0"/>
              <a:t> Fourth level</a:t>
            </a:r>
          </a:p>
          <a:p>
            <a:pPr lvl="4"/>
            <a:r>
              <a:rPr lang="en-GB" dirty="0"/>
              <a:t> 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25148B0-0EF6-4B1E-8F27-38ECFB51B043}" type="datetime1">
              <a:rPr lang="en-US" smtClean="0"/>
              <a:t>04-Nov-17</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BD56858-EB0B-D04D-B23C-7A827FD60C9F}"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SzPct val="100000"/>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SzPct val="100000"/>
        <a:buFont typeface="Lucida Grande"/>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SzPct val="100000"/>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SzPct val="100000"/>
        <a:buFont typeface="Lucida Grande"/>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SzPct val="100000"/>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98.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0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9.xml"/><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101.xml"/><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102.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39.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4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2.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67.xml"/><Relationship Id="rId1" Type="http://schemas.openxmlformats.org/officeDocument/2006/relationships/slideLayout" Target="../slideLayouts/slideLayout2.xml"/><Relationship Id="rId6" Type="http://schemas.openxmlformats.org/officeDocument/2006/relationships/hyperlink" Target="mailto:subpoena@fb.com" TargetMode="External"/><Relationship Id="rId5" Type="http://schemas.openxmlformats.org/officeDocument/2006/relationships/hyperlink" Target="http://www.facebook.com/policy.php" TargetMode="External"/><Relationship Id="rId4" Type="http://schemas.openxmlformats.org/officeDocument/2006/relationships/hyperlink" Target="http://www.facebook.com/terms.php"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69.xml"/><Relationship Id="rId1" Type="http://schemas.openxmlformats.org/officeDocument/2006/relationships/slideLayout" Target="../slideLayouts/slideLayout2.xml"/><Relationship Id="rId4" Type="http://schemas.openxmlformats.org/officeDocument/2006/relationships/hyperlink" Target="mailto:law.enf.emeia@apple.com" TargetMode="External"/></Relationships>
</file>

<file path=ppt/slides/_rels/slide7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78.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8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7.gif"/><Relationship Id="rId5" Type="http://schemas.openxmlformats.org/officeDocument/2006/relationships/image" Target="../media/image6.jpeg"/><Relationship Id="rId4" Type="http://schemas.openxmlformats.org/officeDocument/2006/relationships/image" Target="../media/image5.jpeg"/></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21660"/>
            <a:ext cx="7772400" cy="1455470"/>
          </a:xfrm>
        </p:spPr>
        <p:txBody>
          <a:bodyPr/>
          <a:lstStyle/>
          <a:p>
            <a:pPr rtl="0"/>
            <a:r>
              <a:rPr lang="tr" b="0" i="0" u="none" baseline="0"/>
              <a:t>Hâkim ve Savcılar İçin Siber Suçlar Konusuna Giriş Eğitimi</a:t>
            </a:r>
            <a:endParaRPr lang="tr" dirty="0"/>
          </a:p>
        </p:txBody>
      </p:sp>
      <p:sp>
        <p:nvSpPr>
          <p:cNvPr id="3" name="Subtitle 2"/>
          <p:cNvSpPr>
            <a:spLocks noGrp="1"/>
          </p:cNvSpPr>
          <p:nvPr>
            <p:ph type="subTitle" idx="1"/>
          </p:nvPr>
        </p:nvSpPr>
        <p:spPr/>
        <p:txBody>
          <a:bodyPr/>
          <a:lstStyle/>
          <a:p>
            <a:pPr rtl="0"/>
            <a:r>
              <a:rPr lang="tr" b="0" i="0" u="none" baseline="0">
                <a:solidFill>
                  <a:srgbClr val="898989"/>
                </a:solidFill>
              </a:rPr>
              <a:t>Oturum 1.3.5</a:t>
            </a:r>
            <a:endParaRPr lang="tr" dirty="0"/>
          </a:p>
          <a:p>
            <a:pPr rtl="0"/>
            <a:r>
              <a:rPr lang="tr" b="0" i="0" u="none" baseline="0"/>
              <a:t>Sektörle İşbirliği</a:t>
            </a:r>
            <a:endParaRPr lang="tr" dirty="0"/>
          </a:p>
        </p:txBody>
      </p:sp>
      <p:sp>
        <p:nvSpPr>
          <p:cNvPr id="5" name="Slide Number Placeholder 4"/>
          <p:cNvSpPr>
            <a:spLocks noGrp="1"/>
          </p:cNvSpPr>
          <p:nvPr>
            <p:ph type="sldNum" sz="quarter" idx="12"/>
          </p:nvPr>
        </p:nvSpPr>
        <p:spPr/>
        <p:txBody>
          <a:bodyPr/>
          <a:lstStyle/>
          <a:p>
            <a:pPr algn="r" rtl="0"/>
            <a:fld id="{CBD56858-EB0B-D04D-B23C-7A827FD60C9F}" type="slidenum">
              <a:rPr/>
              <a:pPr/>
              <a:t>1</a:t>
            </a:fld>
            <a:endParaRPr lang="tr" dirty="0"/>
          </a:p>
        </p:txBody>
      </p:sp>
      <p:sp>
        <p:nvSpPr>
          <p:cNvPr id="7" name="Rectangle 6"/>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eaLnBrk="1" fontAlgn="auto" hangingPunct="1">
              <a:spcBef>
                <a:spcPts val="0"/>
              </a:spcBef>
              <a:spcAft>
                <a:spcPts val="0"/>
              </a:spcAft>
              <a:defRPr/>
            </a:pPr>
            <a:endParaRPr lang="tr"/>
          </a:p>
        </p:txBody>
      </p:sp>
      <p:pic>
        <p:nvPicPr>
          <p:cNvPr id="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25" y="-22225"/>
            <a:ext cx="1322388" cy="1079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extBox 13"/>
          <p:cNvSpPr txBox="1">
            <a:spLocks noChangeArrowheads="1"/>
          </p:cNvSpPr>
          <p:nvPr/>
        </p:nvSpPr>
        <p:spPr bwMode="auto">
          <a:xfrm>
            <a:off x="1258888" y="-33338"/>
            <a:ext cx="3817937" cy="1262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Calibri" pitchFamily="34" charset="0"/>
                <a:ea typeface="MS PGothic" pitchFamily="34" charset="-128"/>
              </a:defRPr>
            </a:lvl1pPr>
            <a:lvl2pPr marL="742950" indent="-285750">
              <a:spcBef>
                <a:spcPct val="20000"/>
              </a:spcBef>
              <a:buFont typeface="Arial" charset="0"/>
              <a:buChar char="–"/>
              <a:defRPr sz="2800">
                <a:solidFill>
                  <a:schemeClr val="tx1"/>
                </a:solidFill>
                <a:latin typeface="Calibri" pitchFamily="34" charset="0"/>
                <a:ea typeface="MS PGothic" pitchFamily="34" charset="-128"/>
              </a:defRPr>
            </a:lvl2pPr>
            <a:lvl3pPr marL="1143000" indent="-228600">
              <a:spcBef>
                <a:spcPct val="20000"/>
              </a:spcBef>
              <a:buFont typeface="Arial" charset="0"/>
              <a:buChar char="•"/>
              <a:defRPr sz="2400">
                <a:solidFill>
                  <a:schemeClr val="tx1"/>
                </a:solidFill>
                <a:latin typeface="Calibri" pitchFamily="34" charset="0"/>
                <a:ea typeface="MS PGothic" pitchFamily="34" charset="-128"/>
              </a:defRPr>
            </a:lvl3pPr>
            <a:lvl4pPr marL="1600200" indent="-228600">
              <a:spcBef>
                <a:spcPct val="20000"/>
              </a:spcBef>
              <a:buFont typeface="Arial" charset="0"/>
              <a:buChar char="–"/>
              <a:defRPr sz="2000">
                <a:solidFill>
                  <a:schemeClr val="tx1"/>
                </a:solidFill>
                <a:latin typeface="Calibri" pitchFamily="34" charset="0"/>
                <a:ea typeface="MS PGothic" pitchFamily="34" charset="-128"/>
              </a:defRPr>
            </a:lvl4pPr>
            <a:lvl5pPr marL="2057400" indent="-228600">
              <a:spcBef>
                <a:spcPct val="20000"/>
              </a:spcBef>
              <a:buFont typeface="Arial" charset="0"/>
              <a:buChar char="»"/>
              <a:defRPr sz="2000">
                <a:solidFill>
                  <a:schemeClr val="tx1"/>
                </a:solidFill>
                <a:latin typeface="Calibri" pitchFamily="34" charset="0"/>
                <a:ea typeface="MS PGothic" pitchFamily="34" charset="-128"/>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MS PGothic" pitchFamily="34" charset="-128"/>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MS PGothic" pitchFamily="34" charset="-128"/>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MS PGothic" pitchFamily="34" charset="-128"/>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MS PGothic" pitchFamily="34" charset="-128"/>
              </a:defRPr>
            </a:lvl9pPr>
          </a:lstStyle>
          <a:p>
            <a:pPr algn="l" rtl="0" eaLnBrk="1" hangingPunct="1">
              <a:spcBef>
                <a:spcPct val="0"/>
              </a:spcBef>
              <a:buFontTx/>
              <a:buNone/>
            </a:pPr>
            <a:r>
              <a:rPr lang="tr" b="1" i="0" u="none" baseline="0">
                <a:solidFill>
                  <a:schemeClr val="bg1"/>
                </a:solidFill>
                <a:latin typeface="Arial Narrow" pitchFamily="34" charset="0"/>
              </a:rPr>
              <a:t>iPROCEEDS </a:t>
            </a:r>
          </a:p>
          <a:p>
            <a:pPr algn="l" rtl="0" eaLnBrk="1" hangingPunct="1">
              <a:spcBef>
                <a:spcPct val="0"/>
              </a:spcBef>
              <a:buFontTx/>
              <a:buNone/>
            </a:pPr>
            <a:r>
              <a:rPr lang="tr" sz="1400" b="1" i="0" u="none" baseline="0">
                <a:solidFill>
                  <a:schemeClr val="bg1"/>
                </a:solidFill>
              </a:rPr>
              <a:t>Project on targeting crime proceeds on the Internet in South-eastern Europe and Turkey</a:t>
            </a:r>
            <a:endParaRPr lang="tr" altLang="en-US" sz="1400" dirty="0">
              <a:solidFill>
                <a:schemeClr val="bg1"/>
              </a:solidFill>
            </a:endParaRPr>
          </a:p>
          <a:p>
            <a:pPr algn="l" rtl="0" eaLnBrk="1" hangingPunct="1">
              <a:spcBef>
                <a:spcPct val="0"/>
              </a:spcBef>
              <a:buFontTx/>
              <a:buNone/>
            </a:pPr>
            <a:endParaRPr lang="tr" altLang="en-US" sz="1600" b="1" dirty="0">
              <a:solidFill>
                <a:schemeClr val="bg1"/>
              </a:solidFill>
              <a:latin typeface="Arial Narrow" pitchFamily="34" charset="0"/>
            </a:endParaRPr>
          </a:p>
        </p:txBody>
      </p:sp>
      <p:pic>
        <p:nvPicPr>
          <p:cNvPr id="10" name="Picture 8" descr="http://www.coe.int/documents/16695/995226/Funded+EU%2BCOE+-+Implemented+COE+dark+background.png/643b8f9d-517b-4fad-82f4-488bde2625b0?t=1375371137000?t=137537113700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76800" y="188913"/>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40701"/>
            <a:ext cx="8229600" cy="4271376"/>
          </a:xfrm>
        </p:spPr>
        <p:txBody>
          <a:bodyPr>
            <a:normAutofit/>
          </a:bodyPr>
          <a:lstStyle/>
          <a:p>
            <a:pPr algn="just" rtl="0"/>
            <a:endParaRPr lang="tr" dirty="0"/>
          </a:p>
          <a:p>
            <a:pPr algn="just" rtl="0"/>
            <a:r>
              <a:rPr lang="tr" b="0" i="0" u="none" baseline="0"/>
              <a:t>Abone Bilgileri</a:t>
            </a:r>
          </a:p>
          <a:p>
            <a:pPr algn="just" rtl="0"/>
            <a:endParaRPr lang="tr" dirty="0"/>
          </a:p>
          <a:p>
            <a:pPr algn="just" rtl="0"/>
            <a:r>
              <a:rPr lang="tr" b="0" i="0" u="none" baseline="0"/>
              <a:t>Trafik Verileri</a:t>
            </a:r>
          </a:p>
          <a:p>
            <a:pPr algn="just" rtl="0"/>
            <a:endParaRPr lang="tr" dirty="0"/>
          </a:p>
          <a:p>
            <a:pPr algn="just" rtl="0"/>
            <a:r>
              <a:rPr lang="tr" b="0" i="0" u="none" baseline="0"/>
              <a:t>İçerik Verileri</a:t>
            </a:r>
          </a:p>
        </p:txBody>
      </p:sp>
      <p:sp>
        <p:nvSpPr>
          <p:cNvPr id="4" name="Slide Number Placeholder 3"/>
          <p:cNvSpPr>
            <a:spLocks noGrp="1"/>
          </p:cNvSpPr>
          <p:nvPr>
            <p:ph type="sldNum" sz="quarter" idx="12"/>
          </p:nvPr>
        </p:nvSpPr>
        <p:spPr/>
        <p:txBody>
          <a:bodyPr/>
          <a:lstStyle/>
          <a:p>
            <a:pPr algn="r" rtl="0"/>
            <a:r>
              <a:rPr lang="tr" b="0" i="0" u="none" baseline="0"/>
              <a:t>!!</a:t>
            </a:r>
            <a:fld id="{CBD56858-EB0B-D04D-B23C-7A827FD60C9F}" type="slidenum">
              <a:rPr/>
              <a:pPr/>
              <a:t>10</a:t>
            </a:fld>
            <a:endParaRPr lang="tr" dirty="0"/>
          </a:p>
        </p:txBody>
      </p:sp>
      <p:sp>
        <p:nvSpPr>
          <p:cNvPr id="5" name="Title 4"/>
          <p:cNvSpPr>
            <a:spLocks noGrp="1"/>
          </p:cNvSpPr>
          <p:nvPr>
            <p:ph type="title"/>
          </p:nvPr>
        </p:nvSpPr>
        <p:spPr/>
        <p:txBody>
          <a:bodyPr/>
          <a:lstStyle/>
          <a:p>
            <a:pPr rtl="0"/>
            <a:r>
              <a:rPr lang="tr" b="1" i="0" u="none" baseline="0"/>
              <a:t>Veri türleri</a:t>
            </a:r>
            <a:endParaRPr lang="tr" b="1" dirty="0"/>
          </a:p>
        </p:txBody>
      </p:sp>
    </p:spTree>
    <p:extLst>
      <p:ext uri="{BB962C8B-B14F-4D97-AF65-F5344CB8AC3E}">
        <p14:creationId xmlns:p14="http://schemas.microsoft.com/office/powerpoint/2010/main" val="411932020"/>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457200" y="274638"/>
            <a:ext cx="8229600" cy="693737"/>
          </a:xfrm>
        </p:spPr>
        <p:txBody>
          <a:bodyPr>
            <a:normAutofit fontScale="90000"/>
          </a:bodyPr>
          <a:lstStyle/>
          <a:p>
            <a:pPr rtl="0"/>
            <a:r>
              <a:rPr lang="tr" b="1" i="0" u="none" baseline="0"/>
              <a:t>Vaka çalışması 3</a:t>
            </a:r>
            <a:r>
              <a:rPr lang="tr" b="0" i="0" u="none" baseline="0"/>
              <a:t> - delillerin yasallığı</a:t>
            </a:r>
          </a:p>
        </p:txBody>
      </p:sp>
      <p:sp>
        <p:nvSpPr>
          <p:cNvPr id="18435" name="Content Placeholder 2"/>
          <p:cNvSpPr>
            <a:spLocks noGrp="1"/>
          </p:cNvSpPr>
          <p:nvPr>
            <p:ph idx="1"/>
          </p:nvPr>
        </p:nvSpPr>
        <p:spPr>
          <a:xfrm>
            <a:off x="457200" y="1515649"/>
            <a:ext cx="8229600" cy="4869276"/>
          </a:xfrm>
        </p:spPr>
        <p:txBody>
          <a:bodyPr>
            <a:normAutofit fontScale="92500" lnSpcReduction="20000"/>
          </a:bodyPr>
          <a:lstStyle/>
          <a:p>
            <a:pPr algn="just" rtl="0"/>
            <a:r>
              <a:rPr lang="tr" sz="2400" b="0" i="0" u="none" baseline="0" dirty="0"/>
              <a:t>Avusturya'da yürütülen bir soruşturma sırasında failin bilgisayarına arama ve el koyma tedbirleri uygulanması, Hırvatistan'daki bir IP adresiyle önemli miktarda çocuk pornografisi alışverişi yapıldığını ortaya çıkardı.  </a:t>
            </a:r>
          </a:p>
          <a:p>
            <a:pPr algn="just" rtl="0"/>
            <a:r>
              <a:rPr lang="tr" sz="2400" b="0" i="0" u="none" baseline="0" dirty="0"/>
              <a:t>Avusturya polisi bütün ilgili verileri Hırvatistan polisine teslim etti. Hırvatistan'da yürütülen soruşturma sonucunda 49 yaşındaki bir adam yakalandı.</a:t>
            </a:r>
          </a:p>
          <a:p>
            <a:pPr algn="l" rtl="0"/>
            <a:r>
              <a:rPr lang="tr" sz="2400" b="0" i="0" u="none" baseline="0" dirty="0"/>
              <a:t>Savcı, bilgisayarda çocuk pornografisi bulundurma suçu için iddianame hazırladı.</a:t>
            </a:r>
          </a:p>
          <a:p>
            <a:pPr algn="l" rtl="0"/>
            <a:r>
              <a:rPr lang="tr" sz="2400" b="0" i="0" u="none" baseline="0" dirty="0"/>
              <a:t>Mahkemede görülen bir duruşma sırasında suçlu Avusturya'da toplanan elektronik delillerin tümünün yasadışı olduğunu, çünk</a:t>
            </a:r>
            <a:r>
              <a:rPr lang="tr-TR" sz="2400" b="0" i="0" u="none" baseline="0" dirty="0"/>
              <a:t>ü </a:t>
            </a:r>
            <a:r>
              <a:rPr lang="tr" sz="2400" b="0" i="0" u="none" baseline="0" dirty="0"/>
              <a:t> özellikle kendisine karşı</a:t>
            </a:r>
            <a:r>
              <a:rPr lang="tr-TR" sz="2400" dirty="0"/>
              <a:t> </a:t>
            </a:r>
            <a:r>
              <a:rPr lang="tr" sz="2400" b="0" i="0" u="none" baseline="0" dirty="0"/>
              <a:t>arama ve el koyma</a:t>
            </a:r>
            <a:r>
              <a:rPr lang="tr-TR" sz="2400" b="0" i="0" u="none" baseline="0" dirty="0"/>
              <a:t>ya yönelik </a:t>
            </a:r>
            <a:r>
              <a:rPr lang="tr" sz="2400" b="0" i="0" u="none" baseline="0" dirty="0"/>
              <a:t>Mahkeme emri olmadığını vurguladı.</a:t>
            </a:r>
          </a:p>
          <a:p>
            <a:pPr algn="l" rtl="0"/>
            <a:r>
              <a:rPr lang="tr" sz="2400" b="0" i="0" u="none" baseline="0" dirty="0"/>
              <a:t>Suçlu, Mahkeme</a:t>
            </a:r>
            <a:r>
              <a:rPr lang="tr-TR" sz="2400" b="0" i="0" u="none" baseline="0" dirty="0"/>
              <a:t>nin</a:t>
            </a:r>
            <a:r>
              <a:rPr lang="tr" sz="2400" b="0" i="0" u="none" baseline="0" dirty="0"/>
              <a:t> Avusturya'da toplanan delillerle bağlantılı tüm delilleri reddetmesini talep etti.</a:t>
            </a:r>
          </a:p>
        </p:txBody>
      </p:sp>
      <p:sp>
        <p:nvSpPr>
          <p:cNvPr id="4" name="Slide Number Placeholder 3"/>
          <p:cNvSpPr>
            <a:spLocks noGrp="1"/>
          </p:cNvSpPr>
          <p:nvPr>
            <p:ph type="sldNum" sz="quarter" idx="12"/>
          </p:nvPr>
        </p:nvSpPr>
        <p:spPr>
          <a:xfrm>
            <a:off x="6553200" y="6356350"/>
            <a:ext cx="2133600" cy="365125"/>
          </a:xfrm>
        </p:spPr>
        <p:txBody>
          <a:bodyPr/>
          <a:lstStyle/>
          <a:p>
            <a:pPr algn="r" rtl="0"/>
            <a:fld id="{CBD56858-EB0B-D04D-B23C-7A827FD60C9F}" type="slidenum">
              <a:rPr/>
              <a:pPr/>
              <a:t>100</a:t>
            </a:fld>
            <a:endParaRPr lang="tr"/>
          </a:p>
        </p:txBody>
      </p:sp>
    </p:spTree>
    <p:extLst>
      <p:ext uri="{BB962C8B-B14F-4D97-AF65-F5344CB8AC3E}">
        <p14:creationId xmlns:p14="http://schemas.microsoft.com/office/powerpoint/2010/main" val="4238095421"/>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zervirano mjesto sadržaja 2"/>
          <p:cNvSpPr>
            <a:spLocks noGrp="1"/>
          </p:cNvSpPr>
          <p:nvPr>
            <p:ph idx="1"/>
          </p:nvPr>
        </p:nvSpPr>
        <p:spPr/>
        <p:txBody>
          <a:bodyPr/>
          <a:lstStyle/>
          <a:p>
            <a:pPr marL="0" indent="0" algn="l" rtl="0">
              <a:buNone/>
              <a:defRPr/>
            </a:pPr>
            <a:r>
              <a:rPr lang="tr" b="0" i="0" u="none" baseline="0"/>
              <a:t>Sorular:</a:t>
            </a:r>
          </a:p>
          <a:p>
            <a:pPr marL="0" indent="0" algn="l" rtl="0">
              <a:buFont typeface="Arial" pitchFamily="34" charset="0"/>
              <a:buNone/>
              <a:defRPr/>
            </a:pPr>
            <a:endParaRPr lang="tr" dirty="0"/>
          </a:p>
          <a:p>
            <a:pPr marL="514350" indent="-514350" algn="l" rtl="0">
              <a:buFont typeface="+mj-lt"/>
              <a:buAutoNum type="arabicPeriod"/>
              <a:defRPr/>
            </a:pPr>
            <a:r>
              <a:rPr lang="tr" b="0" i="0" u="none" baseline="0"/>
              <a:t>Suçlunun Hırvatistan'daki bilgisayarı için uygulanan arama ve el koyma tedbirleriyle Hırvatistan'da toplanan deliller ülkenizde yasal mı, yoksa yasadışı mı olur?</a:t>
            </a:r>
          </a:p>
          <a:p>
            <a:pPr marL="514350" indent="-514350" algn="l" rtl="0">
              <a:buFont typeface="+mj-lt"/>
              <a:buAutoNum type="arabicPeriod"/>
              <a:defRPr/>
            </a:pPr>
            <a:endParaRPr lang="tr" dirty="0"/>
          </a:p>
          <a:p>
            <a:pPr marL="514350" indent="-514350" algn="l" rtl="0">
              <a:buFont typeface="+mj-lt"/>
              <a:buAutoNum type="arabicPeriod"/>
              <a:defRPr/>
            </a:pPr>
            <a:r>
              <a:rPr lang="tr" b="0" i="0" u="none" baseline="0"/>
              <a:t>Neden?</a:t>
            </a:r>
            <a:endParaRPr lang="tr" dirty="0"/>
          </a:p>
        </p:txBody>
      </p:sp>
      <p:sp>
        <p:nvSpPr>
          <p:cNvPr id="5" name="Title 1"/>
          <p:cNvSpPr>
            <a:spLocks noGrp="1"/>
          </p:cNvSpPr>
          <p:nvPr>
            <p:ph type="title"/>
          </p:nvPr>
        </p:nvSpPr>
        <p:spPr>
          <a:xfrm>
            <a:off x="457200" y="274638"/>
            <a:ext cx="8229600" cy="860425"/>
          </a:xfrm>
        </p:spPr>
        <p:txBody>
          <a:bodyPr/>
          <a:lstStyle/>
          <a:p>
            <a:pPr rtl="0"/>
            <a:r>
              <a:rPr lang="tr" b="1" i="0" u="none" baseline="0"/>
              <a:t>Vaka çalışması 3</a:t>
            </a:r>
            <a:r>
              <a:rPr lang="tr" b="0" i="0" u="none" baseline="0"/>
              <a:t> (devam)</a:t>
            </a:r>
            <a:endParaRPr lang="tr" altLang="x-none" dirty="0"/>
          </a:p>
        </p:txBody>
      </p:sp>
      <p:sp>
        <p:nvSpPr>
          <p:cNvPr id="4" name="Slide Number Placeholder 3"/>
          <p:cNvSpPr>
            <a:spLocks noGrp="1"/>
          </p:cNvSpPr>
          <p:nvPr>
            <p:ph type="sldNum" sz="quarter" idx="12"/>
          </p:nvPr>
        </p:nvSpPr>
        <p:spPr>
          <a:xfrm>
            <a:off x="6553200" y="6356350"/>
            <a:ext cx="2133600" cy="365125"/>
          </a:xfrm>
        </p:spPr>
        <p:txBody>
          <a:bodyPr/>
          <a:lstStyle/>
          <a:p>
            <a:pPr algn="r" rtl="0"/>
            <a:fld id="{CBD56858-EB0B-D04D-B23C-7A827FD60C9F}" type="slidenum">
              <a:rPr/>
              <a:pPr/>
              <a:t>101</a:t>
            </a:fld>
            <a:endParaRPr lang="tr"/>
          </a:p>
        </p:txBody>
      </p:sp>
    </p:spTree>
    <p:extLst>
      <p:ext uri="{BB962C8B-B14F-4D97-AF65-F5344CB8AC3E}">
        <p14:creationId xmlns:p14="http://schemas.microsoft.com/office/powerpoint/2010/main" val="2371692954"/>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tr" b="1" i="0" u="none" baseline="0"/>
              <a:t>Vaka çalışması 4</a:t>
            </a:r>
            <a:endParaRPr lang="tr" b="1" dirty="0"/>
          </a:p>
        </p:txBody>
      </p:sp>
      <p:sp>
        <p:nvSpPr>
          <p:cNvPr id="3" name="Content Placeholder 2"/>
          <p:cNvSpPr>
            <a:spLocks noGrp="1"/>
          </p:cNvSpPr>
          <p:nvPr>
            <p:ph idx="1"/>
          </p:nvPr>
        </p:nvSpPr>
        <p:spPr>
          <a:xfrm>
            <a:off x="457200" y="1600199"/>
            <a:ext cx="8229600" cy="4625237"/>
          </a:xfrm>
        </p:spPr>
        <p:txBody>
          <a:bodyPr>
            <a:normAutofit/>
          </a:bodyPr>
          <a:lstStyle/>
          <a:p>
            <a:pPr marL="0" indent="0" algn="just" rtl="0">
              <a:spcBef>
                <a:spcPts val="600"/>
              </a:spcBef>
              <a:spcAft>
                <a:spcPts val="1200"/>
              </a:spcAft>
              <a:buNone/>
            </a:pPr>
            <a:r>
              <a:rPr lang="tr" sz="2800" b="0" i="0" u="none" baseline="0" dirty="0"/>
              <a:t>X ülkesinin kolluk makamları, X ülkesinin bir vatandaşının [sosyal medya hesabında], [tarihinde] [noktasının] küresel bir terör ağının saldırısına uğrayacağı yönünde bir gönderi paylaştığını haber aldı. </a:t>
            </a:r>
          </a:p>
          <a:p>
            <a:pPr marL="0" indent="0" algn="just" rtl="0">
              <a:spcBef>
                <a:spcPts val="600"/>
              </a:spcBef>
              <a:spcAft>
                <a:spcPts val="1200"/>
              </a:spcAft>
              <a:buNone/>
            </a:pPr>
            <a:r>
              <a:rPr lang="tr" sz="2800" b="0" i="0" u="none" baseline="0" dirty="0"/>
              <a:t>Kolluk makamları abone bilgilerine erişim sağlanması için hâkime başvurdu. </a:t>
            </a:r>
          </a:p>
          <a:p>
            <a:pPr marL="0" indent="0" algn="just" rtl="0">
              <a:spcBef>
                <a:spcPts val="600"/>
              </a:spcBef>
              <a:spcAft>
                <a:spcPts val="1200"/>
              </a:spcAft>
              <a:buNone/>
            </a:pPr>
            <a:r>
              <a:rPr lang="tr" sz="2800" b="0" i="0" u="none" baseline="0" dirty="0"/>
              <a:t>Hâkim [sosyal medya platformunun] bir ABD'li hizmet sağlayıcı olduğunu gördü.</a:t>
            </a:r>
            <a:endParaRPr lang="tr" sz="2800" dirty="0"/>
          </a:p>
        </p:txBody>
      </p:sp>
      <p:sp>
        <p:nvSpPr>
          <p:cNvPr id="4" name="Slide Number Placeholder 3"/>
          <p:cNvSpPr>
            <a:spLocks noGrp="1"/>
          </p:cNvSpPr>
          <p:nvPr>
            <p:ph type="sldNum" sz="quarter" idx="12"/>
          </p:nvPr>
        </p:nvSpPr>
        <p:spPr/>
        <p:txBody>
          <a:bodyPr/>
          <a:lstStyle/>
          <a:p>
            <a:pPr algn="r" rtl="0"/>
            <a:fld id="{CBD56858-EB0B-D04D-B23C-7A827FD60C9F}" type="slidenum">
              <a:rPr/>
              <a:pPr/>
              <a:t>102</a:t>
            </a:fld>
            <a:endParaRPr lang="tr"/>
          </a:p>
        </p:txBody>
      </p:sp>
    </p:spTree>
    <p:extLst>
      <p:ext uri="{BB962C8B-B14F-4D97-AF65-F5344CB8AC3E}">
        <p14:creationId xmlns:p14="http://schemas.microsoft.com/office/powerpoint/2010/main" val="1332636460"/>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descr="Question Mark Clip Art">
            <a:hlinkClick r:id="rId3"/>
          </p:cNvPr>
          <p:cNvPicPr>
            <a:picLocks noChangeAspect="1" noChangeArrowheads="1"/>
          </p:cNvPicPr>
          <p:nvPr/>
        </p:nvPicPr>
        <p:blipFill>
          <a:blip r:embed="rId4" cstate="print"/>
          <a:srcRect/>
          <a:stretch>
            <a:fillRect/>
          </a:stretch>
        </p:blipFill>
        <p:spPr bwMode="auto">
          <a:xfrm>
            <a:off x="3143240" y="1357298"/>
            <a:ext cx="2857500" cy="2857500"/>
          </a:xfrm>
          <a:prstGeom prst="rect">
            <a:avLst/>
          </a:prstGeom>
          <a:noFill/>
        </p:spPr>
      </p:pic>
      <p:sp>
        <p:nvSpPr>
          <p:cNvPr id="4" name="TextBox 3"/>
          <p:cNvSpPr txBox="1"/>
          <p:nvPr/>
        </p:nvSpPr>
        <p:spPr>
          <a:xfrm>
            <a:off x="3071802" y="4500570"/>
            <a:ext cx="3014223" cy="923330"/>
          </a:xfrm>
          <a:prstGeom prst="rect">
            <a:avLst/>
          </a:prstGeom>
          <a:noFill/>
        </p:spPr>
        <p:txBody>
          <a:bodyPr wrap="none" rtlCol="0">
            <a:spAutoFit/>
          </a:bodyPr>
          <a:lstStyle/>
          <a:p>
            <a:pPr algn="l" rtl="0"/>
            <a:r>
              <a:rPr lang="tr" sz="5400" b="0" i="0" u="none" baseline="0"/>
              <a:t>Sorular</a:t>
            </a:r>
            <a:endParaRPr lang="tr" sz="5400" dirty="0"/>
          </a:p>
        </p:txBody>
      </p:sp>
      <p:sp>
        <p:nvSpPr>
          <p:cNvPr id="5" name="Slide Number Placeholder 4"/>
          <p:cNvSpPr>
            <a:spLocks noGrp="1"/>
          </p:cNvSpPr>
          <p:nvPr>
            <p:ph type="sldNum" sz="quarter" idx="12"/>
          </p:nvPr>
        </p:nvSpPr>
        <p:spPr/>
        <p:txBody>
          <a:bodyPr/>
          <a:lstStyle/>
          <a:p>
            <a:pPr algn="r" rtl="0"/>
            <a:fld id="{CBD56858-EB0B-D04D-B23C-7A827FD60C9F}" type="slidenum">
              <a:rPr/>
              <a:pPr/>
              <a:t>103</a:t>
            </a:fld>
            <a:endParaRPr lang="tr"/>
          </a:p>
        </p:txBody>
      </p:sp>
    </p:spTree>
    <p:extLst>
      <p:ext uri="{BB962C8B-B14F-4D97-AF65-F5344CB8AC3E}">
        <p14:creationId xmlns:p14="http://schemas.microsoft.com/office/powerpoint/2010/main" val="1063697079"/>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62225"/>
            <a:ext cx="8229600" cy="1143000"/>
          </a:xfrm>
        </p:spPr>
        <p:txBody>
          <a:bodyPr/>
          <a:lstStyle/>
          <a:p>
            <a:pPr rtl="0"/>
            <a:r>
              <a:rPr lang="tr-TR" b="1" i="0" u="none" baseline="0" dirty="0"/>
              <a:t>Beşinci </a:t>
            </a:r>
            <a:r>
              <a:rPr lang="tr" b="1" i="0" u="none" baseline="0" dirty="0"/>
              <a:t>Bölü</a:t>
            </a:r>
            <a:r>
              <a:rPr lang="tr-TR" b="1" i="0" u="none" baseline="0" dirty="0"/>
              <a:t>m</a:t>
            </a:r>
            <a:r>
              <a:rPr lang="tr" b="1" dirty="0"/>
              <a:t/>
            </a:r>
            <a:br>
              <a:rPr lang="tr" b="1" dirty="0"/>
            </a:br>
            <a:r>
              <a:rPr lang="tr" b="1" i="0" u="none" baseline="0" dirty="0"/>
              <a:t>Özet</a:t>
            </a:r>
            <a:r>
              <a:rPr lang="tr" b="0" i="0" u="none" baseline="0" dirty="0"/>
              <a:t> </a:t>
            </a:r>
            <a:endParaRPr lang="tr" dirty="0"/>
          </a:p>
        </p:txBody>
      </p:sp>
      <p:pic>
        <p:nvPicPr>
          <p:cNvPr id="3" name="Picture 3"/>
          <p:cNvPicPr>
            <a:picLocks noGrp="1" noChangeAspect="1" noChangeArrowheads="1"/>
          </p:cNvPicPr>
          <p:nvPr>
            <p:ph sz="quarter" idx="1"/>
          </p:nvPr>
        </p:nvPicPr>
        <p:blipFill>
          <a:blip r:embed="rId3" cstate="print"/>
          <a:srcRect/>
          <a:stretch>
            <a:fillRect/>
          </a:stretch>
        </p:blipFill>
        <p:spPr bwMode="auto">
          <a:xfrm>
            <a:off x="6786578" y="4643446"/>
            <a:ext cx="1961507" cy="1766332"/>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pPr algn="r" rtl="0"/>
            <a:fld id="{CBD56858-EB0B-D04D-B23C-7A827FD60C9F}" type="slidenum">
              <a:rPr/>
              <a:pPr/>
              <a:t>104</a:t>
            </a:fld>
            <a:endParaRPr lang="tr"/>
          </a:p>
        </p:txBody>
      </p:sp>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81382"/>
            <a:ext cx="8512512" cy="5487657"/>
          </a:xfrm>
        </p:spPr>
        <p:txBody>
          <a:bodyPr>
            <a:normAutofit/>
          </a:bodyPr>
          <a:lstStyle/>
          <a:p>
            <a:pPr algn="just" rtl="0">
              <a:spcBef>
                <a:spcPts val="600"/>
              </a:spcBef>
              <a:spcAft>
                <a:spcPts val="1200"/>
              </a:spcAft>
              <a:buNone/>
            </a:pPr>
            <a:r>
              <a:rPr lang="tr" sz="2800" b="0" i="0" u="none" baseline="0" dirty="0"/>
              <a:t>Bu oturum sonunda katılımcılar:</a:t>
            </a:r>
          </a:p>
          <a:p>
            <a:pPr algn="just" rtl="0">
              <a:spcBef>
                <a:spcPts val="600"/>
              </a:spcBef>
              <a:spcAft>
                <a:spcPts val="1200"/>
              </a:spcAft>
            </a:pPr>
            <a:r>
              <a:rPr lang="tr" sz="2800" b="0" i="0" u="none" baseline="0" dirty="0"/>
              <a:t>Siber suçlarla </a:t>
            </a:r>
            <a:r>
              <a:rPr lang="tr" sz="2800" b="0" i="0" u="none" baseline="0" dirty="0" smtClean="0"/>
              <a:t>mücadelede</a:t>
            </a:r>
            <a:r>
              <a:rPr lang="tr" sz="2800" b="0" i="0" u="none" dirty="0" smtClean="0"/>
              <a:t> </a:t>
            </a:r>
            <a:r>
              <a:rPr lang="tr" sz="2800" b="0" i="0" u="none" baseline="0" dirty="0" smtClean="0"/>
              <a:t>özel </a:t>
            </a:r>
            <a:r>
              <a:rPr lang="tr" sz="2800" b="0" i="0" u="none" baseline="0" dirty="0"/>
              <a:t>sektörle işbirliğinin </a:t>
            </a:r>
            <a:r>
              <a:rPr lang="tr" sz="2800" b="0" i="0" u="none" baseline="0" dirty="0" smtClean="0"/>
              <a:t>esas olduğunu </a:t>
            </a:r>
            <a:r>
              <a:rPr lang="tr" sz="2800" b="0" i="0" u="none" baseline="0" dirty="0"/>
              <a:t>anlayacaktır,</a:t>
            </a:r>
          </a:p>
          <a:p>
            <a:pPr algn="just" rtl="0">
              <a:spcBef>
                <a:spcPts val="600"/>
              </a:spcBef>
              <a:spcAft>
                <a:spcPts val="1200"/>
              </a:spcAft>
            </a:pPr>
            <a:r>
              <a:rPr lang="tr" sz="2800" b="0" i="0" u="none" baseline="0" dirty="0"/>
              <a:t>Ulusal sektörle (zorunlu ve gönüllü) işbirliğinin seviyelerini tespit edebilecektir, </a:t>
            </a:r>
          </a:p>
          <a:p>
            <a:pPr algn="just" rtl="0">
              <a:spcBef>
                <a:spcPts val="600"/>
              </a:spcBef>
              <a:spcAft>
                <a:spcPts val="1200"/>
              </a:spcAft>
            </a:pPr>
            <a:r>
              <a:rPr lang="tr" sz="2800" b="0" i="0" u="none" baseline="0" dirty="0"/>
              <a:t>Ulusal </a:t>
            </a:r>
            <a:r>
              <a:rPr lang="tr" sz="2800" b="0" i="0" u="none" baseline="0" dirty="0" smtClean="0"/>
              <a:t>mevzuatta, </a:t>
            </a:r>
            <a:r>
              <a:rPr lang="tr" sz="2800" b="0" i="0" u="none" baseline="0" dirty="0"/>
              <a:t>kolluk makamları ile ulusal sektör </a:t>
            </a:r>
            <a:r>
              <a:rPr lang="tr" sz="2800" b="0" i="0" u="none" baseline="0" dirty="0" smtClean="0"/>
              <a:t>arasında </a:t>
            </a:r>
            <a:r>
              <a:rPr lang="tr" sz="2800" b="0" i="0" u="none" baseline="0" dirty="0"/>
              <a:t>zorunlu işbirliğine imkân tanıyan çeşitli araçları tespit edebilecektir,</a:t>
            </a:r>
          </a:p>
          <a:p>
            <a:pPr algn="just" rtl="0">
              <a:spcBef>
                <a:spcPts val="600"/>
              </a:spcBef>
              <a:spcAft>
                <a:spcPts val="1200"/>
              </a:spcAft>
            </a:pPr>
            <a:r>
              <a:rPr lang="tr" sz="2800" b="0" i="0" u="none" baseline="0" dirty="0"/>
              <a:t>Bulut </a:t>
            </a:r>
            <a:r>
              <a:rPr lang="tr" sz="2800" b="0" i="0" u="none" baseline="0" dirty="0" smtClean="0"/>
              <a:t>verilerin, </a:t>
            </a:r>
            <a:r>
              <a:rPr lang="tr" sz="2800" b="0" i="0" u="none" baseline="0" dirty="0"/>
              <a:t>siber suç soruşturmaları yürütmek konusunda yarattığı güçlükleri anlayabilecektir, </a:t>
            </a:r>
          </a:p>
        </p:txBody>
      </p:sp>
      <p:sp>
        <p:nvSpPr>
          <p:cNvPr id="4" name="Title 1"/>
          <p:cNvSpPr>
            <a:spLocks noGrp="1"/>
          </p:cNvSpPr>
          <p:nvPr>
            <p:ph type="title"/>
          </p:nvPr>
        </p:nvSpPr>
        <p:spPr>
          <a:xfrm>
            <a:off x="457200" y="146050"/>
            <a:ext cx="8229600" cy="773266"/>
          </a:xfrm>
        </p:spPr>
        <p:txBody>
          <a:bodyPr/>
          <a:lstStyle/>
          <a:p>
            <a:pPr rtl="0"/>
            <a:r>
              <a:rPr lang="tr" b="1" i="0" u="none" baseline="0"/>
              <a:t>Oturumun Hedefleri</a:t>
            </a:r>
            <a:endParaRPr lang="tr" b="1" dirty="0"/>
          </a:p>
        </p:txBody>
      </p:sp>
      <p:sp>
        <p:nvSpPr>
          <p:cNvPr id="5" name="Slide Number Placeholder 4"/>
          <p:cNvSpPr>
            <a:spLocks noGrp="1"/>
          </p:cNvSpPr>
          <p:nvPr>
            <p:ph type="sldNum" sz="quarter" idx="12"/>
          </p:nvPr>
        </p:nvSpPr>
        <p:spPr/>
        <p:txBody>
          <a:bodyPr/>
          <a:lstStyle/>
          <a:p>
            <a:pPr algn="r" rtl="0"/>
            <a:fld id="{CBD56858-EB0B-D04D-B23C-7A827FD60C9F}" type="slidenum">
              <a:rPr/>
              <a:pPr/>
              <a:t>105</a:t>
            </a:fld>
            <a:endParaRPr lang="tr" dirty="0"/>
          </a:p>
        </p:txBody>
      </p:sp>
    </p:spTree>
    <p:extLst>
      <p:ext uri="{BB962C8B-B14F-4D97-AF65-F5344CB8AC3E}">
        <p14:creationId xmlns:p14="http://schemas.microsoft.com/office/powerpoint/2010/main" val="1591318585"/>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61342"/>
            <a:ext cx="8512512" cy="5487657"/>
          </a:xfrm>
        </p:spPr>
        <p:txBody>
          <a:bodyPr>
            <a:noAutofit/>
          </a:bodyPr>
          <a:lstStyle/>
          <a:p>
            <a:pPr algn="just" rtl="0">
              <a:spcBef>
                <a:spcPts val="600"/>
              </a:spcBef>
              <a:spcAft>
                <a:spcPts val="1200"/>
              </a:spcAft>
              <a:buNone/>
            </a:pPr>
            <a:r>
              <a:rPr lang="tr" sz="2400" b="0" i="0" u="none" baseline="0" dirty="0"/>
              <a:t>Ayrıca:</a:t>
            </a:r>
          </a:p>
          <a:p>
            <a:pPr algn="just" rtl="0">
              <a:spcBef>
                <a:spcPts val="600"/>
              </a:spcBef>
              <a:spcAft>
                <a:spcPts val="1200"/>
              </a:spcAft>
            </a:pPr>
            <a:r>
              <a:rPr lang="tr" sz="2400" b="0" i="0" u="none" baseline="0" dirty="0"/>
              <a:t>Yabancı sektörle yürütülebilecek işbirliğinin farklı seviyelerini tespit edebilecektir,</a:t>
            </a:r>
          </a:p>
          <a:p>
            <a:pPr algn="just" rtl="0">
              <a:spcBef>
                <a:spcPts val="600"/>
              </a:spcBef>
              <a:spcAft>
                <a:spcPts val="1200"/>
              </a:spcAft>
            </a:pPr>
            <a:r>
              <a:rPr lang="tr" sz="2400" b="0" i="0" u="none" baseline="0" dirty="0"/>
              <a:t>Kolluk makamlarının çokuluslu hizmet sağlayıcıların elindeki verilere erişimle ilgili olarak yaşadığı güçlükleri açıklayabilecektir, </a:t>
            </a:r>
          </a:p>
          <a:p>
            <a:pPr algn="just" rtl="0">
              <a:spcBef>
                <a:spcPts val="600"/>
              </a:spcBef>
              <a:spcAft>
                <a:spcPts val="1200"/>
              </a:spcAft>
            </a:pPr>
            <a:r>
              <a:rPr lang="tr" sz="2400" b="0" i="0" u="none" baseline="0" dirty="0"/>
              <a:t>İşbirliğinin hükümetler yoluyla resmi olarak ya da kolluk yetkililerinin çokuluslu hizmet sağlayıcılarla doğrudan kurdukları temaslar yoluyla gayri resmi olarak sağlanabileceğini tespit edebilecektir,</a:t>
            </a:r>
          </a:p>
          <a:p>
            <a:pPr algn="just" rtl="0">
              <a:spcBef>
                <a:spcPts val="600"/>
              </a:spcBef>
              <a:spcAft>
                <a:spcPts val="1200"/>
              </a:spcAft>
            </a:pPr>
            <a:r>
              <a:rPr lang="tr" sz="2400" b="0" i="0" u="none" baseline="0" dirty="0"/>
              <a:t>Verilere erişimin sağlanması konusunda çokuluslu hizmet sağlayıcılarla işbirliğinin örneklerini tartışabilecektir,</a:t>
            </a:r>
          </a:p>
          <a:p>
            <a:pPr algn="just" rtl="0">
              <a:spcBef>
                <a:spcPts val="600"/>
              </a:spcBef>
              <a:spcAft>
                <a:spcPts val="1200"/>
              </a:spcAft>
            </a:pPr>
            <a:r>
              <a:rPr lang="tr" sz="2400" b="0" i="0" u="none" baseline="0" dirty="0"/>
              <a:t>Doğrudan çokuluslu hizmet sağlayıcılarla işbirliği kurmak konusunda yaygın olarak yaşanan güçlükleri tespit edebilecektir. </a:t>
            </a:r>
          </a:p>
        </p:txBody>
      </p:sp>
      <p:sp>
        <p:nvSpPr>
          <p:cNvPr id="4" name="Title 1"/>
          <p:cNvSpPr>
            <a:spLocks noGrp="1"/>
          </p:cNvSpPr>
          <p:nvPr>
            <p:ph type="title"/>
          </p:nvPr>
        </p:nvSpPr>
        <p:spPr>
          <a:xfrm>
            <a:off x="457200" y="146050"/>
            <a:ext cx="8229600" cy="773266"/>
          </a:xfrm>
        </p:spPr>
        <p:txBody>
          <a:bodyPr/>
          <a:lstStyle/>
          <a:p>
            <a:pPr rtl="0"/>
            <a:r>
              <a:rPr lang="tr" b="1" i="0" u="none" baseline="0"/>
              <a:t>Oturumun Hedefleri</a:t>
            </a:r>
            <a:endParaRPr lang="tr" b="1" dirty="0"/>
          </a:p>
        </p:txBody>
      </p:sp>
      <p:sp>
        <p:nvSpPr>
          <p:cNvPr id="5" name="Slide Number Placeholder 4"/>
          <p:cNvSpPr>
            <a:spLocks noGrp="1"/>
          </p:cNvSpPr>
          <p:nvPr>
            <p:ph type="sldNum" sz="quarter" idx="12"/>
          </p:nvPr>
        </p:nvSpPr>
        <p:spPr/>
        <p:txBody>
          <a:bodyPr/>
          <a:lstStyle/>
          <a:p>
            <a:pPr algn="r" rtl="0"/>
            <a:fld id="{CBD56858-EB0B-D04D-B23C-7A827FD60C9F}" type="slidenum">
              <a:rPr/>
              <a:pPr/>
              <a:t>106</a:t>
            </a:fld>
            <a:endParaRPr lang="tr" dirty="0"/>
          </a:p>
        </p:txBody>
      </p:sp>
    </p:spTree>
    <p:extLst>
      <p:ext uri="{BB962C8B-B14F-4D97-AF65-F5344CB8AC3E}">
        <p14:creationId xmlns:p14="http://schemas.microsoft.com/office/powerpoint/2010/main" val="14879681"/>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descr="Question Mark Clip Art">
            <a:hlinkClick r:id="rId3"/>
          </p:cNvPr>
          <p:cNvPicPr>
            <a:picLocks noChangeAspect="1" noChangeArrowheads="1"/>
          </p:cNvPicPr>
          <p:nvPr/>
        </p:nvPicPr>
        <p:blipFill>
          <a:blip r:embed="rId4" cstate="print"/>
          <a:srcRect/>
          <a:stretch>
            <a:fillRect/>
          </a:stretch>
        </p:blipFill>
        <p:spPr bwMode="auto">
          <a:xfrm>
            <a:off x="3143240" y="1357298"/>
            <a:ext cx="2857500" cy="2857500"/>
          </a:xfrm>
          <a:prstGeom prst="rect">
            <a:avLst/>
          </a:prstGeom>
          <a:noFill/>
        </p:spPr>
      </p:pic>
      <p:sp>
        <p:nvSpPr>
          <p:cNvPr id="4" name="TextBox 3"/>
          <p:cNvSpPr txBox="1"/>
          <p:nvPr/>
        </p:nvSpPr>
        <p:spPr>
          <a:xfrm>
            <a:off x="3071802" y="4500570"/>
            <a:ext cx="3014223" cy="923330"/>
          </a:xfrm>
          <a:prstGeom prst="rect">
            <a:avLst/>
          </a:prstGeom>
          <a:noFill/>
        </p:spPr>
        <p:txBody>
          <a:bodyPr wrap="none" rtlCol="0">
            <a:spAutoFit/>
          </a:bodyPr>
          <a:lstStyle/>
          <a:p>
            <a:pPr algn="l" rtl="0"/>
            <a:r>
              <a:rPr lang="tr" sz="5400" b="0" i="0" u="none" baseline="0"/>
              <a:t>Sorular</a:t>
            </a:r>
            <a:endParaRPr lang="tr" sz="5400" dirty="0"/>
          </a:p>
        </p:txBody>
      </p:sp>
      <p:sp>
        <p:nvSpPr>
          <p:cNvPr id="5" name="Slide Number Placeholder 4"/>
          <p:cNvSpPr>
            <a:spLocks noGrp="1"/>
          </p:cNvSpPr>
          <p:nvPr>
            <p:ph type="sldNum" sz="quarter" idx="12"/>
          </p:nvPr>
        </p:nvSpPr>
        <p:spPr/>
        <p:txBody>
          <a:bodyPr/>
          <a:lstStyle/>
          <a:p>
            <a:pPr algn="r" rtl="0"/>
            <a:fld id="{CBD56858-EB0B-D04D-B23C-7A827FD60C9F}" type="slidenum">
              <a:rPr/>
              <a:pPr/>
              <a:t>107</a:t>
            </a:fld>
            <a:endParaRPr lang="t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0937" y="3620022"/>
            <a:ext cx="8235863" cy="2780778"/>
          </a:xfrm>
        </p:spPr>
        <p:txBody>
          <a:bodyPr>
            <a:normAutofit fontScale="85000" lnSpcReduction="10000"/>
          </a:bodyPr>
          <a:lstStyle/>
          <a:p>
            <a:pPr algn="just" rtl="0">
              <a:lnSpc>
                <a:spcPct val="120000"/>
              </a:lnSpc>
            </a:pPr>
            <a:r>
              <a:rPr lang="tr" b="0" i="0" u="none" baseline="0" dirty="0"/>
              <a:t>Ceza soruşturmalarında </a:t>
            </a:r>
            <a:r>
              <a:rPr lang="tr" b="1" i="0" u="sng" baseline="0" dirty="0"/>
              <a:t>en sıklıkla aranan bilgilerdir.</a:t>
            </a:r>
          </a:p>
          <a:p>
            <a:pPr algn="just" rtl="0">
              <a:lnSpc>
                <a:spcPct val="120000"/>
              </a:lnSpc>
            </a:pPr>
            <a:r>
              <a:rPr lang="tr" b="0" i="0" u="none" baseline="0" dirty="0"/>
              <a:t>Trafik verileri ve içerik verilerine göre </a:t>
            </a:r>
            <a:r>
              <a:rPr lang="tr" b="1" i="0" u="sng" baseline="0" dirty="0"/>
              <a:t>özel hayatın gizliliği açısından daha az hassastır.</a:t>
            </a:r>
          </a:p>
          <a:p>
            <a:pPr algn="just" rtl="0">
              <a:lnSpc>
                <a:spcPct val="120000"/>
              </a:lnSpc>
            </a:pPr>
            <a:r>
              <a:rPr lang="tr" b="0" i="0" u="none" baseline="0" dirty="0"/>
              <a:t>Genellikle </a:t>
            </a:r>
            <a:r>
              <a:rPr lang="tr" b="1" i="0" u="sng" baseline="0" dirty="0"/>
              <a:t>özel sektör hizmet sağlayıcılar</a:t>
            </a:r>
            <a:r>
              <a:rPr lang="tr-TR" b="1" i="0" u="sng" baseline="0" dirty="0"/>
              <a:t>ı</a:t>
            </a:r>
            <a:r>
              <a:rPr lang="tr" b="1" i="0" u="sng" baseline="0" dirty="0"/>
              <a:t> tarafından tutulur</a:t>
            </a:r>
            <a:r>
              <a:rPr lang="tr" b="0" i="0" u="none" baseline="0" dirty="0"/>
              <a:t> ve ibraz emirleri yoluyla elde edilir.</a:t>
            </a:r>
          </a:p>
        </p:txBody>
      </p:sp>
      <p:sp>
        <p:nvSpPr>
          <p:cNvPr id="4" name="Slide Number Placeholder 3"/>
          <p:cNvSpPr>
            <a:spLocks noGrp="1"/>
          </p:cNvSpPr>
          <p:nvPr>
            <p:ph type="sldNum" sz="quarter" idx="12"/>
          </p:nvPr>
        </p:nvSpPr>
        <p:spPr/>
        <p:txBody>
          <a:bodyPr/>
          <a:lstStyle/>
          <a:p>
            <a:pPr algn="r" rtl="0"/>
            <a:r>
              <a:rPr lang="tr" b="0" i="0" u="none" baseline="0"/>
              <a:t>!</a:t>
            </a:r>
            <a:fld id="{CBD56858-EB0B-D04D-B23C-7A827FD60C9F}" type="slidenum">
              <a:rPr/>
              <a:pPr/>
              <a:t>11</a:t>
            </a:fld>
            <a:endParaRPr lang="tr" dirty="0"/>
          </a:p>
        </p:txBody>
      </p:sp>
      <p:pic>
        <p:nvPicPr>
          <p:cNvPr id="5" name="Picture 2" descr="https://visp.net/wp-content/uploads/2012/03/account-manager.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27433" y="1435279"/>
            <a:ext cx="2962765" cy="2030515"/>
          </a:xfrm>
          <a:prstGeom prst="rect">
            <a:avLst/>
          </a:prstGeom>
          <a:noFill/>
          <a:extLst>
            <a:ext uri="{909E8E84-426E-40DD-AFC4-6F175D3DCCD1}">
              <a14:hiddenFill xmlns:a14="http://schemas.microsoft.com/office/drawing/2010/main">
                <a:solidFill>
                  <a:srgbClr val="FFFFFF"/>
                </a:solidFill>
              </a14:hiddenFill>
            </a:ext>
          </a:extLst>
        </p:spPr>
      </p:pic>
      <p:sp>
        <p:nvSpPr>
          <p:cNvPr id="6" name="Content Placeholder 2"/>
          <p:cNvSpPr txBox="1">
            <a:spLocks/>
          </p:cNvSpPr>
          <p:nvPr/>
        </p:nvSpPr>
        <p:spPr>
          <a:xfrm>
            <a:off x="453026" y="1466206"/>
            <a:ext cx="5346526" cy="2354232"/>
          </a:xfrm>
          <a:prstGeom prst="rect">
            <a:avLst/>
          </a:prstGeom>
        </p:spPr>
        <p:txBody>
          <a:bodyPr vert="horz" lIns="91440" tIns="45720" rIns="91440" bIns="45720" rtlCol="0">
            <a:normAutofit fontScale="70000" lnSpcReduction="20000"/>
          </a:bodyPr>
          <a:lstStyle>
            <a:lvl1pPr marL="342900" indent="-342900" algn="l" defTabSz="457200" rtl="0" eaLnBrk="1" latinLnBrk="0" hangingPunct="1">
              <a:spcBef>
                <a:spcPct val="20000"/>
              </a:spcBef>
              <a:buSzPct val="100000"/>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SzPct val="100000"/>
              <a:buFont typeface="Lucida Grande"/>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SzPct val="100000"/>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SzPct val="100000"/>
              <a:buFont typeface="Lucida Grande"/>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SzPct val="100000"/>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rtl="0">
              <a:lnSpc>
                <a:spcPct val="120000"/>
              </a:lnSpc>
            </a:pPr>
            <a:r>
              <a:rPr lang="tr" b="0" i="0" u="none" baseline="0" dirty="0"/>
              <a:t>Bir hizmet sağlayıcı tarafından </a:t>
            </a:r>
            <a:r>
              <a:rPr lang="tr" b="1" i="0" u="sng" baseline="0" dirty="0"/>
              <a:t>abonelerine ilişkin olarak</a:t>
            </a:r>
            <a:r>
              <a:rPr lang="tr" b="0" i="0" u="none" baseline="0" dirty="0"/>
              <a:t> bilgisayar verileri formunda ya da herhangi başka bir formda tutulan (içerik verileri ve trafik verileri dışındaki) </a:t>
            </a:r>
            <a:r>
              <a:rPr lang="tr" b="1" i="0" u="sng" baseline="0" dirty="0"/>
              <a:t>bilgilerdir</a:t>
            </a:r>
            <a:r>
              <a:rPr lang="tr" b="0" i="0" u="none" baseline="0" dirty="0"/>
              <a:t>.</a:t>
            </a:r>
          </a:p>
        </p:txBody>
      </p:sp>
      <p:sp>
        <p:nvSpPr>
          <p:cNvPr id="7" name="Title 6"/>
          <p:cNvSpPr>
            <a:spLocks noGrp="1"/>
          </p:cNvSpPr>
          <p:nvPr>
            <p:ph type="title"/>
          </p:nvPr>
        </p:nvSpPr>
        <p:spPr/>
        <p:txBody>
          <a:bodyPr/>
          <a:lstStyle/>
          <a:p>
            <a:pPr rtl="0"/>
            <a:r>
              <a:rPr lang="tr" b="1" i="0" u="none" baseline="0"/>
              <a:t>Abone Bilgileri</a:t>
            </a:r>
            <a:endParaRPr lang="tr" b="1" dirty="0"/>
          </a:p>
        </p:txBody>
      </p:sp>
    </p:spTree>
    <p:extLst>
      <p:ext uri="{BB962C8B-B14F-4D97-AF65-F5344CB8AC3E}">
        <p14:creationId xmlns:p14="http://schemas.microsoft.com/office/powerpoint/2010/main" val="11478718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75573" y="1417638"/>
            <a:ext cx="8555276" cy="2433900"/>
          </a:xfrm>
        </p:spPr>
        <p:txBody>
          <a:bodyPr>
            <a:normAutofit fontScale="70000" lnSpcReduction="20000"/>
          </a:bodyPr>
          <a:lstStyle/>
          <a:p>
            <a:pPr algn="just" rtl="0">
              <a:lnSpc>
                <a:spcPct val="120000"/>
              </a:lnSpc>
            </a:pPr>
            <a:r>
              <a:rPr lang="tr-TR" b="1" i="0" u="sng" baseline="0" dirty="0"/>
              <a:t>Haberleşme</a:t>
            </a:r>
            <a:r>
              <a:rPr lang="tr" b="1" i="0" u="sng" baseline="0" dirty="0"/>
              <a:t> zincirinin bir parçasını oluşturan bir bilgisayar tarafından üretilen</a:t>
            </a:r>
            <a:r>
              <a:rPr lang="tr" b="0" i="0" u="none" baseline="0" dirty="0"/>
              <a:t> ve bilgisayar yoluyla gerçekleştirilen </a:t>
            </a:r>
            <a:r>
              <a:rPr lang="tr-TR" b="1" i="0" u="sng" baseline="0" dirty="0"/>
              <a:t>haberleşmeye</a:t>
            </a:r>
            <a:r>
              <a:rPr lang="tr" b="1" i="0" u="sng" baseline="0" dirty="0"/>
              <a:t> ilişkin</a:t>
            </a:r>
            <a:r>
              <a:rPr lang="tr" b="0" i="0" u="none" baseline="0" dirty="0"/>
              <a:t> bilgisayar verileridir.</a:t>
            </a:r>
          </a:p>
          <a:p>
            <a:pPr algn="just" rtl="0">
              <a:lnSpc>
                <a:spcPct val="120000"/>
              </a:lnSpc>
            </a:pPr>
            <a:r>
              <a:rPr lang="tr-TR" b="0" i="0" u="none" baseline="0" dirty="0"/>
              <a:t>Haberleşmenin </a:t>
            </a:r>
            <a:r>
              <a:rPr lang="tr" b="1" i="0" u="sng" baseline="0" dirty="0"/>
              <a:t>başlangıç noktasını</a:t>
            </a:r>
            <a:r>
              <a:rPr lang="tr" b="0" i="0" u="none" baseline="0" dirty="0"/>
              <a:t>, </a:t>
            </a:r>
            <a:r>
              <a:rPr lang="tr" b="1" i="0" u="sng" baseline="0" dirty="0"/>
              <a:t>varış noktasını</a:t>
            </a:r>
            <a:r>
              <a:rPr lang="tr" b="0" i="0" u="none" baseline="0" dirty="0"/>
              <a:t>, </a:t>
            </a:r>
            <a:r>
              <a:rPr lang="tr" b="1" i="0" u="sng" baseline="0" dirty="0"/>
              <a:t>izlediği </a:t>
            </a:r>
            <a:r>
              <a:rPr lang="tr-TR" b="1" i="0" u="sng" baseline="0" dirty="0"/>
              <a:t>yolu</a:t>
            </a:r>
            <a:r>
              <a:rPr lang="tr" b="0" i="0" u="none" baseline="0" dirty="0"/>
              <a:t>, </a:t>
            </a:r>
            <a:r>
              <a:rPr lang="tr" b="1" i="0" u="sng" baseline="0" dirty="0"/>
              <a:t>saatini</a:t>
            </a:r>
            <a:r>
              <a:rPr lang="tr" b="0" i="0" u="none" baseline="0" dirty="0"/>
              <a:t>, </a:t>
            </a:r>
            <a:r>
              <a:rPr lang="tr" b="1" i="0" u="sng" baseline="0" dirty="0"/>
              <a:t>tarihini</a:t>
            </a:r>
            <a:r>
              <a:rPr lang="tr" b="0" i="0" u="none" baseline="0" dirty="0"/>
              <a:t>, </a:t>
            </a:r>
            <a:r>
              <a:rPr lang="tr" b="1" i="0" u="sng" baseline="0" dirty="0"/>
              <a:t>süresini</a:t>
            </a:r>
            <a:r>
              <a:rPr lang="tr" b="0" i="0" u="sng" baseline="0" dirty="0"/>
              <a:t> </a:t>
            </a:r>
            <a:r>
              <a:rPr lang="tr" b="0" i="0" u="none" baseline="0" dirty="0"/>
              <a:t>ya da </a:t>
            </a:r>
            <a:r>
              <a:rPr lang="tr" b="1" i="0" u="sng" baseline="0" dirty="0"/>
              <a:t>temel hizmetin türünü</a:t>
            </a:r>
            <a:r>
              <a:rPr lang="tr" b="0" i="0" u="none" baseline="0" dirty="0"/>
              <a:t> gösterir.</a:t>
            </a:r>
          </a:p>
        </p:txBody>
      </p:sp>
      <p:sp>
        <p:nvSpPr>
          <p:cNvPr id="4" name="Slide Number Placeholder 3"/>
          <p:cNvSpPr>
            <a:spLocks noGrp="1"/>
          </p:cNvSpPr>
          <p:nvPr>
            <p:ph type="sldNum" sz="quarter" idx="12"/>
          </p:nvPr>
        </p:nvSpPr>
        <p:spPr/>
        <p:txBody>
          <a:bodyPr/>
          <a:lstStyle/>
          <a:p>
            <a:pPr algn="r" rtl="0"/>
            <a:r>
              <a:rPr lang="tr" b="0" i="0" u="none" baseline="0"/>
              <a:t>!</a:t>
            </a:r>
            <a:fld id="{CBD56858-EB0B-D04D-B23C-7A827FD60C9F}" type="slidenum">
              <a:rPr/>
              <a:pPr/>
              <a:t>12</a:t>
            </a:fld>
            <a:endParaRPr lang="tr" dirty="0"/>
          </a:p>
        </p:txBody>
      </p:sp>
      <p:pic>
        <p:nvPicPr>
          <p:cNvPr id="5" name="Picture 2" descr="http://research.dyn.com/wp-content/uploads/2013/11/jim_blog_nov_2013_path1_wired-0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83390" y="3851536"/>
            <a:ext cx="4468764" cy="2504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itle 5"/>
          <p:cNvSpPr>
            <a:spLocks noGrp="1"/>
          </p:cNvSpPr>
          <p:nvPr>
            <p:ph type="title"/>
          </p:nvPr>
        </p:nvSpPr>
        <p:spPr/>
        <p:txBody>
          <a:bodyPr/>
          <a:lstStyle/>
          <a:p>
            <a:pPr rtl="0"/>
            <a:r>
              <a:rPr lang="tr" b="1" i="0" u="none" baseline="0"/>
              <a:t>Trafik Verileri</a:t>
            </a:r>
            <a:endParaRPr lang="tr" b="1" dirty="0"/>
          </a:p>
        </p:txBody>
      </p:sp>
      <p:sp>
        <p:nvSpPr>
          <p:cNvPr id="2" name="TextBox 1">
            <a:extLst>
              <a:ext uri="{FF2B5EF4-FFF2-40B4-BE49-F238E27FC236}">
                <a16:creationId xmlns:a16="http://schemas.microsoft.com/office/drawing/2014/main" xmlns="" id="{D644DDBF-D9C9-4234-A445-8FD7FBD23815}"/>
              </a:ext>
            </a:extLst>
          </p:cNvPr>
          <p:cNvSpPr txBox="1"/>
          <p:nvPr/>
        </p:nvSpPr>
        <p:spPr>
          <a:xfrm>
            <a:off x="2583390" y="3851535"/>
            <a:ext cx="4468764" cy="400110"/>
          </a:xfrm>
          <a:prstGeom prst="rect">
            <a:avLst/>
          </a:prstGeom>
          <a:solidFill>
            <a:schemeClr val="bg2">
              <a:lumMod val="90000"/>
            </a:schemeClr>
          </a:solidFill>
        </p:spPr>
        <p:txBody>
          <a:bodyPr wrap="square" rtlCol="0">
            <a:spAutoFit/>
          </a:bodyPr>
          <a:lstStyle/>
          <a:p>
            <a:r>
              <a:rPr lang="tr-TR" sz="1000" b="1" dirty="0"/>
              <a:t>İzleme Yolu 1:</a:t>
            </a:r>
            <a:r>
              <a:rPr lang="tr-TR" sz="1000" dirty="0"/>
              <a:t> Meksika’nın </a:t>
            </a:r>
            <a:r>
              <a:rPr lang="tr-TR" sz="1000" b="1" dirty="0"/>
              <a:t>Guadalajara</a:t>
            </a:r>
            <a:r>
              <a:rPr lang="tr-TR" sz="1000" dirty="0"/>
              <a:t> kentinden </a:t>
            </a:r>
            <a:r>
              <a:rPr lang="tr-TR" sz="1000" b="1" i="1" dirty="0"/>
              <a:t>Belarus</a:t>
            </a:r>
            <a:r>
              <a:rPr lang="tr-TR" sz="1000" dirty="0"/>
              <a:t> yoluyla </a:t>
            </a:r>
            <a:r>
              <a:rPr lang="tr-TR" sz="1000" b="1" dirty="0"/>
              <a:t>Washington </a:t>
            </a:r>
            <a:r>
              <a:rPr lang="tr-TR" sz="1000" b="1" dirty="0"/>
              <a:t>DC’ye</a:t>
            </a:r>
            <a:endParaRPr lang="tr-TR" sz="1000" dirty="0"/>
          </a:p>
        </p:txBody>
      </p:sp>
      <p:sp>
        <p:nvSpPr>
          <p:cNvPr id="7" name="TextBox 6">
            <a:extLst>
              <a:ext uri="{FF2B5EF4-FFF2-40B4-BE49-F238E27FC236}">
                <a16:creationId xmlns:a16="http://schemas.microsoft.com/office/drawing/2014/main" xmlns="" id="{6AE92B33-520F-463B-B1AB-05920BCD10F4}"/>
              </a:ext>
            </a:extLst>
          </p:cNvPr>
          <p:cNvSpPr txBox="1"/>
          <p:nvPr/>
        </p:nvSpPr>
        <p:spPr>
          <a:xfrm>
            <a:off x="3777984" y="4473519"/>
            <a:ext cx="532759" cy="92333"/>
          </a:xfrm>
          <a:prstGeom prst="rect">
            <a:avLst/>
          </a:prstGeom>
          <a:solidFill>
            <a:schemeClr val="accent5">
              <a:lumMod val="20000"/>
              <a:lumOff val="80000"/>
            </a:schemeClr>
          </a:solidFill>
        </p:spPr>
        <p:txBody>
          <a:bodyPr wrap="square" lIns="0" tIns="0" rIns="0" bIns="0" rtlCol="0">
            <a:spAutoFit/>
          </a:bodyPr>
          <a:lstStyle/>
          <a:p>
            <a:pPr algn="ctr"/>
            <a:r>
              <a:rPr lang="tr-TR" sz="600" b="1" dirty="0">
                <a:solidFill>
                  <a:srgbClr val="FF0000"/>
                </a:solidFill>
              </a:rPr>
              <a:t>ELE GEÇİRİLMİŞ</a:t>
            </a:r>
            <a:endParaRPr lang="tr-TR" sz="600" dirty="0">
              <a:solidFill>
                <a:srgbClr val="FF0000"/>
              </a:solidFill>
            </a:endParaRPr>
          </a:p>
        </p:txBody>
      </p:sp>
      <p:sp>
        <p:nvSpPr>
          <p:cNvPr id="8" name="TextBox 7">
            <a:extLst>
              <a:ext uri="{FF2B5EF4-FFF2-40B4-BE49-F238E27FC236}">
                <a16:creationId xmlns:a16="http://schemas.microsoft.com/office/drawing/2014/main" xmlns="" id="{6012899F-2C87-4F54-848B-BDF42766BC0F}"/>
              </a:ext>
            </a:extLst>
          </p:cNvPr>
          <p:cNvSpPr txBox="1"/>
          <p:nvPr/>
        </p:nvSpPr>
        <p:spPr>
          <a:xfrm>
            <a:off x="2476053" y="5786599"/>
            <a:ext cx="532759" cy="92333"/>
          </a:xfrm>
          <a:prstGeom prst="rect">
            <a:avLst/>
          </a:prstGeom>
          <a:solidFill>
            <a:schemeClr val="accent5">
              <a:lumMod val="20000"/>
              <a:lumOff val="80000"/>
            </a:schemeClr>
          </a:solidFill>
        </p:spPr>
        <p:txBody>
          <a:bodyPr wrap="square" lIns="0" tIns="0" rIns="0" bIns="0" rtlCol="0">
            <a:spAutoFit/>
          </a:bodyPr>
          <a:lstStyle/>
          <a:p>
            <a:pPr algn="ctr"/>
            <a:r>
              <a:rPr lang="tr-TR" sz="600" b="1" dirty="0">
                <a:solidFill>
                  <a:schemeClr val="accent5">
                    <a:lumMod val="50000"/>
                  </a:schemeClr>
                </a:solidFill>
              </a:rPr>
              <a:t>BAŞLANGIÇ</a:t>
            </a:r>
            <a:endParaRPr lang="tr-TR" sz="600" dirty="0">
              <a:solidFill>
                <a:schemeClr val="accent5">
                  <a:lumMod val="50000"/>
                </a:schemeClr>
              </a:solidFill>
            </a:endParaRPr>
          </a:p>
        </p:txBody>
      </p:sp>
      <p:sp>
        <p:nvSpPr>
          <p:cNvPr id="10" name="TextBox 9">
            <a:extLst>
              <a:ext uri="{FF2B5EF4-FFF2-40B4-BE49-F238E27FC236}">
                <a16:creationId xmlns:a16="http://schemas.microsoft.com/office/drawing/2014/main" xmlns="" id="{CABE5E69-F1E9-4BA1-9FB9-624838BDBC92}"/>
              </a:ext>
            </a:extLst>
          </p:cNvPr>
          <p:cNvSpPr txBox="1"/>
          <p:nvPr/>
        </p:nvSpPr>
        <p:spPr>
          <a:xfrm>
            <a:off x="4144512" y="5544489"/>
            <a:ext cx="380359" cy="92333"/>
          </a:xfrm>
          <a:prstGeom prst="rect">
            <a:avLst/>
          </a:prstGeom>
          <a:solidFill>
            <a:schemeClr val="accent5">
              <a:lumMod val="20000"/>
              <a:lumOff val="80000"/>
            </a:schemeClr>
          </a:solidFill>
        </p:spPr>
        <p:txBody>
          <a:bodyPr wrap="square" lIns="0" tIns="0" rIns="0" bIns="0" rtlCol="0">
            <a:spAutoFit/>
          </a:bodyPr>
          <a:lstStyle/>
          <a:p>
            <a:pPr algn="ctr"/>
            <a:r>
              <a:rPr lang="tr-TR" sz="600" b="1" dirty="0">
                <a:solidFill>
                  <a:schemeClr val="accent5">
                    <a:lumMod val="50000"/>
                  </a:schemeClr>
                </a:solidFill>
              </a:rPr>
              <a:t>BİTİŞ</a:t>
            </a:r>
            <a:endParaRPr lang="tr-TR" sz="600" dirty="0">
              <a:solidFill>
                <a:schemeClr val="accent5">
                  <a:lumMod val="50000"/>
                </a:schemeClr>
              </a:solidFill>
            </a:endParaRPr>
          </a:p>
        </p:txBody>
      </p:sp>
    </p:spTree>
    <p:extLst>
      <p:ext uri="{BB962C8B-B14F-4D97-AF65-F5344CB8AC3E}">
        <p14:creationId xmlns:p14="http://schemas.microsoft.com/office/powerpoint/2010/main" val="36766074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15234"/>
            <a:ext cx="8229600" cy="5090910"/>
          </a:xfrm>
        </p:spPr>
        <p:txBody>
          <a:bodyPr>
            <a:normAutofit fontScale="92500"/>
          </a:bodyPr>
          <a:lstStyle/>
          <a:p>
            <a:pPr marL="342900" lvl="1" indent="-342900" algn="just" rtl="0">
              <a:lnSpc>
                <a:spcPct val="110000"/>
              </a:lnSpc>
              <a:buFont typeface="Arial"/>
              <a:buChar char="•"/>
            </a:pPr>
            <a:r>
              <a:rPr lang="tr-TR" sz="3000" b="0" i="0" u="none" baseline="0" dirty="0"/>
              <a:t>Haberleşmenin</a:t>
            </a:r>
            <a:r>
              <a:rPr lang="tr" sz="3000" b="0" i="0" u="none" baseline="0" dirty="0"/>
              <a:t> </a:t>
            </a:r>
            <a:r>
              <a:rPr lang="tr" sz="3000" b="1" i="0" u="sng" baseline="0" dirty="0"/>
              <a:t>iletişim içeriği</a:t>
            </a:r>
            <a:r>
              <a:rPr lang="tr" sz="3000" b="0" i="0" u="none" baseline="0" dirty="0"/>
              <a:t>, yani </a:t>
            </a:r>
            <a:r>
              <a:rPr lang="tr-TR" sz="3000" b="0" i="0" u="none" baseline="0" dirty="0"/>
              <a:t>haberleşmenin </a:t>
            </a:r>
            <a:r>
              <a:rPr lang="tr" sz="3000" b="0" i="0" u="none" baseline="0" dirty="0"/>
              <a:t>anlamı ya da niyeti ya da </a:t>
            </a:r>
            <a:r>
              <a:rPr lang="tr-TR" sz="3000" b="0" i="0" u="none" baseline="0" dirty="0"/>
              <a:t>haberleşme </a:t>
            </a:r>
            <a:r>
              <a:rPr lang="tr" sz="3000" b="0" i="0" u="none" baseline="0" dirty="0"/>
              <a:t>tarafından </a:t>
            </a:r>
            <a:r>
              <a:rPr lang="tr" sz="3000" b="1" i="0" u="sng" baseline="0" dirty="0"/>
              <a:t>taşınan mesaj ya da bilgi</a:t>
            </a:r>
            <a:r>
              <a:rPr lang="tr" sz="3000" b="0" i="0" u="none" baseline="0" dirty="0"/>
              <a:t> (trafik verileri dışında).</a:t>
            </a:r>
          </a:p>
          <a:p>
            <a:pPr marL="342900" lvl="1" indent="-342900" algn="just" rtl="0">
              <a:lnSpc>
                <a:spcPct val="110000"/>
              </a:lnSpc>
              <a:buFont typeface="Arial"/>
              <a:buChar char="•"/>
            </a:pPr>
            <a:r>
              <a:rPr lang="tr" sz="3000" b="1" i="0" u="sng" baseline="0" dirty="0"/>
              <a:t>Depolanan içerik</a:t>
            </a:r>
            <a:r>
              <a:rPr lang="tr" sz="3000" b="1" i="0" u="none" baseline="0" dirty="0"/>
              <a:t> </a:t>
            </a:r>
            <a:r>
              <a:rPr lang="tr" sz="3000" b="0" i="0" u="none" baseline="0" dirty="0"/>
              <a:t>ve </a:t>
            </a:r>
            <a:r>
              <a:rPr lang="tr" sz="3000" b="1" i="0" u="sng" baseline="0" dirty="0"/>
              <a:t>gelecekteki içerik</a:t>
            </a:r>
            <a:r>
              <a:rPr lang="tr" sz="3000" b="0" i="0" u="none" baseline="0" dirty="0"/>
              <a:t> bu tanıma dahildir.</a:t>
            </a:r>
            <a:endParaRPr lang="tr" sz="3000" b="1" u="sng" dirty="0"/>
          </a:p>
          <a:p>
            <a:pPr marL="342900" lvl="1" indent="-342900" algn="just" rtl="0">
              <a:lnSpc>
                <a:spcPct val="110000"/>
              </a:lnSpc>
              <a:buFont typeface="Arial"/>
              <a:buChar char="•"/>
            </a:pPr>
            <a:r>
              <a:rPr lang="tr" sz="3000" b="0" i="0" u="none" baseline="0" dirty="0"/>
              <a:t>Örneğin, </a:t>
            </a:r>
          </a:p>
          <a:p>
            <a:pPr marL="742950" lvl="2" indent="-342900" algn="just" rtl="0">
              <a:lnSpc>
                <a:spcPct val="110000"/>
              </a:lnSpc>
            </a:pPr>
            <a:r>
              <a:rPr lang="tr" sz="2600" b="1" i="0" u="sng" baseline="0" dirty="0"/>
              <a:t>e-postalar</a:t>
            </a:r>
            <a:r>
              <a:rPr lang="tr" sz="2600" b="0" i="0" u="none" baseline="0" dirty="0"/>
              <a:t>, </a:t>
            </a:r>
            <a:endParaRPr lang="tr" sz="2600" dirty="0"/>
          </a:p>
          <a:p>
            <a:pPr marL="742950" lvl="2" indent="-342900" algn="just" rtl="0">
              <a:lnSpc>
                <a:spcPct val="110000"/>
              </a:lnSpc>
            </a:pPr>
            <a:r>
              <a:rPr lang="tr" sz="2600" b="1" i="0" u="sng" baseline="0" dirty="0"/>
              <a:t>görüntüler</a:t>
            </a:r>
            <a:r>
              <a:rPr lang="tr" sz="2600" b="0" i="0" u="none" baseline="0" dirty="0"/>
              <a:t>, </a:t>
            </a:r>
            <a:endParaRPr lang="tr" sz="2600" dirty="0"/>
          </a:p>
          <a:p>
            <a:pPr marL="742950" lvl="2" indent="-342900" algn="just" rtl="0">
              <a:lnSpc>
                <a:spcPct val="110000"/>
              </a:lnSpc>
            </a:pPr>
            <a:r>
              <a:rPr lang="tr" sz="2600" b="1" i="0" u="sng" baseline="0" dirty="0"/>
              <a:t>filmler</a:t>
            </a:r>
            <a:r>
              <a:rPr lang="tr" sz="2600" b="0" i="0" u="none" baseline="0" dirty="0"/>
              <a:t>, </a:t>
            </a:r>
            <a:endParaRPr lang="tr" sz="2600" dirty="0"/>
          </a:p>
          <a:p>
            <a:pPr marL="742950" lvl="2" indent="-342900" algn="just" rtl="0">
              <a:lnSpc>
                <a:spcPct val="110000"/>
              </a:lnSpc>
            </a:pPr>
            <a:r>
              <a:rPr lang="tr" sz="2600" b="1" i="0" u="sng" baseline="0" dirty="0"/>
              <a:t>müzik</a:t>
            </a:r>
            <a:r>
              <a:rPr lang="tr" sz="2600" b="0" i="0" u="none" baseline="0" dirty="0"/>
              <a:t> vb.</a:t>
            </a:r>
            <a:endParaRPr lang="tr" sz="2600" dirty="0"/>
          </a:p>
        </p:txBody>
      </p:sp>
      <p:sp>
        <p:nvSpPr>
          <p:cNvPr id="4" name="Slide Number Placeholder 3"/>
          <p:cNvSpPr>
            <a:spLocks noGrp="1"/>
          </p:cNvSpPr>
          <p:nvPr>
            <p:ph type="sldNum" sz="quarter" idx="12"/>
          </p:nvPr>
        </p:nvSpPr>
        <p:spPr/>
        <p:txBody>
          <a:bodyPr/>
          <a:lstStyle/>
          <a:p>
            <a:pPr algn="r" rtl="0"/>
            <a:fld id="{CBD56858-EB0B-D04D-B23C-7A827FD60C9F}" type="slidenum">
              <a:rPr/>
              <a:pPr/>
              <a:t>13</a:t>
            </a:fld>
            <a:endParaRPr lang="tr"/>
          </a:p>
        </p:txBody>
      </p:sp>
      <p:sp>
        <p:nvSpPr>
          <p:cNvPr id="5" name="Slide Number Placeholder 3"/>
          <p:cNvSpPr txBox="1">
            <a:spLocks/>
          </p:cNvSpPr>
          <p:nvPr/>
        </p:nvSpPr>
        <p:spPr>
          <a:xfrm>
            <a:off x="6553200" y="6356350"/>
            <a:ext cx="2133600" cy="365125"/>
          </a:xfrm>
          <a:prstGeom prst="rect">
            <a:avLst/>
          </a:prstGeom>
        </p:spPr>
        <p:txBody>
          <a:bodyPr vert="horz" lIns="91440" tIns="45720" rIns="91440" bIns="45720" rtlCol="0" anchor="ctr"/>
          <a:lstStyle>
            <a:defPPr>
              <a:defRPr lang="tr"/>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rtl="0"/>
            <a:r>
              <a:rPr lang="tr" b="0" i="0" u="none" baseline="0"/>
              <a:t>!</a:t>
            </a:r>
            <a:fld id="{CBD56858-EB0B-D04D-B23C-7A827FD60C9F}" type="slidenum">
              <a:rPr/>
              <a:pPr/>
              <a:t>13</a:t>
            </a:fld>
            <a:endParaRPr lang="tr" dirty="0"/>
          </a:p>
        </p:txBody>
      </p:sp>
      <p:pic>
        <p:nvPicPr>
          <p:cNvPr id="6" name="Picture 10" descr="Image result for c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H="1">
            <a:off x="5072224" y="4198200"/>
            <a:ext cx="2190652" cy="2207943"/>
          </a:xfrm>
          <a:prstGeom prst="rect">
            <a:avLst/>
          </a:prstGeom>
          <a:noFill/>
          <a:extLst>
            <a:ext uri="{909E8E84-426E-40DD-AFC4-6F175D3DCCD1}">
              <a14:hiddenFill xmlns:a14="http://schemas.microsoft.com/office/drawing/2010/main">
                <a:solidFill>
                  <a:srgbClr val="FFFFFF"/>
                </a:solidFill>
              </a14:hiddenFill>
            </a:ext>
          </a:extLst>
        </p:spPr>
      </p:pic>
      <p:sp>
        <p:nvSpPr>
          <p:cNvPr id="7" name="Title 6"/>
          <p:cNvSpPr>
            <a:spLocks noGrp="1"/>
          </p:cNvSpPr>
          <p:nvPr>
            <p:ph type="title"/>
          </p:nvPr>
        </p:nvSpPr>
        <p:spPr/>
        <p:txBody>
          <a:bodyPr/>
          <a:lstStyle/>
          <a:p>
            <a:pPr rtl="0"/>
            <a:r>
              <a:rPr lang="tr" b="1" i="0" u="none" baseline="0"/>
              <a:t>İçerik Verileri</a:t>
            </a:r>
            <a:endParaRPr lang="tr" b="1" dirty="0"/>
          </a:p>
        </p:txBody>
      </p:sp>
    </p:spTree>
    <p:extLst>
      <p:ext uri="{BB962C8B-B14F-4D97-AF65-F5344CB8AC3E}">
        <p14:creationId xmlns:p14="http://schemas.microsoft.com/office/powerpoint/2010/main" val="16285290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43106"/>
            <a:ext cx="8229600" cy="2628270"/>
          </a:xfrm>
        </p:spPr>
        <p:txBody>
          <a:bodyPr>
            <a:normAutofit fontScale="77500" lnSpcReduction="20000"/>
          </a:bodyPr>
          <a:lstStyle/>
          <a:p>
            <a:pPr algn="just" rtl="0">
              <a:lnSpc>
                <a:spcPct val="120000"/>
              </a:lnSpc>
            </a:pPr>
            <a:r>
              <a:rPr lang="tr" b="0" i="0" u="none" baseline="0" dirty="0"/>
              <a:t>Büyük bölümü </a:t>
            </a:r>
            <a:r>
              <a:rPr lang="tr" b="1" u="sng" dirty="0"/>
              <a:t>belli</a:t>
            </a:r>
            <a:r>
              <a:rPr lang="tr" b="1" i="0" u="sng" baseline="0" dirty="0"/>
              <a:t> cihazlarda</a:t>
            </a:r>
            <a:r>
              <a:rPr lang="tr" b="0" i="0" u="none" baseline="0" dirty="0"/>
              <a:t> ya da </a:t>
            </a:r>
            <a:r>
              <a:rPr lang="tr" b="1" i="0" u="sng" baseline="0" dirty="0"/>
              <a:t>kapalı ağlarda tutulmayan</a:t>
            </a:r>
            <a:r>
              <a:rPr lang="tr" b="0" i="0" u="none" baseline="0" dirty="0"/>
              <a:t> ve </a:t>
            </a:r>
            <a:r>
              <a:rPr lang="tr" b="1" i="0" u="sng" baseline="0" dirty="0"/>
              <a:t>farklı hizmetlere</a:t>
            </a:r>
            <a:r>
              <a:rPr lang="tr" b="0" i="0" u="none" baseline="0" dirty="0"/>
              <a:t>, </a:t>
            </a:r>
            <a:r>
              <a:rPr lang="tr" b="1" i="0" u="sng" baseline="0" dirty="0"/>
              <a:t>sağlayıcılara</a:t>
            </a:r>
            <a:r>
              <a:rPr lang="tr" b="0" i="0" u="none" baseline="0" dirty="0"/>
              <a:t>, </a:t>
            </a:r>
            <a:r>
              <a:rPr lang="tr" b="1" i="0" u="sng" baseline="0" dirty="0"/>
              <a:t>konumlara</a:t>
            </a:r>
            <a:r>
              <a:rPr lang="tr" b="0" i="0" u="sng" baseline="0" dirty="0"/>
              <a:t> </a:t>
            </a:r>
            <a:r>
              <a:rPr lang="tr" b="0" i="0" u="none" baseline="0" dirty="0"/>
              <a:t>ve </a:t>
            </a:r>
            <a:r>
              <a:rPr lang="tr" b="1" i="0" u="sng" baseline="0" dirty="0"/>
              <a:t>yargı alanlarına dağıtılan</a:t>
            </a:r>
            <a:r>
              <a:rPr lang="tr" b="0" i="0" u="none" baseline="0" dirty="0"/>
              <a:t> bilgisayar verileridir.</a:t>
            </a:r>
          </a:p>
          <a:p>
            <a:pPr algn="just" rtl="0">
              <a:lnSpc>
                <a:spcPct val="120000"/>
              </a:lnSpc>
            </a:pPr>
            <a:endParaRPr lang="tr" dirty="0"/>
          </a:p>
          <a:p>
            <a:pPr algn="just" rtl="0">
              <a:lnSpc>
                <a:spcPct val="120000"/>
              </a:lnSpc>
            </a:pPr>
            <a:r>
              <a:rPr lang="tr" b="0" i="0" u="none" baseline="0" dirty="0"/>
              <a:t>Bulut veri, bilgisayar verisi depolama cihazlarından farklı olarak tek bir cihazda bulunmaz.</a:t>
            </a:r>
          </a:p>
        </p:txBody>
      </p:sp>
      <p:sp>
        <p:nvSpPr>
          <p:cNvPr id="4" name="Slide Number Placeholder 3"/>
          <p:cNvSpPr>
            <a:spLocks noGrp="1"/>
          </p:cNvSpPr>
          <p:nvPr>
            <p:ph type="sldNum" sz="quarter" idx="12"/>
          </p:nvPr>
        </p:nvSpPr>
        <p:spPr/>
        <p:txBody>
          <a:bodyPr/>
          <a:lstStyle/>
          <a:p>
            <a:pPr algn="r" rtl="0"/>
            <a:fld id="{CBD56858-EB0B-D04D-B23C-7A827FD60C9F}" type="slidenum">
              <a:rPr/>
              <a:pPr/>
              <a:t>14</a:t>
            </a:fld>
            <a:endParaRPr lang="tr" dirty="0"/>
          </a:p>
        </p:txBody>
      </p:sp>
      <p:pic>
        <p:nvPicPr>
          <p:cNvPr id="5" name="Picture 14" descr="Image result for cloud storag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69419" y="4343826"/>
            <a:ext cx="2967561" cy="196242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Image result for cloud dat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78345" y="4321480"/>
            <a:ext cx="2967561" cy="2222808"/>
          </a:xfrm>
          <a:prstGeom prst="rect">
            <a:avLst/>
          </a:prstGeom>
          <a:noFill/>
          <a:extLst>
            <a:ext uri="{909E8E84-426E-40DD-AFC4-6F175D3DCCD1}">
              <a14:hiddenFill xmlns:a14="http://schemas.microsoft.com/office/drawing/2010/main">
                <a:solidFill>
                  <a:srgbClr val="FFFFFF"/>
                </a:solidFill>
              </a14:hiddenFill>
            </a:ext>
          </a:extLst>
        </p:spPr>
      </p:pic>
      <p:sp>
        <p:nvSpPr>
          <p:cNvPr id="6" name="Title 5"/>
          <p:cNvSpPr>
            <a:spLocks noGrp="1"/>
          </p:cNvSpPr>
          <p:nvPr>
            <p:ph type="title"/>
          </p:nvPr>
        </p:nvSpPr>
        <p:spPr/>
        <p:txBody>
          <a:bodyPr/>
          <a:lstStyle/>
          <a:p>
            <a:pPr rtl="0"/>
            <a:r>
              <a:rPr lang="tr" b="1" i="0" u="none" baseline="0" dirty="0"/>
              <a:t>Bulut Veri</a:t>
            </a:r>
            <a:endParaRPr lang="tr" b="1" dirty="0"/>
          </a:p>
        </p:txBody>
      </p:sp>
    </p:spTree>
    <p:extLst>
      <p:ext uri="{BB962C8B-B14F-4D97-AF65-F5344CB8AC3E}">
        <p14:creationId xmlns:p14="http://schemas.microsoft.com/office/powerpoint/2010/main" val="16782996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442576"/>
            <a:ext cx="8229600" cy="3683588"/>
          </a:xfrm>
        </p:spPr>
        <p:txBody>
          <a:bodyPr>
            <a:normAutofit/>
          </a:bodyPr>
          <a:lstStyle/>
          <a:p>
            <a:pPr algn="just" rtl="0"/>
            <a:r>
              <a:rPr lang="tr" b="0" i="0" u="none" baseline="0" dirty="0"/>
              <a:t>Karşılıklı adli yardım dahil olmak üzere, ceza adalet sisteminin bulutta ve yabancı yargı alanlarında bulunan sunucularda depolanmış delillere erişimine yönelik çözümleri irdelemek</a:t>
            </a:r>
          </a:p>
        </p:txBody>
      </p:sp>
      <p:sp>
        <p:nvSpPr>
          <p:cNvPr id="4" name="Slide Number Placeholder 3"/>
          <p:cNvSpPr>
            <a:spLocks noGrp="1"/>
          </p:cNvSpPr>
          <p:nvPr>
            <p:ph type="sldNum" sz="quarter" idx="12"/>
          </p:nvPr>
        </p:nvSpPr>
        <p:spPr/>
        <p:txBody>
          <a:bodyPr/>
          <a:lstStyle/>
          <a:p>
            <a:pPr algn="r" rtl="0"/>
            <a:fld id="{CBD56858-EB0B-D04D-B23C-7A827FD60C9F}" type="slidenum">
              <a:rPr/>
              <a:pPr/>
              <a:t>15</a:t>
            </a:fld>
            <a:endParaRPr lang="tr"/>
          </a:p>
        </p:txBody>
      </p:sp>
      <p:sp>
        <p:nvSpPr>
          <p:cNvPr id="5" name="Title 4"/>
          <p:cNvSpPr>
            <a:spLocks noGrp="1"/>
          </p:cNvSpPr>
          <p:nvPr>
            <p:ph type="title"/>
          </p:nvPr>
        </p:nvSpPr>
        <p:spPr/>
        <p:txBody>
          <a:bodyPr/>
          <a:lstStyle/>
          <a:p>
            <a:pPr rtl="0"/>
            <a:r>
              <a:rPr lang="tr" b="1" i="0" u="none" baseline="0"/>
              <a:t>Avrupa Konseyi Bulut Delil Grubu (CEG)</a:t>
            </a:r>
            <a:endParaRPr lang="tr" b="1" dirty="0"/>
          </a:p>
        </p:txBody>
      </p:sp>
    </p:spTree>
    <p:extLst>
      <p:ext uri="{BB962C8B-B14F-4D97-AF65-F5344CB8AC3E}">
        <p14:creationId xmlns:p14="http://schemas.microsoft.com/office/powerpoint/2010/main" val="21081509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192054"/>
            <a:ext cx="8229600" cy="4158641"/>
          </a:xfrm>
        </p:spPr>
        <p:txBody>
          <a:bodyPr>
            <a:normAutofit fontScale="70000" lnSpcReduction="20000"/>
          </a:bodyPr>
          <a:lstStyle/>
          <a:p>
            <a:pPr algn="just" rtl="0">
              <a:lnSpc>
                <a:spcPct val="110000"/>
              </a:lnSpc>
              <a:spcBef>
                <a:spcPts val="600"/>
              </a:spcBef>
              <a:spcAft>
                <a:spcPts val="1200"/>
              </a:spcAft>
            </a:pPr>
            <a:r>
              <a:rPr lang="tr" b="1" i="0" u="sng" baseline="0" dirty="0"/>
              <a:t>Elektronik delillerin hangi yargı alanında/alanlarında depolandığı</a:t>
            </a:r>
            <a:r>
              <a:rPr lang="tr" b="0" i="0" u="none" baseline="0" dirty="0"/>
              <a:t> ve hangi hukuk rejiminin/rejimlerinin geçerli olacağı konusundaki belirsizlikler</a:t>
            </a:r>
          </a:p>
          <a:p>
            <a:pPr algn="just" rtl="0">
              <a:lnSpc>
                <a:spcPct val="110000"/>
              </a:lnSpc>
              <a:spcBef>
                <a:spcPts val="600"/>
              </a:spcBef>
              <a:spcAft>
                <a:spcPts val="1200"/>
              </a:spcAft>
            </a:pPr>
            <a:r>
              <a:rPr lang="tr" b="1" i="0" u="sng" baseline="0" dirty="0"/>
              <a:t>Hangi erişim kurallarının geçerli olacağı</a:t>
            </a:r>
            <a:r>
              <a:rPr lang="tr" b="0" i="0" u="none" baseline="0" dirty="0"/>
              <a:t> konusundaki belirsizlik (örneğin hizmet sağlayıcının ana şirketinin mi yoksa bağlı ortaklığının mı, şüpheli abonenin</a:t>
            </a:r>
            <a:r>
              <a:rPr lang="tr-TR" b="0" i="0" u="none" baseline="0" dirty="0"/>
              <a:t> bulunduğu yerin</a:t>
            </a:r>
            <a:r>
              <a:rPr lang="tr" b="0" i="0" u="none" baseline="0" dirty="0"/>
              <a:t> mi yoksa hizmetlere abone olunan yerin mi konumunun esas alınacağı)</a:t>
            </a:r>
          </a:p>
          <a:p>
            <a:pPr algn="just" rtl="0">
              <a:lnSpc>
                <a:spcPct val="110000"/>
              </a:lnSpc>
              <a:spcBef>
                <a:spcPts val="600"/>
              </a:spcBef>
              <a:spcAft>
                <a:spcPts val="1200"/>
              </a:spcAft>
            </a:pPr>
            <a:r>
              <a:rPr lang="tr" b="0" i="0" u="none" baseline="0" dirty="0"/>
              <a:t>Hizmet sağlayıcılar hizmetleriyle bağlantılı </a:t>
            </a:r>
            <a:r>
              <a:rPr lang="tr-TR" b="1" i="0" u="sng" baseline="0" dirty="0"/>
              <a:t>farklı</a:t>
            </a:r>
            <a:r>
              <a:rPr lang="tr" b="1" i="0" u="sng" baseline="0" dirty="0"/>
              <a:t> hukuki konular için farklı yargı yetkisi katmanlarına</a:t>
            </a:r>
            <a:r>
              <a:rPr lang="tr" b="0" i="0" u="none" baseline="0" dirty="0"/>
              <a:t> tabi olabilir (örneğin IP, vergi, veri koruma</a:t>
            </a:r>
            <a:r>
              <a:rPr lang="tr-TR" b="0" i="0" u="none" baseline="0" dirty="0"/>
              <a:t>,</a:t>
            </a:r>
            <a:r>
              <a:rPr lang="tr" b="0" i="0" u="none" baseline="0" dirty="0"/>
              <a:t> vb.).</a:t>
            </a:r>
            <a:endParaRPr lang="tr" dirty="0"/>
          </a:p>
        </p:txBody>
      </p:sp>
      <p:sp>
        <p:nvSpPr>
          <p:cNvPr id="4" name="Slide Number Placeholder 3"/>
          <p:cNvSpPr>
            <a:spLocks noGrp="1"/>
          </p:cNvSpPr>
          <p:nvPr>
            <p:ph type="sldNum" sz="quarter" idx="12"/>
          </p:nvPr>
        </p:nvSpPr>
        <p:spPr/>
        <p:txBody>
          <a:bodyPr/>
          <a:lstStyle/>
          <a:p>
            <a:pPr algn="r" rtl="0"/>
            <a:fld id="{CBD56858-EB0B-D04D-B23C-7A827FD60C9F}" type="slidenum">
              <a:rPr/>
              <a:pPr/>
              <a:t>16</a:t>
            </a:fld>
            <a:endParaRPr lang="tr"/>
          </a:p>
        </p:txBody>
      </p:sp>
      <p:sp>
        <p:nvSpPr>
          <p:cNvPr id="5" name="Title 4"/>
          <p:cNvSpPr>
            <a:spLocks noGrp="1"/>
          </p:cNvSpPr>
          <p:nvPr>
            <p:ph type="title"/>
          </p:nvPr>
        </p:nvSpPr>
        <p:spPr/>
        <p:txBody>
          <a:bodyPr/>
          <a:lstStyle/>
          <a:p>
            <a:pPr rtl="0"/>
            <a:r>
              <a:rPr lang="tr" b="1" i="0" u="none" baseline="0" dirty="0"/>
              <a:t>Bulutta tutulan delillerle</a:t>
            </a:r>
            <a:br>
              <a:rPr lang="tr" b="1" i="0" u="none" baseline="0" dirty="0"/>
            </a:br>
            <a:r>
              <a:rPr lang="tr" b="1" i="0" u="none" baseline="0" dirty="0"/>
              <a:t> ilgili güçlükler</a:t>
            </a:r>
            <a:endParaRPr lang="tr" b="1" dirty="0"/>
          </a:p>
        </p:txBody>
      </p:sp>
    </p:spTree>
    <p:extLst>
      <p:ext uri="{BB962C8B-B14F-4D97-AF65-F5344CB8AC3E}">
        <p14:creationId xmlns:p14="http://schemas.microsoft.com/office/powerpoint/2010/main" val="30110107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descr="Question Mark Clip Art">
            <a:hlinkClick r:id="rId3"/>
          </p:cNvPr>
          <p:cNvPicPr>
            <a:picLocks noChangeAspect="1" noChangeArrowheads="1"/>
          </p:cNvPicPr>
          <p:nvPr/>
        </p:nvPicPr>
        <p:blipFill>
          <a:blip r:embed="rId4" cstate="print"/>
          <a:srcRect/>
          <a:stretch>
            <a:fillRect/>
          </a:stretch>
        </p:blipFill>
        <p:spPr bwMode="auto">
          <a:xfrm>
            <a:off x="3143240" y="1357298"/>
            <a:ext cx="2857500" cy="2857500"/>
          </a:xfrm>
          <a:prstGeom prst="rect">
            <a:avLst/>
          </a:prstGeom>
          <a:noFill/>
        </p:spPr>
      </p:pic>
      <p:sp>
        <p:nvSpPr>
          <p:cNvPr id="4" name="TextBox 3"/>
          <p:cNvSpPr txBox="1"/>
          <p:nvPr/>
        </p:nvSpPr>
        <p:spPr>
          <a:xfrm>
            <a:off x="3071802" y="4500570"/>
            <a:ext cx="3014223" cy="923330"/>
          </a:xfrm>
          <a:prstGeom prst="rect">
            <a:avLst/>
          </a:prstGeom>
          <a:noFill/>
        </p:spPr>
        <p:txBody>
          <a:bodyPr wrap="none" rtlCol="0">
            <a:spAutoFit/>
          </a:bodyPr>
          <a:lstStyle/>
          <a:p>
            <a:pPr algn="l" rtl="0"/>
            <a:r>
              <a:rPr lang="tr" sz="5400" b="0" i="0" u="none" baseline="0"/>
              <a:t>Sorular</a:t>
            </a:r>
            <a:endParaRPr lang="tr" sz="5400" dirty="0"/>
          </a:p>
        </p:txBody>
      </p:sp>
      <p:sp>
        <p:nvSpPr>
          <p:cNvPr id="5" name="Slide Number Placeholder 4"/>
          <p:cNvSpPr>
            <a:spLocks noGrp="1"/>
          </p:cNvSpPr>
          <p:nvPr>
            <p:ph type="sldNum" sz="quarter" idx="12"/>
          </p:nvPr>
        </p:nvSpPr>
        <p:spPr/>
        <p:txBody>
          <a:bodyPr/>
          <a:lstStyle/>
          <a:p>
            <a:pPr algn="r" rtl="0"/>
            <a:fld id="{CBD56858-EB0B-D04D-B23C-7A827FD60C9F}" type="slidenum">
              <a:rPr/>
              <a:pPr/>
              <a:t>17</a:t>
            </a:fld>
            <a:endParaRPr lang="tr"/>
          </a:p>
        </p:txBody>
      </p:sp>
    </p:spTree>
    <p:extLst>
      <p:ext uri="{BB962C8B-B14F-4D97-AF65-F5344CB8AC3E}">
        <p14:creationId xmlns:p14="http://schemas.microsoft.com/office/powerpoint/2010/main" val="28648061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169994"/>
            <a:ext cx="8229600" cy="1735231"/>
          </a:xfrm>
        </p:spPr>
        <p:txBody>
          <a:bodyPr/>
          <a:lstStyle/>
          <a:p>
            <a:pPr rtl="0"/>
            <a:r>
              <a:rPr lang="tr-TR" b="1" i="0" u="none" baseline="0" dirty="0"/>
              <a:t>İkinci </a:t>
            </a:r>
            <a:r>
              <a:rPr lang="tr" b="1" i="0" u="none" baseline="0" dirty="0"/>
              <a:t>Bölüm  </a:t>
            </a:r>
            <a:r>
              <a:rPr lang="tr" b="1" dirty="0"/>
              <a:t/>
            </a:r>
            <a:br>
              <a:rPr lang="tr" b="1" dirty="0"/>
            </a:br>
            <a:r>
              <a:rPr lang="tr" b="1" i="0" u="none" baseline="0" dirty="0"/>
              <a:t>Ulusal Hizmet Sağlayıcıların Elindeki Verilere Erişim</a:t>
            </a:r>
            <a:r>
              <a:rPr lang="tr" b="1" dirty="0"/>
              <a:t/>
            </a:r>
            <a:br>
              <a:rPr lang="tr" b="1" dirty="0"/>
            </a:br>
            <a:endParaRPr lang="tr" dirty="0"/>
          </a:p>
        </p:txBody>
      </p:sp>
      <p:pic>
        <p:nvPicPr>
          <p:cNvPr id="3" name="Picture 3"/>
          <p:cNvPicPr>
            <a:picLocks noGrp="1" noChangeAspect="1" noChangeArrowheads="1"/>
          </p:cNvPicPr>
          <p:nvPr>
            <p:ph sz="quarter" idx="1"/>
          </p:nvPr>
        </p:nvPicPr>
        <p:blipFill>
          <a:blip r:embed="rId3" cstate="print"/>
          <a:srcRect/>
          <a:stretch>
            <a:fillRect/>
          </a:stretch>
        </p:blipFill>
        <p:spPr bwMode="auto">
          <a:xfrm>
            <a:off x="6786578" y="4643446"/>
            <a:ext cx="1961507" cy="1766332"/>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pPr algn="r" rtl="0"/>
            <a:fld id="{CBD56858-EB0B-D04D-B23C-7A827FD60C9F}" type="slidenum">
              <a:rPr/>
              <a:pPr/>
              <a:t>18</a:t>
            </a:fld>
            <a:endParaRPr lang="tr"/>
          </a:p>
        </p:txBody>
      </p:sp>
    </p:spTree>
    <p:extLst>
      <p:ext uri="{BB962C8B-B14F-4D97-AF65-F5344CB8AC3E}">
        <p14:creationId xmlns:p14="http://schemas.microsoft.com/office/powerpoint/2010/main" val="53155207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tr" sz="3400" b="1" i="0" u="none" baseline="0"/>
              <a:t>İşbirliği Seviyeleri</a:t>
            </a:r>
            <a:endParaRPr lang="tr" sz="3400" b="1"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1781586411"/>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p:cNvSpPr>
            <a:spLocks noGrp="1"/>
          </p:cNvSpPr>
          <p:nvPr>
            <p:ph type="sldNum" sz="quarter" idx="12"/>
          </p:nvPr>
        </p:nvSpPr>
        <p:spPr/>
        <p:txBody>
          <a:bodyPr/>
          <a:lstStyle/>
          <a:p>
            <a:pPr algn="r" rtl="0"/>
            <a:fld id="{CBD56858-EB0B-D04D-B23C-7A827FD60C9F}" type="slidenum">
              <a:rPr/>
              <a:pPr/>
              <a:t>19</a:t>
            </a:fld>
            <a:endParaRPr lang="tr"/>
          </a:p>
        </p:txBody>
      </p:sp>
    </p:spTree>
    <p:extLst>
      <p:ext uri="{BB962C8B-B14F-4D97-AF65-F5344CB8AC3E}">
        <p14:creationId xmlns:p14="http://schemas.microsoft.com/office/powerpoint/2010/main" val="27829374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1944"/>
            <a:ext cx="8229600" cy="565282"/>
          </a:xfrm>
        </p:spPr>
        <p:txBody>
          <a:bodyPr/>
          <a:lstStyle/>
          <a:p>
            <a:pPr rtl="0"/>
            <a:r>
              <a:rPr lang="tr" sz="3400" b="1" i="0" u="none" baseline="0"/>
              <a:t>Gündem</a:t>
            </a:r>
            <a:endParaRPr lang="tr" sz="3400" b="1" dirty="0"/>
          </a:p>
        </p:txBody>
      </p:sp>
      <p:sp>
        <p:nvSpPr>
          <p:cNvPr id="3" name="Content Placeholder 2"/>
          <p:cNvSpPr>
            <a:spLocks noGrp="1"/>
          </p:cNvSpPr>
          <p:nvPr>
            <p:ph idx="1"/>
          </p:nvPr>
        </p:nvSpPr>
        <p:spPr>
          <a:xfrm>
            <a:off x="457200" y="706570"/>
            <a:ext cx="7772400" cy="5860917"/>
          </a:xfrm>
        </p:spPr>
        <p:txBody>
          <a:bodyPr>
            <a:noAutofit/>
          </a:bodyPr>
          <a:lstStyle/>
          <a:p>
            <a:pPr algn="l" rtl="0">
              <a:buFont typeface="Arial"/>
              <a:buChar char="•"/>
            </a:pPr>
            <a:r>
              <a:rPr lang="tr-TR" sz="2000" b="1" i="0" u="none" baseline="0" dirty="0" smtClean="0"/>
              <a:t>Birinci</a:t>
            </a:r>
            <a:r>
              <a:rPr lang="en-US" sz="2000" b="1" i="0" u="none" baseline="0" dirty="0" smtClean="0"/>
              <a:t> </a:t>
            </a:r>
            <a:r>
              <a:rPr lang="tr" sz="2000" b="1" i="0" u="none" baseline="0" dirty="0"/>
              <a:t>Bölüm – Giriş </a:t>
            </a:r>
          </a:p>
          <a:p>
            <a:pPr lvl="1" algn="l" rtl="0">
              <a:buFont typeface="Arial"/>
              <a:buChar char="•"/>
            </a:pPr>
            <a:r>
              <a:rPr lang="tr" sz="1800" b="0" i="0" u="none" baseline="0" dirty="0"/>
              <a:t>Tanımlar: </a:t>
            </a:r>
          </a:p>
          <a:p>
            <a:pPr lvl="2" algn="l" rtl="0"/>
            <a:r>
              <a:rPr lang="tr" sz="1600" b="0" i="0" u="none" baseline="0" dirty="0"/>
              <a:t>Elektronik delil</a:t>
            </a:r>
          </a:p>
          <a:p>
            <a:pPr lvl="2" algn="l" rtl="0"/>
            <a:r>
              <a:rPr lang="tr" sz="1600" b="0" i="0" u="none" baseline="0" dirty="0"/>
              <a:t>Veri </a:t>
            </a:r>
            <a:r>
              <a:rPr lang="tr-TR" sz="1600" b="0" i="0" u="none" baseline="0" dirty="0"/>
              <a:t>t</a:t>
            </a:r>
            <a:r>
              <a:rPr lang="tr" sz="1600" b="0" i="0" u="none" baseline="0" dirty="0"/>
              <a:t>ürleri</a:t>
            </a:r>
          </a:p>
          <a:p>
            <a:pPr lvl="2" algn="l" rtl="0"/>
            <a:r>
              <a:rPr lang="tr" sz="1600" b="0" i="0" u="none" baseline="0" dirty="0"/>
              <a:t>Hizmet </a:t>
            </a:r>
            <a:r>
              <a:rPr lang="tr-TR" sz="1600" b="0" i="0" u="none" baseline="0" dirty="0"/>
              <a:t>s</a:t>
            </a:r>
            <a:r>
              <a:rPr lang="tr" sz="1600" b="0" i="0" u="none" baseline="0" dirty="0"/>
              <a:t>ağlayıcı</a:t>
            </a:r>
          </a:p>
          <a:p>
            <a:pPr lvl="1" algn="l" rtl="0"/>
            <a:r>
              <a:rPr lang="tr" sz="1800" b="0" i="0" u="none" baseline="0" dirty="0"/>
              <a:t>Bulut Delil Grubu</a:t>
            </a:r>
          </a:p>
          <a:p>
            <a:pPr lvl="2" algn="l" rtl="0"/>
            <a:r>
              <a:rPr lang="tr" sz="1600" b="0" i="0" u="none" baseline="0" dirty="0"/>
              <a:t>Hedefler</a:t>
            </a:r>
          </a:p>
          <a:p>
            <a:pPr lvl="2" algn="l" rtl="0"/>
            <a:r>
              <a:rPr lang="tr" sz="1600" b="0" i="0" u="none" baseline="0" dirty="0"/>
              <a:t>Bulut delillerinin yarattığı sorunlar</a:t>
            </a:r>
          </a:p>
          <a:p>
            <a:pPr algn="l" rtl="0">
              <a:buFont typeface="Arial"/>
              <a:buChar char="•"/>
            </a:pPr>
            <a:r>
              <a:rPr lang="tr-TR" sz="2000" b="1" i="0" u="none" baseline="0" dirty="0"/>
              <a:t>İkinci </a:t>
            </a:r>
            <a:r>
              <a:rPr lang="tr" sz="2000" b="1" i="0" u="none" baseline="0" dirty="0"/>
              <a:t>Bölüm – Ulusal Hizmet Sağlayıcıların Elindeki Verilere Erişim</a:t>
            </a:r>
          </a:p>
          <a:p>
            <a:pPr lvl="1" algn="l" rtl="0"/>
            <a:r>
              <a:rPr lang="tr" sz="1800" b="0" i="0" u="none" baseline="0" dirty="0"/>
              <a:t>İşbirliği Seviyeleri</a:t>
            </a:r>
          </a:p>
          <a:p>
            <a:pPr lvl="2" algn="l" rtl="0"/>
            <a:r>
              <a:rPr lang="tr" sz="1600" b="0" i="0" u="none" baseline="0" dirty="0"/>
              <a:t>Zorunlu İşbirliği</a:t>
            </a:r>
          </a:p>
          <a:p>
            <a:pPr lvl="3" algn="l" rtl="0">
              <a:buFont typeface="Arial"/>
              <a:buChar char="•"/>
            </a:pPr>
            <a:r>
              <a:rPr lang="tr" sz="1600" i="0" u="none" baseline="0" dirty="0"/>
              <a:t>Şartlar ve Güvenceler</a:t>
            </a:r>
          </a:p>
          <a:p>
            <a:pPr lvl="3" algn="l" rtl="0">
              <a:buFont typeface="Arial"/>
              <a:buChar char="•"/>
            </a:pPr>
            <a:r>
              <a:rPr lang="tr" sz="1600" b="0" i="0" u="none" baseline="0" dirty="0"/>
              <a:t>Süratli koruma</a:t>
            </a:r>
          </a:p>
          <a:p>
            <a:pPr lvl="3" algn="l" rtl="0">
              <a:buFont typeface="Arial"/>
              <a:buChar char="•"/>
            </a:pPr>
            <a:r>
              <a:rPr lang="tr" sz="1600" b="0" i="0" u="none" baseline="0" dirty="0"/>
              <a:t>Kısmi açıklama</a:t>
            </a:r>
          </a:p>
          <a:p>
            <a:pPr lvl="3" algn="l" rtl="0">
              <a:buFont typeface="Arial"/>
              <a:buChar char="•"/>
            </a:pPr>
            <a:r>
              <a:rPr lang="tr" sz="1600" b="0" i="0" u="none" baseline="0" dirty="0"/>
              <a:t>İbraz emirleri</a:t>
            </a:r>
          </a:p>
          <a:p>
            <a:pPr lvl="3" algn="l" rtl="0">
              <a:buFont typeface="Arial"/>
              <a:buChar char="•"/>
            </a:pPr>
            <a:r>
              <a:rPr lang="tr" sz="1600" b="0" i="0" u="none" baseline="0" dirty="0"/>
              <a:t>Trafik verilerinin gerçek zamanlı toplanması</a:t>
            </a:r>
          </a:p>
          <a:p>
            <a:pPr lvl="3" algn="l" rtl="0">
              <a:buFont typeface="Arial"/>
              <a:buChar char="•"/>
            </a:pPr>
            <a:r>
              <a:rPr lang="tr" sz="1600" b="0" i="0" u="none" baseline="0" dirty="0"/>
              <a:t>İçerik verilerinin ele geçirilmesi</a:t>
            </a:r>
          </a:p>
          <a:p>
            <a:pPr lvl="2" algn="l" rtl="0"/>
            <a:r>
              <a:rPr lang="tr" sz="1600" b="0" i="0" u="none" baseline="0" dirty="0"/>
              <a:t>Gönüllü İşbirliği</a:t>
            </a:r>
          </a:p>
        </p:txBody>
      </p:sp>
      <p:sp>
        <p:nvSpPr>
          <p:cNvPr id="4" name="Slide Number Placeholder 3"/>
          <p:cNvSpPr>
            <a:spLocks noGrp="1"/>
          </p:cNvSpPr>
          <p:nvPr>
            <p:ph type="sldNum" sz="quarter" idx="12"/>
          </p:nvPr>
        </p:nvSpPr>
        <p:spPr/>
        <p:txBody>
          <a:bodyPr/>
          <a:lstStyle/>
          <a:p>
            <a:pPr algn="r" rtl="0"/>
            <a:fld id="{CBD56858-EB0B-D04D-B23C-7A827FD60C9F}" type="slidenum">
              <a:rPr/>
              <a:pPr/>
              <a:t>2</a:t>
            </a:fld>
            <a:endParaRPr lang="tr"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54062"/>
          </a:xfrm>
        </p:spPr>
        <p:txBody>
          <a:bodyPr/>
          <a:lstStyle/>
          <a:p>
            <a:pPr rtl="0"/>
            <a:r>
              <a:rPr lang="tr" sz="3400" b="1" i="0" u="none" baseline="0"/>
              <a:t>Zorunlu İşbirliği</a:t>
            </a:r>
            <a:endParaRPr lang="tr" sz="3400" b="1" dirty="0"/>
          </a:p>
        </p:txBody>
      </p:sp>
      <p:sp>
        <p:nvSpPr>
          <p:cNvPr id="3" name="Content Placeholder 2"/>
          <p:cNvSpPr>
            <a:spLocks noGrp="1"/>
          </p:cNvSpPr>
          <p:nvPr>
            <p:ph idx="1"/>
          </p:nvPr>
        </p:nvSpPr>
        <p:spPr>
          <a:xfrm>
            <a:off x="457200" y="1440493"/>
            <a:ext cx="8229600" cy="4685670"/>
          </a:xfrm>
        </p:spPr>
        <p:txBody>
          <a:bodyPr>
            <a:normAutofit lnSpcReduction="10000"/>
          </a:bodyPr>
          <a:lstStyle/>
          <a:p>
            <a:pPr algn="just" rtl="0"/>
            <a:r>
              <a:rPr lang="tr" b="0" i="0" u="none" baseline="0" dirty="0"/>
              <a:t>Kolluk makamlarının ve/veya yargının </a:t>
            </a:r>
            <a:r>
              <a:rPr lang="tr" b="1" i="0" u="sng" baseline="0" dirty="0"/>
              <a:t>usul yetkilerini kullanması sonucu zorunlu hâle gelir.</a:t>
            </a:r>
          </a:p>
          <a:p>
            <a:pPr lvl="1" algn="just" rtl="0"/>
            <a:r>
              <a:rPr lang="tr" b="0" i="0" u="none" baseline="0" dirty="0"/>
              <a:t>Depolanan verilerin </a:t>
            </a:r>
            <a:r>
              <a:rPr lang="tr-TR" b="0" i="0" u="none" baseline="0" dirty="0"/>
              <a:t>süratli</a:t>
            </a:r>
            <a:r>
              <a:rPr lang="tr" b="0" i="0" u="none" baseline="0" dirty="0"/>
              <a:t> </a:t>
            </a:r>
            <a:r>
              <a:rPr lang="tr-TR" b="0" i="0" u="none" baseline="0" dirty="0"/>
              <a:t>şekilde </a:t>
            </a:r>
            <a:r>
              <a:rPr lang="tr" b="0" i="0" u="none" baseline="0" dirty="0"/>
              <a:t>korunması</a:t>
            </a:r>
          </a:p>
          <a:p>
            <a:pPr lvl="1" algn="just" rtl="0"/>
            <a:r>
              <a:rPr lang="tr" b="0" i="0" u="none" baseline="0" dirty="0"/>
              <a:t>Trafik verilerinin </a:t>
            </a:r>
            <a:r>
              <a:rPr lang="tr-TR" b="0" i="0" u="none" baseline="0" dirty="0"/>
              <a:t>süratli</a:t>
            </a:r>
            <a:r>
              <a:rPr lang="tr" b="0" i="0" u="none" baseline="0" dirty="0"/>
              <a:t> şekilde korunması ve kısmen açıklanması</a:t>
            </a:r>
          </a:p>
          <a:p>
            <a:pPr lvl="1" algn="just" rtl="0"/>
            <a:r>
              <a:rPr lang="tr" b="0" i="0" u="none" baseline="0" dirty="0"/>
              <a:t>Arama ve el koyma</a:t>
            </a:r>
          </a:p>
          <a:p>
            <a:pPr lvl="1" algn="just" rtl="0"/>
            <a:r>
              <a:rPr lang="tr" b="0" i="0" u="none" baseline="0" dirty="0"/>
              <a:t>İbraz emirleri</a:t>
            </a:r>
          </a:p>
          <a:p>
            <a:pPr lvl="1" algn="just" rtl="0"/>
            <a:r>
              <a:rPr lang="tr" b="0" i="0" u="none" baseline="0" dirty="0"/>
              <a:t>Trafik verilerinin gerçek zamanlı </a:t>
            </a:r>
            <a:r>
              <a:rPr lang="tr-TR" b="0" i="0" u="none" baseline="0" dirty="0"/>
              <a:t>olarak </a:t>
            </a:r>
            <a:r>
              <a:rPr lang="tr" b="0" i="0" u="none" baseline="0" dirty="0"/>
              <a:t>toplanması</a:t>
            </a:r>
          </a:p>
          <a:p>
            <a:pPr lvl="1" algn="just" rtl="0"/>
            <a:r>
              <a:rPr lang="tr" b="0" i="0" u="none" baseline="0" dirty="0"/>
              <a:t>İçerik verilerinin ele geçirilmesi</a:t>
            </a:r>
            <a:endParaRPr lang="tr" dirty="0"/>
          </a:p>
        </p:txBody>
      </p:sp>
      <p:sp>
        <p:nvSpPr>
          <p:cNvPr id="4" name="Slide Number Placeholder 3"/>
          <p:cNvSpPr>
            <a:spLocks noGrp="1"/>
          </p:cNvSpPr>
          <p:nvPr>
            <p:ph type="sldNum" sz="quarter" idx="12"/>
          </p:nvPr>
        </p:nvSpPr>
        <p:spPr/>
        <p:txBody>
          <a:bodyPr/>
          <a:lstStyle/>
          <a:p>
            <a:pPr algn="r" rtl="0"/>
            <a:fld id="{CBD56858-EB0B-D04D-B23C-7A827FD60C9F}" type="slidenum">
              <a:rPr/>
              <a:pPr/>
              <a:t>20</a:t>
            </a:fld>
            <a:endParaRPr lang="tr"/>
          </a:p>
        </p:txBody>
      </p:sp>
    </p:spTree>
    <p:extLst>
      <p:ext uri="{BB962C8B-B14F-4D97-AF65-F5344CB8AC3E}">
        <p14:creationId xmlns:p14="http://schemas.microsoft.com/office/powerpoint/2010/main" val="350033948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18364"/>
            <a:ext cx="8597900" cy="1105468"/>
          </a:xfrm>
        </p:spPr>
        <p:txBody>
          <a:bodyPr/>
          <a:lstStyle/>
          <a:p>
            <a:pPr rtl="0"/>
            <a:r>
              <a:rPr lang="tr" sz="3400" b="1" i="0" u="none" baseline="0" dirty="0"/>
              <a:t>Depolanan Bilgisayar Verilerinin</a:t>
            </a:r>
            <a:br>
              <a:rPr lang="tr" sz="3400" b="1" i="0" u="none" baseline="0" dirty="0"/>
            </a:br>
            <a:r>
              <a:rPr lang="tr-TR" sz="3400" b="1" dirty="0"/>
              <a:t>Süratli</a:t>
            </a:r>
            <a:r>
              <a:rPr lang="tr" sz="3400" b="1" i="0" u="none" baseline="0" dirty="0"/>
              <a:t> Şekilde Korunması</a:t>
            </a:r>
            <a:endParaRPr lang="tr" sz="3400" b="1" dirty="0"/>
          </a:p>
        </p:txBody>
      </p:sp>
      <p:sp>
        <p:nvSpPr>
          <p:cNvPr id="3" name="Content Placeholder 2"/>
          <p:cNvSpPr>
            <a:spLocks noGrp="1"/>
          </p:cNvSpPr>
          <p:nvPr>
            <p:ph idx="1"/>
          </p:nvPr>
        </p:nvSpPr>
        <p:spPr>
          <a:xfrm>
            <a:off x="457200" y="1803747"/>
            <a:ext cx="8394700" cy="4552603"/>
          </a:xfrm>
        </p:spPr>
        <p:txBody>
          <a:bodyPr>
            <a:normAutofit/>
          </a:bodyPr>
          <a:lstStyle/>
          <a:p>
            <a:pPr marL="0" indent="0" algn="just" rtl="0">
              <a:buNone/>
            </a:pPr>
            <a:r>
              <a:rPr lang="tr" b="0" i="0" u="none" baseline="0"/>
              <a:t>[eğitmen ulusal mevzuattaki ilgili hükmü buraya girmelidir]</a:t>
            </a:r>
          </a:p>
        </p:txBody>
      </p:sp>
      <p:sp>
        <p:nvSpPr>
          <p:cNvPr id="4" name="Slide Number Placeholder 3"/>
          <p:cNvSpPr>
            <a:spLocks noGrp="1"/>
          </p:cNvSpPr>
          <p:nvPr>
            <p:ph type="sldNum" sz="quarter" idx="12"/>
          </p:nvPr>
        </p:nvSpPr>
        <p:spPr/>
        <p:txBody>
          <a:bodyPr/>
          <a:lstStyle/>
          <a:p>
            <a:pPr algn="r" rtl="0"/>
            <a:r>
              <a:rPr lang="tr" b="0" i="0" u="none" baseline="0"/>
              <a:t>!</a:t>
            </a:r>
            <a:fld id="{CBD56858-EB0B-D04D-B23C-7A827FD60C9F}" type="slidenum">
              <a:rPr/>
              <a:pPr/>
              <a:t>21</a:t>
            </a:fld>
            <a:endParaRPr lang="tr" dirty="0"/>
          </a:p>
        </p:txBody>
      </p:sp>
    </p:spTree>
    <p:extLst>
      <p:ext uri="{BB962C8B-B14F-4D97-AF65-F5344CB8AC3E}">
        <p14:creationId xmlns:p14="http://schemas.microsoft.com/office/powerpoint/2010/main" val="187886137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68490"/>
            <a:ext cx="8597900" cy="1053910"/>
          </a:xfrm>
        </p:spPr>
        <p:txBody>
          <a:bodyPr/>
          <a:lstStyle/>
          <a:p>
            <a:pPr rtl="0"/>
            <a:r>
              <a:rPr lang="tr" sz="3400" b="1" i="0" u="none" baseline="0" dirty="0"/>
              <a:t>Hizmet sağlayıcılara</a:t>
            </a:r>
            <a:br>
              <a:rPr lang="tr" sz="3400" b="1" i="0" u="none" baseline="0" dirty="0"/>
            </a:br>
            <a:r>
              <a:rPr lang="tr" sz="3400" b="1" i="0" u="none" baseline="0" dirty="0"/>
              <a:t>verileri koruma emrinin verilmesi</a:t>
            </a:r>
            <a:endParaRPr lang="tr" sz="3400" b="1" dirty="0"/>
          </a:p>
        </p:txBody>
      </p:sp>
      <p:sp>
        <p:nvSpPr>
          <p:cNvPr id="3" name="Content Placeholder 2"/>
          <p:cNvSpPr>
            <a:spLocks noGrp="1"/>
          </p:cNvSpPr>
          <p:nvPr>
            <p:ph idx="1"/>
          </p:nvPr>
        </p:nvSpPr>
        <p:spPr>
          <a:xfrm>
            <a:off x="457200" y="1628383"/>
            <a:ext cx="8394700" cy="4910203"/>
          </a:xfrm>
        </p:spPr>
        <p:txBody>
          <a:bodyPr>
            <a:normAutofit/>
          </a:bodyPr>
          <a:lstStyle/>
          <a:p>
            <a:pPr algn="just" rtl="0"/>
            <a:r>
              <a:rPr lang="tr" sz="2800" b="0" i="0" u="none" baseline="0" dirty="0"/>
              <a:t>Depolanan verilerin </a:t>
            </a:r>
            <a:r>
              <a:rPr lang="tr" sz="2800" b="1" i="0" u="sng" baseline="0" dirty="0"/>
              <a:t>korunmasıyla sınırlı</a:t>
            </a:r>
            <a:r>
              <a:rPr lang="tr" sz="2800" b="0" i="0" u="none" baseline="0" dirty="0"/>
              <a:t> (tutulmasını içermeyen) yetki</a:t>
            </a:r>
          </a:p>
          <a:p>
            <a:pPr algn="just" rtl="0"/>
            <a:endParaRPr lang="tr" sz="2800" dirty="0"/>
          </a:p>
          <a:p>
            <a:pPr algn="just" rtl="0"/>
            <a:r>
              <a:rPr lang="tr-TR" sz="2800" b="1" i="0" u="sng" baseline="0" dirty="0"/>
              <a:t>Belli bir</a:t>
            </a:r>
            <a:r>
              <a:rPr lang="tr" sz="2800" b="1" i="0" u="sng" baseline="0" dirty="0"/>
              <a:t> ceza soruşturması ya da yargılaması</a:t>
            </a:r>
            <a:r>
              <a:rPr lang="tr" sz="2800" b="0" i="0" u="none" baseline="0" dirty="0"/>
              <a:t> ile bağlantılı olarak kullanıl</a:t>
            </a:r>
            <a:r>
              <a:rPr lang="tr-TR" sz="2800" b="0" i="0" u="none" baseline="0" dirty="0"/>
              <a:t>an</a:t>
            </a:r>
            <a:r>
              <a:rPr lang="tr" sz="2800" b="0" i="0" u="none" baseline="0" dirty="0"/>
              <a:t> yetki</a:t>
            </a:r>
          </a:p>
          <a:p>
            <a:pPr algn="just" rtl="0"/>
            <a:endParaRPr lang="tr" sz="2800" dirty="0"/>
          </a:p>
          <a:p>
            <a:pPr algn="just" rtl="0"/>
            <a:r>
              <a:rPr lang="tr" sz="2800" b="0" i="0" u="none" baseline="0" dirty="0"/>
              <a:t>Herhangi bir kişiye (</a:t>
            </a:r>
            <a:r>
              <a:rPr lang="tr" sz="2800" b="1" i="0" u="sng" baseline="0" dirty="0"/>
              <a:t>özel sektör hizmet sağlayıcıları</a:t>
            </a:r>
            <a:r>
              <a:rPr lang="tr" sz="2800" b="0" i="0" u="none" baseline="0" dirty="0"/>
              <a:t> dahil) </a:t>
            </a:r>
            <a:r>
              <a:rPr lang="tr" sz="2800" b="1" i="0" u="sng" baseline="0" dirty="0"/>
              <a:t>bulundurdukları ya da kontrol ettikleri</a:t>
            </a:r>
            <a:r>
              <a:rPr lang="tr" sz="2800" b="0" i="0" u="none" baseline="0" dirty="0"/>
              <a:t> </a:t>
            </a:r>
            <a:r>
              <a:rPr lang="tr" sz="2800" b="1" i="0" u="sng" baseline="0" dirty="0"/>
              <a:t>depolan</a:t>
            </a:r>
            <a:r>
              <a:rPr lang="tr-TR" sz="2800" b="1" i="0" u="sng" baseline="0" dirty="0"/>
              <a:t>mış</a:t>
            </a:r>
            <a:r>
              <a:rPr lang="tr-TR" sz="2800" b="1" i="0" u="sng" baseline="0" dirty="0"/>
              <a:t> </a:t>
            </a:r>
            <a:r>
              <a:rPr lang="tr" sz="2800" b="1" i="0" u="sng" baseline="0" dirty="0"/>
              <a:t>verileri koruma emri verme</a:t>
            </a:r>
            <a:r>
              <a:rPr lang="tr" sz="2800" b="0" i="0" u="none" baseline="0" dirty="0"/>
              <a:t> yetkisi</a:t>
            </a:r>
          </a:p>
        </p:txBody>
      </p:sp>
      <p:sp>
        <p:nvSpPr>
          <p:cNvPr id="4" name="Slide Number Placeholder 3"/>
          <p:cNvSpPr>
            <a:spLocks noGrp="1"/>
          </p:cNvSpPr>
          <p:nvPr>
            <p:ph type="sldNum" sz="quarter" idx="12"/>
          </p:nvPr>
        </p:nvSpPr>
        <p:spPr/>
        <p:txBody>
          <a:bodyPr/>
          <a:lstStyle/>
          <a:p>
            <a:pPr algn="r" rtl="0"/>
            <a:r>
              <a:rPr lang="tr" b="0" i="0" u="none" baseline="0"/>
              <a:t>!</a:t>
            </a:r>
            <a:fld id="{CBD56858-EB0B-D04D-B23C-7A827FD60C9F}" type="slidenum">
              <a:rPr/>
              <a:pPr/>
              <a:t>22</a:t>
            </a:fld>
            <a:endParaRPr lang="tr" dirty="0"/>
          </a:p>
        </p:txBody>
      </p:sp>
    </p:spTree>
    <p:extLst>
      <p:ext uri="{BB962C8B-B14F-4D97-AF65-F5344CB8AC3E}">
        <p14:creationId xmlns:p14="http://schemas.microsoft.com/office/powerpoint/2010/main" val="389330108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tr" sz="3400" b="1" i="0" u="none" baseline="0" dirty="0"/>
              <a:t>Hizmet sağlayıcılara</a:t>
            </a:r>
            <a:br>
              <a:rPr lang="tr" sz="3400" b="1" i="0" u="none" baseline="0" dirty="0"/>
            </a:br>
            <a:r>
              <a:rPr lang="tr" sz="3400" b="1" i="0" u="none" baseline="0" dirty="0"/>
              <a:t>verileri koruma emrinin verilmesi</a:t>
            </a:r>
            <a:endParaRPr lang="tr" sz="3400" b="1" dirty="0"/>
          </a:p>
        </p:txBody>
      </p:sp>
      <p:sp>
        <p:nvSpPr>
          <p:cNvPr id="3" name="Content Placeholder 2"/>
          <p:cNvSpPr>
            <a:spLocks noGrp="1"/>
          </p:cNvSpPr>
          <p:nvPr>
            <p:ph idx="1"/>
          </p:nvPr>
        </p:nvSpPr>
        <p:spPr>
          <a:xfrm>
            <a:off x="338203" y="1650696"/>
            <a:ext cx="8348597" cy="4888216"/>
          </a:xfrm>
        </p:spPr>
        <p:txBody>
          <a:bodyPr>
            <a:normAutofit fontScale="77500" lnSpcReduction="20000"/>
          </a:bodyPr>
          <a:lstStyle/>
          <a:p>
            <a:pPr algn="just" rtl="0">
              <a:spcBef>
                <a:spcPts val="600"/>
              </a:spcBef>
              <a:spcAft>
                <a:spcPts val="1200"/>
              </a:spcAft>
            </a:pPr>
            <a:r>
              <a:rPr lang="tr" b="0" i="0" u="none" baseline="0" dirty="0"/>
              <a:t>Başvuruda </a:t>
            </a:r>
            <a:r>
              <a:rPr lang="tr-TR" b="0" i="0" u="none" baseline="0" dirty="0"/>
              <a:t>niçin v</a:t>
            </a:r>
            <a:r>
              <a:rPr lang="tr" b="0" i="0" u="none" baseline="0" dirty="0"/>
              <a:t>erilerin </a:t>
            </a:r>
            <a:r>
              <a:rPr lang="tr" b="1" i="0" u="sng" baseline="0" dirty="0"/>
              <a:t>kaybedil</a:t>
            </a:r>
            <a:r>
              <a:rPr lang="tr-TR" b="1" i="0" u="sng" baseline="0" dirty="0"/>
              <a:t>ebileceği</a:t>
            </a:r>
            <a:r>
              <a:rPr lang="tr-TR" b="1" u="sng" dirty="0"/>
              <a:t>nin</a:t>
            </a:r>
            <a:r>
              <a:rPr lang="tr-TR" b="1" u="sng" dirty="0"/>
              <a:t> </a:t>
            </a:r>
            <a:r>
              <a:rPr lang="tr" b="1" i="0" u="sng" baseline="0" dirty="0"/>
              <a:t>ya da tahrif ed</a:t>
            </a:r>
            <a:r>
              <a:rPr lang="tr-TR" b="1" i="0" u="sng" baseline="0" dirty="0"/>
              <a:t>ilebileceğinin</a:t>
            </a:r>
            <a:r>
              <a:rPr lang="tr-TR" i="0" baseline="0" dirty="0"/>
              <a:t> düşünüldüğünün </a:t>
            </a:r>
            <a:r>
              <a:rPr lang="tr" b="1" i="0" u="sng" baseline="0" dirty="0"/>
              <a:t>gerekçelerinin</a:t>
            </a:r>
            <a:r>
              <a:rPr lang="tr" b="0" i="0" u="none" baseline="0" dirty="0"/>
              <a:t> belirtilmesi gerekebilir</a:t>
            </a:r>
          </a:p>
          <a:p>
            <a:pPr algn="just" rtl="0">
              <a:spcBef>
                <a:spcPts val="600"/>
              </a:spcBef>
              <a:spcAft>
                <a:spcPts val="1200"/>
              </a:spcAft>
            </a:pPr>
            <a:r>
              <a:rPr lang="tr" b="0" i="0" u="none" baseline="0" dirty="0"/>
              <a:t>Emirde hizmet sağlayıcının bulundurduğu ya da kontrol ettiği </a:t>
            </a:r>
            <a:r>
              <a:rPr lang="tr" b="1" i="0" u="sng" baseline="0" dirty="0"/>
              <a:t>verilerden</a:t>
            </a:r>
            <a:r>
              <a:rPr lang="tr" b="0" i="0" u="none" baseline="0" dirty="0"/>
              <a:t> hangilerinin emre konu olduğu </a:t>
            </a:r>
            <a:r>
              <a:rPr lang="tr" b="1" i="0" u="sng" baseline="0" dirty="0"/>
              <a:t>açıkça belirtilmelidir</a:t>
            </a:r>
          </a:p>
          <a:p>
            <a:pPr algn="just" rtl="0">
              <a:spcBef>
                <a:spcPts val="600"/>
              </a:spcBef>
              <a:spcAft>
                <a:spcPts val="1200"/>
              </a:spcAft>
            </a:pPr>
            <a:r>
              <a:rPr lang="tr" b="0" i="0" u="none" baseline="0" dirty="0"/>
              <a:t>Emirde özel sektör hizmet sağlayıcılarının </a:t>
            </a:r>
            <a:r>
              <a:rPr lang="tr" b="1" i="0" u="sng" baseline="0" dirty="0"/>
              <a:t>verileri "dondurmalarının"</a:t>
            </a:r>
            <a:r>
              <a:rPr lang="tr" b="0" i="0" u="none" baseline="0" dirty="0"/>
              <a:t> da gerekip gerekmediği belirtilmelidir</a:t>
            </a:r>
          </a:p>
          <a:p>
            <a:pPr algn="just" rtl="0">
              <a:spcBef>
                <a:spcPts val="600"/>
              </a:spcBef>
              <a:spcAft>
                <a:spcPts val="1200"/>
              </a:spcAft>
            </a:pPr>
            <a:r>
              <a:rPr lang="tr" b="0" i="0" u="none" baseline="0" dirty="0"/>
              <a:t>Emirde özel sektör hizmet sağlayıcısının </a:t>
            </a:r>
            <a:r>
              <a:rPr lang="tr" b="1" i="0" u="sng" baseline="0" dirty="0"/>
              <a:t>emri gizli tutmak zorunda olup olmadığı</a:t>
            </a:r>
            <a:r>
              <a:rPr lang="tr" b="0" i="0" u="none" baseline="0" dirty="0"/>
              <a:t> belirtilmelidir</a:t>
            </a:r>
          </a:p>
          <a:p>
            <a:pPr algn="just" rtl="0">
              <a:spcBef>
                <a:spcPts val="600"/>
              </a:spcBef>
              <a:spcAft>
                <a:spcPts val="1200"/>
              </a:spcAft>
            </a:pPr>
            <a:r>
              <a:rPr lang="tr" b="0" i="0" u="none" baseline="0" dirty="0"/>
              <a:t>Emirde korumanın</a:t>
            </a:r>
            <a:r>
              <a:rPr lang="tr-TR" b="0" i="0" u="none" baseline="0" dirty="0"/>
              <a:t> hangi </a:t>
            </a:r>
            <a:r>
              <a:rPr lang="tr-TR" b="1" i="0" u="sng" baseline="0" dirty="0"/>
              <a:t>zaman dilimi</a:t>
            </a:r>
            <a:r>
              <a:rPr lang="tr-TR" b="0" i="0" u="none" baseline="0" dirty="0"/>
              <a:t> için geçerli olduğu </a:t>
            </a:r>
            <a:r>
              <a:rPr lang="tr" b="0" i="0" u="none" baseline="0" dirty="0"/>
              <a:t>belirtilmelidir</a:t>
            </a:r>
          </a:p>
        </p:txBody>
      </p:sp>
      <p:sp>
        <p:nvSpPr>
          <p:cNvPr id="4" name="Slide Number Placeholder 3"/>
          <p:cNvSpPr>
            <a:spLocks noGrp="1"/>
          </p:cNvSpPr>
          <p:nvPr>
            <p:ph type="sldNum" sz="quarter" idx="12"/>
          </p:nvPr>
        </p:nvSpPr>
        <p:spPr/>
        <p:txBody>
          <a:bodyPr/>
          <a:lstStyle/>
          <a:p>
            <a:pPr algn="r" rtl="0"/>
            <a:r>
              <a:rPr lang="tr" b="0" i="0" u="none" baseline="0"/>
              <a:t>!</a:t>
            </a:r>
            <a:fld id="{CBD56858-EB0B-D04D-B23C-7A827FD60C9F}" type="slidenum">
              <a:rPr/>
              <a:pPr/>
              <a:t>23</a:t>
            </a:fld>
            <a:endParaRPr lang="tr" dirty="0"/>
          </a:p>
        </p:txBody>
      </p:sp>
    </p:spTree>
    <p:extLst>
      <p:ext uri="{BB962C8B-B14F-4D97-AF65-F5344CB8AC3E}">
        <p14:creationId xmlns:p14="http://schemas.microsoft.com/office/powerpoint/2010/main" val="193006708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68490"/>
            <a:ext cx="8597900" cy="1132764"/>
          </a:xfrm>
        </p:spPr>
        <p:txBody>
          <a:bodyPr/>
          <a:lstStyle/>
          <a:p>
            <a:pPr rtl="0"/>
            <a:r>
              <a:rPr lang="tr" sz="3400" b="1" i="0" u="none" baseline="0"/>
              <a:t>Trafik Verilerinin Süratli Şekilde Korunması ve Kısmen Açıklanması</a:t>
            </a:r>
            <a:endParaRPr lang="tr" sz="3400" b="1" dirty="0"/>
          </a:p>
        </p:txBody>
      </p:sp>
      <p:sp>
        <p:nvSpPr>
          <p:cNvPr id="3" name="Content Placeholder 2"/>
          <p:cNvSpPr>
            <a:spLocks noGrp="1"/>
          </p:cNvSpPr>
          <p:nvPr>
            <p:ph idx="1"/>
          </p:nvPr>
        </p:nvSpPr>
        <p:spPr>
          <a:xfrm>
            <a:off x="457200" y="1778696"/>
            <a:ext cx="8229600" cy="4723704"/>
          </a:xfrm>
        </p:spPr>
        <p:txBody>
          <a:bodyPr>
            <a:normAutofit/>
          </a:bodyPr>
          <a:lstStyle/>
          <a:p>
            <a:pPr marL="0" indent="0" algn="just" rtl="0">
              <a:buNone/>
            </a:pPr>
            <a:r>
              <a:rPr lang="tr" b="0" i="0" u="none" baseline="0"/>
              <a:t>[eğitmen ulusal mevzuattaki ilgili hükmü buraya girmelidir]</a:t>
            </a:r>
          </a:p>
        </p:txBody>
      </p:sp>
      <p:sp>
        <p:nvSpPr>
          <p:cNvPr id="4" name="Slide Number Placeholder 3"/>
          <p:cNvSpPr>
            <a:spLocks noGrp="1"/>
          </p:cNvSpPr>
          <p:nvPr>
            <p:ph type="sldNum" sz="quarter" idx="12"/>
          </p:nvPr>
        </p:nvSpPr>
        <p:spPr/>
        <p:txBody>
          <a:bodyPr/>
          <a:lstStyle/>
          <a:p>
            <a:pPr algn="r" rtl="0"/>
            <a:r>
              <a:rPr lang="tr" b="0" i="0" u="none" baseline="0"/>
              <a:t>!</a:t>
            </a:r>
            <a:fld id="{CBD56858-EB0B-D04D-B23C-7A827FD60C9F}" type="slidenum">
              <a:rPr/>
              <a:pPr/>
              <a:t>24</a:t>
            </a:fld>
            <a:endParaRPr lang="tr" dirty="0"/>
          </a:p>
        </p:txBody>
      </p:sp>
    </p:spTree>
    <p:extLst>
      <p:ext uri="{BB962C8B-B14F-4D97-AF65-F5344CB8AC3E}">
        <p14:creationId xmlns:p14="http://schemas.microsoft.com/office/powerpoint/2010/main" val="378300171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45659"/>
            <a:ext cx="8597900" cy="1086253"/>
          </a:xfrm>
        </p:spPr>
        <p:txBody>
          <a:bodyPr/>
          <a:lstStyle/>
          <a:p>
            <a:pPr rtl="0"/>
            <a:r>
              <a:rPr lang="tr" sz="3400" b="1" i="0" u="none" baseline="0"/>
              <a:t>Hizmet sağlayıcılara kısmi trafik verilerini açıklama emrinin verilmesi</a:t>
            </a:r>
            <a:endParaRPr lang="tr" sz="3400" b="1" dirty="0"/>
          </a:p>
        </p:txBody>
      </p:sp>
      <p:sp>
        <p:nvSpPr>
          <p:cNvPr id="3" name="Content Placeholder 2"/>
          <p:cNvSpPr>
            <a:spLocks noGrp="1"/>
          </p:cNvSpPr>
          <p:nvPr>
            <p:ph idx="1"/>
          </p:nvPr>
        </p:nvSpPr>
        <p:spPr>
          <a:xfrm>
            <a:off x="441434" y="1891430"/>
            <a:ext cx="8229600" cy="4346532"/>
          </a:xfrm>
        </p:spPr>
        <p:txBody>
          <a:bodyPr>
            <a:normAutofit/>
          </a:bodyPr>
          <a:lstStyle/>
          <a:p>
            <a:pPr algn="just" rtl="0"/>
            <a:r>
              <a:rPr lang="tr-TR" dirty="0"/>
              <a:t>Bu yetkiye göre </a:t>
            </a:r>
            <a:r>
              <a:rPr lang="tr" b="0" i="0" u="none" baseline="0" dirty="0"/>
              <a:t>izmet sağlayıcılar</a:t>
            </a:r>
            <a:r>
              <a:rPr lang="tr-TR" b="0" i="0" u="none" baseline="0" dirty="0"/>
              <a:t>,</a:t>
            </a:r>
            <a:r>
              <a:rPr lang="tr" b="0" i="0" u="none" baseline="0" dirty="0"/>
              <a:t> </a:t>
            </a:r>
            <a:r>
              <a:rPr lang="tr-TR" b="0" i="0" u="none" baseline="0" dirty="0"/>
              <a:t>aşağıdaki</a:t>
            </a:r>
            <a:r>
              <a:rPr lang="tr" b="0" i="0" u="none" baseline="0" dirty="0"/>
              <a:t> yollarla kolluk makamlarıyla işbirliğine gitme</a:t>
            </a:r>
            <a:r>
              <a:rPr lang="tr-TR" b="0" i="0" u="none" baseline="0" dirty="0"/>
              <a:t>k zorundadır</a:t>
            </a:r>
            <a:r>
              <a:rPr lang="tr" b="0" i="0" u="none" baseline="0" dirty="0"/>
              <a:t>:</a:t>
            </a:r>
          </a:p>
          <a:p>
            <a:pPr lvl="1" algn="just" rtl="0"/>
            <a:r>
              <a:rPr lang="tr" b="0" i="0" u="none" baseline="0" dirty="0"/>
              <a:t>Geçmiş </a:t>
            </a:r>
            <a:r>
              <a:rPr lang="tr-TR" b="0" i="0" u="none" baseline="0" dirty="0"/>
              <a:t>haberleşmelerin </a:t>
            </a:r>
            <a:r>
              <a:rPr lang="tr-TR" b="0" i="0" u="none" baseline="0" dirty="0" smtClean="0"/>
              <a:t>depolanmış </a:t>
            </a:r>
            <a:r>
              <a:rPr lang="tr" b="0" i="0" u="none" baseline="0" dirty="0" smtClean="0"/>
              <a:t>trafik </a:t>
            </a:r>
            <a:r>
              <a:rPr lang="tr" b="0" i="0" u="none" baseline="0" dirty="0"/>
              <a:t>verilerinin süratli şekilde korunması </a:t>
            </a:r>
          </a:p>
          <a:p>
            <a:pPr lvl="1" algn="just" rtl="0"/>
            <a:r>
              <a:rPr lang="tr" b="0" i="0" u="none" baseline="0" dirty="0"/>
              <a:t>Belirtilen </a:t>
            </a:r>
            <a:r>
              <a:rPr lang="tr-TR" b="0" i="0" u="none" baseline="0" dirty="0"/>
              <a:t>haberleşme</a:t>
            </a:r>
            <a:r>
              <a:rPr lang="tr" b="0" i="0" u="none" baseline="0" dirty="0"/>
              <a:t>lerin iletimine katılmış diğer hizmet sağlayıcıları tespit etme</a:t>
            </a:r>
            <a:r>
              <a:rPr lang="tr-TR" b="0" i="0" u="none" baseline="0" dirty="0"/>
              <a:t>k anacıyla </a:t>
            </a:r>
            <a:r>
              <a:rPr lang="tr" b="0" i="0" u="none" baseline="0" dirty="0"/>
              <a:t>trafik verilerinin kısmen açıklanması </a:t>
            </a:r>
          </a:p>
        </p:txBody>
      </p:sp>
      <p:sp>
        <p:nvSpPr>
          <p:cNvPr id="4" name="Slide Number Placeholder 3"/>
          <p:cNvSpPr>
            <a:spLocks noGrp="1"/>
          </p:cNvSpPr>
          <p:nvPr>
            <p:ph type="sldNum" sz="quarter" idx="12"/>
          </p:nvPr>
        </p:nvSpPr>
        <p:spPr/>
        <p:txBody>
          <a:bodyPr/>
          <a:lstStyle/>
          <a:p>
            <a:pPr algn="r" rtl="0"/>
            <a:r>
              <a:rPr lang="tr" b="0" i="0" u="none" baseline="0"/>
              <a:t>!</a:t>
            </a:r>
            <a:fld id="{CBD56858-EB0B-D04D-B23C-7A827FD60C9F}" type="slidenum">
              <a:rPr/>
              <a:pPr/>
              <a:t>25</a:t>
            </a:fld>
            <a:endParaRPr lang="tr" dirty="0"/>
          </a:p>
        </p:txBody>
      </p:sp>
    </p:spTree>
    <p:extLst>
      <p:ext uri="{BB962C8B-B14F-4D97-AF65-F5344CB8AC3E}">
        <p14:creationId xmlns:p14="http://schemas.microsoft.com/office/powerpoint/2010/main" val="419199428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tr" sz="3400" b="1" i="0" u="none" baseline="0" dirty="0"/>
              <a:t>Hizmet sağlayıcılara kısmi trafik verilerini </a:t>
            </a:r>
            <a:r>
              <a:rPr lang="tr-TR" sz="3400" b="1" i="0" u="none" baseline="0" dirty="0"/>
              <a:t>ifşa etme</a:t>
            </a:r>
            <a:r>
              <a:rPr lang="tr" sz="3400" b="1" i="0" u="none" baseline="0" dirty="0"/>
              <a:t> emrinin verilmesi</a:t>
            </a:r>
          </a:p>
        </p:txBody>
      </p:sp>
      <p:sp>
        <p:nvSpPr>
          <p:cNvPr id="3" name="Content Placeholder 2"/>
          <p:cNvSpPr>
            <a:spLocks noGrp="1"/>
          </p:cNvSpPr>
          <p:nvPr>
            <p:ph idx="1"/>
          </p:nvPr>
        </p:nvSpPr>
        <p:spPr>
          <a:xfrm>
            <a:off x="457200" y="2079321"/>
            <a:ext cx="8229600" cy="4046842"/>
          </a:xfrm>
        </p:spPr>
        <p:txBody>
          <a:bodyPr>
            <a:normAutofit fontScale="92500" lnSpcReduction="20000"/>
          </a:bodyPr>
          <a:lstStyle/>
          <a:p>
            <a:pPr algn="just" rtl="0"/>
            <a:r>
              <a:rPr lang="tr" b="1" i="0" u="sng" baseline="0" dirty="0"/>
              <a:t>Tek</a:t>
            </a:r>
            <a:r>
              <a:rPr lang="tr-TR" b="1" i="0" u="sng" baseline="0" dirty="0"/>
              <a:t> bir</a:t>
            </a:r>
            <a:r>
              <a:rPr lang="tr" b="1" i="0" u="sng" baseline="0" dirty="0"/>
              <a:t> emir,</a:t>
            </a:r>
            <a:r>
              <a:rPr lang="tr" b="0" i="0" u="none" baseline="0" dirty="0"/>
              <a:t> </a:t>
            </a:r>
            <a:r>
              <a:rPr lang="tr" b="1" i="0" u="sng" baseline="0" dirty="0"/>
              <a:t>emrin düzenlendiği tarihte </a:t>
            </a:r>
            <a:r>
              <a:rPr lang="tr-TR" b="1" i="0" u="sng" baseline="0" dirty="0"/>
              <a:t>belirtilmemiş </a:t>
            </a:r>
            <a:r>
              <a:rPr lang="tr" b="1" i="0" u="sng" baseline="0" dirty="0"/>
              <a:t>olsa da,</a:t>
            </a:r>
            <a:r>
              <a:rPr lang="tr" b="0" i="0" u="none" baseline="0" dirty="0"/>
              <a:t> bir </a:t>
            </a:r>
            <a:r>
              <a:rPr lang="tr-TR" b="0" i="0" u="none" baseline="0" dirty="0"/>
              <a:t>haberleşmenin </a:t>
            </a:r>
            <a:r>
              <a:rPr lang="tr" b="0" i="0" u="none" baseline="0" dirty="0"/>
              <a:t>iletimine dahil olan </a:t>
            </a:r>
            <a:r>
              <a:rPr lang="tr" b="1" i="0" u="sng" baseline="0" dirty="0"/>
              <a:t>farklı hizmet sağlayıcıları</a:t>
            </a:r>
            <a:r>
              <a:rPr lang="tr" b="0" i="0" u="none" baseline="0" dirty="0"/>
              <a:t> bağlayabilir</a:t>
            </a:r>
          </a:p>
          <a:p>
            <a:pPr algn="just" rtl="0"/>
            <a:r>
              <a:rPr lang="tr" b="0" i="0" u="none" baseline="0" dirty="0"/>
              <a:t>Emir, </a:t>
            </a:r>
            <a:r>
              <a:rPr lang="tr" b="1" i="0" u="sng" baseline="0" dirty="0"/>
              <a:t>hizmet</a:t>
            </a:r>
            <a:r>
              <a:rPr lang="tr-TR" b="1" i="0" u="sng" baseline="0" dirty="0"/>
              <a:t> </a:t>
            </a:r>
            <a:r>
              <a:rPr lang="tr" b="1" i="0" u="sng" baseline="0" dirty="0"/>
              <a:t>sağlayıcılara</a:t>
            </a:r>
            <a:r>
              <a:rPr lang="tr-TR" i="0" baseline="0" dirty="0"/>
              <a:t> kim oldukları </a:t>
            </a:r>
            <a:r>
              <a:rPr lang="tr-TR" i="0" baseline="0" dirty="0" smtClean="0"/>
              <a:t>belirlendikçe </a:t>
            </a:r>
            <a:r>
              <a:rPr lang="tr-TR" b="1" u="sng" dirty="0"/>
              <a:t>sırayla </a:t>
            </a:r>
            <a:r>
              <a:rPr lang="tr" b="1" i="0" u="sng" baseline="0" dirty="0"/>
              <a:t>tebliğ edilebilir</a:t>
            </a:r>
          </a:p>
          <a:p>
            <a:pPr algn="just" rtl="0"/>
            <a:r>
              <a:rPr lang="tr" b="0" i="0" u="none" baseline="0" dirty="0"/>
              <a:t>Emir, her </a:t>
            </a:r>
            <a:r>
              <a:rPr lang="tr-TR" b="0" i="0" u="none" baseline="0" dirty="0"/>
              <a:t>bir </a:t>
            </a:r>
            <a:r>
              <a:rPr lang="tr" b="0" i="0" u="none" baseline="0" dirty="0"/>
              <a:t>özel sektör hizmet sağlayıcısının iletime dahil olan </a:t>
            </a:r>
            <a:r>
              <a:rPr lang="tr" b="1" i="0" u="sng" baseline="0" dirty="0"/>
              <a:t>diğer hizmet sağlayıcıları</a:t>
            </a:r>
            <a:r>
              <a:rPr lang="tr-TR" b="1" i="0" u="sng" baseline="0" dirty="0"/>
              <a:t>nı</a:t>
            </a:r>
            <a:r>
              <a:rPr lang="tr" b="1" i="0" u="sng" baseline="0" dirty="0"/>
              <a:t> tespit etmek için yeterli miktarda bilgi </a:t>
            </a:r>
            <a:r>
              <a:rPr lang="tr-TR" b="1" i="0" u="sng" baseline="0" dirty="0"/>
              <a:t>ifşa etmesini</a:t>
            </a:r>
            <a:r>
              <a:rPr lang="tr" b="0" i="0" u="none" baseline="0" dirty="0"/>
              <a:t> şart koşabilir</a:t>
            </a:r>
          </a:p>
        </p:txBody>
      </p:sp>
      <p:sp>
        <p:nvSpPr>
          <p:cNvPr id="4" name="Slide Number Placeholder 3"/>
          <p:cNvSpPr>
            <a:spLocks noGrp="1"/>
          </p:cNvSpPr>
          <p:nvPr>
            <p:ph type="sldNum" sz="quarter" idx="12"/>
          </p:nvPr>
        </p:nvSpPr>
        <p:spPr/>
        <p:txBody>
          <a:bodyPr/>
          <a:lstStyle/>
          <a:p>
            <a:pPr algn="r" rtl="0"/>
            <a:r>
              <a:rPr lang="tr" b="0" i="0" u="none" baseline="0"/>
              <a:t>!</a:t>
            </a:r>
            <a:fld id="{CBD56858-EB0B-D04D-B23C-7A827FD60C9F}" type="slidenum">
              <a:rPr/>
              <a:pPr/>
              <a:t>26</a:t>
            </a:fld>
            <a:endParaRPr lang="tr" dirty="0"/>
          </a:p>
        </p:txBody>
      </p:sp>
    </p:spTree>
    <p:extLst>
      <p:ext uri="{BB962C8B-B14F-4D97-AF65-F5344CB8AC3E}">
        <p14:creationId xmlns:p14="http://schemas.microsoft.com/office/powerpoint/2010/main" val="177019801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6211"/>
            <a:ext cx="8229600" cy="652462"/>
          </a:xfrm>
        </p:spPr>
        <p:txBody>
          <a:bodyPr/>
          <a:lstStyle/>
          <a:p>
            <a:pPr rtl="0"/>
            <a:r>
              <a:rPr lang="tr" sz="3400" b="1" i="0" u="none" baseline="0"/>
              <a:t>İbraz Emirleri</a:t>
            </a:r>
            <a:endParaRPr lang="tr" sz="3400" b="1" dirty="0"/>
          </a:p>
        </p:txBody>
      </p:sp>
      <p:sp>
        <p:nvSpPr>
          <p:cNvPr id="3" name="Content Placeholder 2"/>
          <p:cNvSpPr>
            <a:spLocks noGrp="1"/>
          </p:cNvSpPr>
          <p:nvPr>
            <p:ph idx="1"/>
          </p:nvPr>
        </p:nvSpPr>
        <p:spPr>
          <a:xfrm>
            <a:off x="457200" y="1164920"/>
            <a:ext cx="8229600" cy="5191429"/>
          </a:xfrm>
        </p:spPr>
        <p:txBody>
          <a:bodyPr>
            <a:normAutofit/>
          </a:bodyPr>
          <a:lstStyle/>
          <a:p>
            <a:pPr marL="0" indent="0" algn="just" rtl="0">
              <a:buNone/>
            </a:pPr>
            <a:r>
              <a:rPr lang="tr" b="0" i="0" u="none" baseline="0"/>
              <a:t>[eğitmen ulusal mevzuattaki ilgili hükmü buraya girmelidir]</a:t>
            </a:r>
          </a:p>
        </p:txBody>
      </p:sp>
      <p:sp>
        <p:nvSpPr>
          <p:cNvPr id="4" name="Slide Number Placeholder 3"/>
          <p:cNvSpPr>
            <a:spLocks noGrp="1"/>
          </p:cNvSpPr>
          <p:nvPr>
            <p:ph type="sldNum" sz="quarter" idx="12"/>
          </p:nvPr>
        </p:nvSpPr>
        <p:spPr/>
        <p:txBody>
          <a:bodyPr/>
          <a:lstStyle/>
          <a:p>
            <a:pPr algn="r" rtl="0"/>
            <a:r>
              <a:rPr lang="tr" b="0" i="0" u="none" baseline="0"/>
              <a:t>!</a:t>
            </a:r>
            <a:fld id="{CBD56858-EB0B-D04D-B23C-7A827FD60C9F}" type="slidenum">
              <a:rPr/>
              <a:pPr/>
              <a:t>27</a:t>
            </a:fld>
            <a:endParaRPr lang="tr" dirty="0"/>
          </a:p>
        </p:txBody>
      </p:sp>
    </p:spTree>
    <p:extLst>
      <p:ext uri="{BB962C8B-B14F-4D97-AF65-F5344CB8AC3E}">
        <p14:creationId xmlns:p14="http://schemas.microsoft.com/office/powerpoint/2010/main" val="143688709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6211"/>
            <a:ext cx="8229600" cy="652462"/>
          </a:xfrm>
        </p:spPr>
        <p:txBody>
          <a:bodyPr/>
          <a:lstStyle/>
          <a:p>
            <a:pPr rtl="0"/>
            <a:r>
              <a:rPr lang="tr" sz="3400" b="1" i="0" u="none" baseline="0"/>
              <a:t>Hizmet sağlayıcılara verileri ibraz etme emrinin verilmesi</a:t>
            </a:r>
            <a:endParaRPr lang="tr" sz="3400" b="1" dirty="0"/>
          </a:p>
        </p:txBody>
      </p:sp>
      <p:sp>
        <p:nvSpPr>
          <p:cNvPr id="3" name="Content Placeholder 2"/>
          <p:cNvSpPr>
            <a:spLocks noGrp="1"/>
          </p:cNvSpPr>
          <p:nvPr>
            <p:ph idx="1"/>
          </p:nvPr>
        </p:nvSpPr>
        <p:spPr>
          <a:xfrm>
            <a:off x="457200" y="1578279"/>
            <a:ext cx="8229600" cy="4379608"/>
          </a:xfrm>
        </p:spPr>
        <p:txBody>
          <a:bodyPr>
            <a:normAutofit fontScale="77500" lnSpcReduction="20000"/>
          </a:bodyPr>
          <a:lstStyle/>
          <a:p>
            <a:pPr algn="just" rtl="0"/>
            <a:r>
              <a:rPr lang="tr" b="0" i="0" u="none" baseline="0" dirty="0"/>
              <a:t>Verilerin </a:t>
            </a:r>
            <a:r>
              <a:rPr lang="tr-TR" b="0" i="0" u="none" baseline="0" dirty="0"/>
              <a:t>aranmasından </a:t>
            </a:r>
            <a:r>
              <a:rPr lang="tr" b="0" i="0" u="none" baseline="0" dirty="0"/>
              <a:t>ve </a:t>
            </a:r>
            <a:r>
              <a:rPr lang="tr-TR" b="0" i="0" u="none" baseline="0" dirty="0"/>
              <a:t>verilere</a:t>
            </a:r>
            <a:r>
              <a:rPr lang="tr" b="0" i="0" u="none" baseline="0" dirty="0"/>
              <a:t> el konulmasından daha az müdahalecidir</a:t>
            </a:r>
          </a:p>
          <a:p>
            <a:pPr algn="just" rtl="0"/>
            <a:endParaRPr lang="tr" dirty="0"/>
          </a:p>
          <a:p>
            <a:pPr algn="just" rtl="0"/>
            <a:r>
              <a:rPr lang="tr" b="0" i="0" u="none" baseline="0" dirty="0"/>
              <a:t>Verilerin </a:t>
            </a:r>
            <a:r>
              <a:rPr lang="tr-TR" b="0" i="0" u="none" baseline="0" dirty="0" smtClean="0"/>
              <a:t>aranmasından </a:t>
            </a:r>
            <a:r>
              <a:rPr lang="tr" b="0" i="0" u="none" baseline="0" dirty="0" smtClean="0"/>
              <a:t>ve </a:t>
            </a:r>
            <a:r>
              <a:rPr lang="tr-TR" b="0" i="0" u="none" baseline="0" dirty="0"/>
              <a:t>verilere</a:t>
            </a:r>
            <a:r>
              <a:rPr lang="tr" b="0" i="0" u="none" baseline="0" dirty="0"/>
              <a:t> el konulmasından daha az külfetlidir</a:t>
            </a:r>
          </a:p>
          <a:p>
            <a:pPr algn="just" rtl="0"/>
            <a:endParaRPr lang="tr" dirty="0"/>
          </a:p>
          <a:p>
            <a:pPr algn="just" rtl="0"/>
            <a:r>
              <a:rPr lang="tr" b="0" i="0" u="none" baseline="0" dirty="0"/>
              <a:t>Yetkili makamın hizmet sağlayıcının bulundurduğu ya da kontrol ettiği verileri ibraz etme emri vermesine imkân tanır</a:t>
            </a:r>
          </a:p>
          <a:p>
            <a:pPr algn="just" rtl="0"/>
            <a:endParaRPr lang="tr" dirty="0"/>
          </a:p>
          <a:p>
            <a:pPr algn="just" rtl="0"/>
            <a:r>
              <a:rPr lang="tr" b="0" i="0" u="none" baseline="0" dirty="0"/>
              <a:t>Verilerin tutulması konusunda genel bir yükümlülük yaratmaz</a:t>
            </a:r>
          </a:p>
          <a:p>
            <a:pPr algn="just" rtl="0"/>
            <a:endParaRPr lang="tr" dirty="0"/>
          </a:p>
        </p:txBody>
      </p:sp>
      <p:sp>
        <p:nvSpPr>
          <p:cNvPr id="4" name="Slide Number Placeholder 3"/>
          <p:cNvSpPr>
            <a:spLocks noGrp="1"/>
          </p:cNvSpPr>
          <p:nvPr>
            <p:ph type="sldNum" sz="quarter" idx="12"/>
          </p:nvPr>
        </p:nvSpPr>
        <p:spPr/>
        <p:txBody>
          <a:bodyPr/>
          <a:lstStyle/>
          <a:p>
            <a:pPr algn="r" rtl="0"/>
            <a:r>
              <a:rPr lang="tr" b="0" i="0" u="none" baseline="0"/>
              <a:t>!</a:t>
            </a:r>
            <a:fld id="{CBD56858-EB0B-D04D-B23C-7A827FD60C9F}" type="slidenum">
              <a:rPr/>
              <a:pPr/>
              <a:t>28</a:t>
            </a:fld>
            <a:endParaRPr lang="tr" dirty="0"/>
          </a:p>
        </p:txBody>
      </p:sp>
    </p:spTree>
    <p:extLst>
      <p:ext uri="{BB962C8B-B14F-4D97-AF65-F5344CB8AC3E}">
        <p14:creationId xmlns:p14="http://schemas.microsoft.com/office/powerpoint/2010/main" val="155091782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6211"/>
            <a:ext cx="8229600" cy="652462"/>
          </a:xfrm>
        </p:spPr>
        <p:txBody>
          <a:bodyPr/>
          <a:lstStyle/>
          <a:p>
            <a:pPr rtl="0"/>
            <a:r>
              <a:rPr lang="tr" sz="3400" b="1" i="0" u="none" baseline="0"/>
              <a:t>Hizmet sağlayıcılara verileri ibraz etme emrinin verilmesi</a:t>
            </a:r>
          </a:p>
        </p:txBody>
      </p:sp>
      <p:sp>
        <p:nvSpPr>
          <p:cNvPr id="3" name="Content Placeholder 2"/>
          <p:cNvSpPr>
            <a:spLocks noGrp="1"/>
          </p:cNvSpPr>
          <p:nvPr>
            <p:ph idx="1"/>
          </p:nvPr>
        </p:nvSpPr>
        <p:spPr>
          <a:xfrm>
            <a:off x="457200" y="1327759"/>
            <a:ext cx="8229600" cy="5047640"/>
          </a:xfrm>
        </p:spPr>
        <p:txBody>
          <a:bodyPr>
            <a:normAutofit fontScale="77500" lnSpcReduction="20000"/>
          </a:bodyPr>
          <a:lstStyle/>
          <a:p>
            <a:pPr algn="just" rtl="0">
              <a:lnSpc>
                <a:spcPct val="110000"/>
              </a:lnSpc>
              <a:spcBef>
                <a:spcPts val="600"/>
              </a:spcBef>
              <a:spcAft>
                <a:spcPts val="1200"/>
              </a:spcAft>
            </a:pPr>
            <a:r>
              <a:rPr lang="tr" b="0" i="0" u="none" baseline="0" dirty="0"/>
              <a:t>Emir, içerik verilerini, trafik verilerini ya da abone bilgilerini kapsayabilir</a:t>
            </a:r>
          </a:p>
          <a:p>
            <a:pPr algn="just" rtl="0">
              <a:lnSpc>
                <a:spcPct val="110000"/>
              </a:lnSpc>
              <a:spcBef>
                <a:spcPts val="600"/>
              </a:spcBef>
              <a:spcAft>
                <a:spcPts val="1200"/>
              </a:spcAft>
            </a:pPr>
            <a:r>
              <a:rPr lang="tr" b="0" i="0" u="none" baseline="0" dirty="0"/>
              <a:t>Emir</a:t>
            </a:r>
            <a:r>
              <a:rPr lang="tr-TR" b="0" i="0" u="none" baseline="0" dirty="0"/>
              <a:t>,</a:t>
            </a:r>
            <a:r>
              <a:rPr lang="tr" b="0" i="0" u="none" baseline="0" dirty="0"/>
              <a:t> sadece verileri bulunduran ya da kontrol eden kişi ya da hizmet sağlayıcılara hitaben düzenlenebilir </a:t>
            </a:r>
          </a:p>
          <a:p>
            <a:pPr algn="just" rtl="0">
              <a:lnSpc>
                <a:spcPct val="110000"/>
              </a:lnSpc>
              <a:spcBef>
                <a:spcPts val="600"/>
              </a:spcBef>
              <a:spcAft>
                <a:spcPts val="1200"/>
              </a:spcAft>
            </a:pPr>
            <a:r>
              <a:rPr lang="tr" b="0" i="0" u="none" baseline="0" dirty="0"/>
              <a:t>Emirde özel sektör hizmet sağlayıcısının emri gizli tutmak zorunda olup olmadığı belirtilmelidir </a:t>
            </a:r>
            <a:endParaRPr lang="tr" dirty="0"/>
          </a:p>
          <a:p>
            <a:pPr algn="just" rtl="0">
              <a:lnSpc>
                <a:spcPct val="110000"/>
              </a:lnSpc>
              <a:spcBef>
                <a:spcPts val="600"/>
              </a:spcBef>
              <a:spcAft>
                <a:spcPts val="1200"/>
              </a:spcAft>
            </a:pPr>
            <a:r>
              <a:rPr lang="tr" b="0" i="0" u="none" baseline="0" dirty="0"/>
              <a:t>Emirde hizmet sağlayıcının verileri ne şekilde ibraz edeceği belirtilmelidir (örneğin</a:t>
            </a:r>
            <a:r>
              <a:rPr lang="tr-TR" dirty="0"/>
              <a:t> </a:t>
            </a:r>
            <a:r>
              <a:rPr lang="tr" b="0" i="0" u="none" baseline="0" dirty="0"/>
              <a:t>depolama cihaz</a:t>
            </a:r>
            <a:r>
              <a:rPr lang="tr-TR" b="0" i="0" u="none" baseline="0" dirty="0"/>
              <a:t>ı</a:t>
            </a:r>
            <a:r>
              <a:rPr lang="tr" b="0" i="0" u="none" baseline="0" dirty="0"/>
              <a:t>, çıkt</a:t>
            </a:r>
            <a:r>
              <a:rPr lang="tr-TR" b="0" i="0" u="none" baseline="0" dirty="0"/>
              <a:t>ı,</a:t>
            </a:r>
            <a:r>
              <a:rPr lang="tr" b="0" i="0" u="none" baseline="0" dirty="0"/>
              <a:t> vb.)</a:t>
            </a:r>
          </a:p>
          <a:p>
            <a:pPr algn="just" rtl="0">
              <a:lnSpc>
                <a:spcPct val="110000"/>
              </a:lnSpc>
              <a:spcBef>
                <a:spcPts val="600"/>
              </a:spcBef>
              <a:spcAft>
                <a:spcPts val="1200"/>
              </a:spcAft>
            </a:pPr>
            <a:r>
              <a:rPr lang="tr" b="0" i="0" u="none" baseline="0" dirty="0"/>
              <a:t>Emir, </a:t>
            </a:r>
            <a:r>
              <a:rPr lang="tr-TR" b="0" i="0" u="none" baseline="0" dirty="0"/>
              <a:t>belli</a:t>
            </a:r>
            <a:r>
              <a:rPr lang="tr" b="0" i="0" u="none" baseline="0" dirty="0"/>
              <a:t> abone bilgileriyle ilgili olmalıdır (örneğin</a:t>
            </a:r>
            <a:r>
              <a:rPr lang="tr-TR" dirty="0"/>
              <a:t> müşterinin adı belirtildiğinde </a:t>
            </a:r>
            <a:r>
              <a:rPr lang="tr" b="0" i="0" u="none" baseline="0" dirty="0"/>
              <a:t>müşteri adresinin ibraz edilmesi emri)</a:t>
            </a:r>
            <a:endParaRPr lang="tr" dirty="0"/>
          </a:p>
          <a:p>
            <a:pPr algn="just" rtl="0">
              <a:lnSpc>
                <a:spcPct val="110000"/>
              </a:lnSpc>
              <a:spcBef>
                <a:spcPts val="600"/>
              </a:spcBef>
              <a:spcAft>
                <a:spcPts val="1200"/>
              </a:spcAft>
            </a:pPr>
            <a:endParaRPr lang="tr" dirty="0"/>
          </a:p>
        </p:txBody>
      </p:sp>
      <p:sp>
        <p:nvSpPr>
          <p:cNvPr id="4" name="Slide Number Placeholder 3"/>
          <p:cNvSpPr>
            <a:spLocks noGrp="1"/>
          </p:cNvSpPr>
          <p:nvPr>
            <p:ph type="sldNum" sz="quarter" idx="12"/>
          </p:nvPr>
        </p:nvSpPr>
        <p:spPr/>
        <p:txBody>
          <a:bodyPr/>
          <a:lstStyle/>
          <a:p>
            <a:pPr algn="r" rtl="0"/>
            <a:r>
              <a:rPr lang="tr" b="0" i="0" u="none" baseline="0"/>
              <a:t>!</a:t>
            </a:r>
            <a:fld id="{CBD56858-EB0B-D04D-B23C-7A827FD60C9F}" type="slidenum">
              <a:rPr/>
              <a:pPr/>
              <a:t>29</a:t>
            </a:fld>
            <a:endParaRPr lang="tr" dirty="0"/>
          </a:p>
        </p:txBody>
      </p:sp>
    </p:spTree>
    <p:extLst>
      <p:ext uri="{BB962C8B-B14F-4D97-AF65-F5344CB8AC3E}">
        <p14:creationId xmlns:p14="http://schemas.microsoft.com/office/powerpoint/2010/main" val="8185060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1944"/>
            <a:ext cx="8229600" cy="565282"/>
          </a:xfrm>
        </p:spPr>
        <p:txBody>
          <a:bodyPr/>
          <a:lstStyle/>
          <a:p>
            <a:pPr rtl="0"/>
            <a:r>
              <a:rPr lang="tr" sz="3400" b="1" i="0" u="none" baseline="0"/>
              <a:t>Gündem</a:t>
            </a:r>
            <a:endParaRPr lang="tr" sz="3400" b="1" dirty="0"/>
          </a:p>
        </p:txBody>
      </p:sp>
      <p:sp>
        <p:nvSpPr>
          <p:cNvPr id="3" name="Content Placeholder 2"/>
          <p:cNvSpPr>
            <a:spLocks noGrp="1"/>
          </p:cNvSpPr>
          <p:nvPr>
            <p:ph idx="1"/>
          </p:nvPr>
        </p:nvSpPr>
        <p:spPr>
          <a:xfrm>
            <a:off x="457200" y="706570"/>
            <a:ext cx="7772400" cy="5860917"/>
          </a:xfrm>
        </p:spPr>
        <p:txBody>
          <a:bodyPr>
            <a:noAutofit/>
          </a:bodyPr>
          <a:lstStyle/>
          <a:p>
            <a:pPr algn="l" rtl="0">
              <a:buFont typeface="Arial"/>
              <a:buChar char="•"/>
            </a:pPr>
            <a:r>
              <a:rPr lang="tr-TR" sz="2000" b="1" i="0" u="none" baseline="0" dirty="0"/>
              <a:t>Üçüncü </a:t>
            </a:r>
            <a:r>
              <a:rPr lang="tr" sz="2000" b="1" i="0" u="none" baseline="0" dirty="0"/>
              <a:t>Bölüm – Çokuluslu Hizmet Sağlayıcıların Elindeki Verilere Erişim</a:t>
            </a:r>
          </a:p>
          <a:p>
            <a:pPr lvl="1" algn="l" rtl="0"/>
            <a:r>
              <a:rPr lang="tr" sz="1800" b="0" i="0" u="none" baseline="0" dirty="0"/>
              <a:t>Zorunlu İşbirliği</a:t>
            </a:r>
          </a:p>
          <a:p>
            <a:pPr lvl="2" algn="l" rtl="0"/>
            <a:r>
              <a:rPr lang="tr" sz="1600" b="0" i="0" u="none" baseline="0" dirty="0"/>
              <a:t>Depolanan bilgisayar verilerinin süratli şekilde korunması</a:t>
            </a:r>
          </a:p>
          <a:p>
            <a:pPr lvl="2" algn="l" rtl="0"/>
            <a:r>
              <a:rPr lang="tr" sz="1600" b="0" i="0" u="none" baseline="0" dirty="0"/>
              <a:t>Depolanan trafik verilerinin süratli şekilde </a:t>
            </a:r>
            <a:r>
              <a:rPr lang="tr-TR" sz="1600" dirty="0"/>
              <a:t>açıklanması</a:t>
            </a:r>
          </a:p>
          <a:p>
            <a:pPr lvl="2" algn="l" rtl="0"/>
            <a:r>
              <a:rPr lang="tr" sz="1600" b="0" i="0" u="none" baseline="0" dirty="0"/>
              <a:t>Depolanan verilere erişim konusunda karşılıklı yardım</a:t>
            </a:r>
          </a:p>
          <a:p>
            <a:pPr lvl="2" algn="l" rtl="0"/>
            <a:r>
              <a:rPr lang="tr" sz="1600" b="0" i="0" u="none" baseline="0" dirty="0"/>
              <a:t>Trafik verilerinin gerçek zamanlı olarak toplanması konusunda karşılıklı yardım</a:t>
            </a:r>
          </a:p>
          <a:p>
            <a:pPr lvl="2" algn="l" rtl="0"/>
            <a:r>
              <a:rPr lang="tr" sz="1600" b="0" i="0" u="none" baseline="0" dirty="0"/>
              <a:t>İçerik verilerinin ele geçirilmesi konusunda karşılıklı yardım</a:t>
            </a:r>
          </a:p>
          <a:p>
            <a:pPr lvl="1" algn="l" rtl="0"/>
            <a:r>
              <a:rPr lang="tr" sz="1800" b="0" i="0" u="none" baseline="0" dirty="0"/>
              <a:t>Yasal yetkilere dayanan Gönüllü İşbirliği</a:t>
            </a:r>
          </a:p>
          <a:p>
            <a:pPr lvl="2" algn="l" rtl="0"/>
            <a:r>
              <a:rPr lang="tr" sz="1600" b="0" i="0" u="none" baseline="0" dirty="0"/>
              <a:t>İbraz Emri</a:t>
            </a:r>
          </a:p>
          <a:p>
            <a:pPr lvl="2" algn="l" rtl="0"/>
            <a:r>
              <a:rPr lang="tr" sz="1600" b="0" i="0" u="none" baseline="0" dirty="0"/>
              <a:t>Depolanan bilgisayar verilerine </a:t>
            </a:r>
            <a:r>
              <a:rPr lang="tr-TR" sz="1600" b="0" i="0" u="none" baseline="0" dirty="0"/>
              <a:t>onaylı</a:t>
            </a:r>
            <a:r>
              <a:rPr lang="tr" sz="1600" b="0" i="0" u="none" baseline="0" dirty="0"/>
              <a:t> şekilde veya bu verilerin halka açık olduğu durumlarda sınır ötesinden erişim sağlanması</a:t>
            </a:r>
          </a:p>
          <a:p>
            <a:pPr lvl="1" algn="l" rtl="0"/>
            <a:r>
              <a:rPr lang="tr" sz="1800" b="0" i="0" u="none" baseline="0" dirty="0"/>
              <a:t>Yasal yetkilerden bağımsız Gönüllü İşbirliği</a:t>
            </a:r>
          </a:p>
          <a:p>
            <a:pPr lvl="2" algn="l" rtl="0"/>
            <a:r>
              <a:rPr lang="tr" sz="1600" b="0" i="0" u="none" baseline="0" dirty="0"/>
              <a:t>Çokuluslu hizmet sağlayıcılarla doğrudan işbirliği</a:t>
            </a:r>
          </a:p>
          <a:p>
            <a:pPr lvl="1" algn="l" rtl="0"/>
            <a:r>
              <a:rPr lang="tr" sz="1800" b="0" i="0" u="none" baseline="0" dirty="0"/>
              <a:t>Bulut </a:t>
            </a:r>
            <a:r>
              <a:rPr lang="tr-TR" sz="1800" b="0" i="0" u="none" baseline="0" dirty="0" smtClean="0"/>
              <a:t>verilere</a:t>
            </a:r>
            <a:r>
              <a:rPr lang="tr" sz="1800" b="0" i="0" u="none" baseline="0" dirty="0" smtClean="0"/>
              <a:t> </a:t>
            </a:r>
            <a:r>
              <a:rPr lang="tr" sz="1800" b="0" i="0" u="none" baseline="0" dirty="0"/>
              <a:t>erişim </a:t>
            </a:r>
          </a:p>
          <a:p>
            <a:pPr lvl="1" algn="l" rtl="0"/>
            <a:r>
              <a:rPr lang="tr" sz="1800" b="0" i="0" u="none" baseline="0" dirty="0"/>
              <a:t>Çokuluslu hizmet sağlayıcılarla doğrudan işbirliği sağlamak konusunda değerlendirmeler</a:t>
            </a:r>
          </a:p>
          <a:p>
            <a:pPr algn="l" rtl="0">
              <a:buFont typeface="Arial"/>
              <a:buChar char="•"/>
            </a:pPr>
            <a:r>
              <a:rPr lang="tr-TR" sz="2000" b="1" i="0" u="none" baseline="0" dirty="0"/>
              <a:t>Dördüncü </a:t>
            </a:r>
            <a:r>
              <a:rPr lang="tr" sz="2000" b="1" i="0" u="none" baseline="0" dirty="0"/>
              <a:t>Bölüm –  Vaka Çalışmaları</a:t>
            </a:r>
          </a:p>
          <a:p>
            <a:pPr algn="l" rtl="0">
              <a:buFont typeface="Arial"/>
              <a:buChar char="•"/>
            </a:pPr>
            <a:r>
              <a:rPr lang="tr-TR" sz="2000" b="1" i="0" u="none" baseline="0" dirty="0"/>
              <a:t>Beşinci </a:t>
            </a:r>
            <a:r>
              <a:rPr lang="tr" sz="2000" b="1" i="0" u="none" baseline="0" dirty="0"/>
              <a:t>Bölüm – Özet </a:t>
            </a:r>
          </a:p>
        </p:txBody>
      </p:sp>
      <p:sp>
        <p:nvSpPr>
          <p:cNvPr id="4" name="Slide Number Placeholder 3"/>
          <p:cNvSpPr>
            <a:spLocks noGrp="1"/>
          </p:cNvSpPr>
          <p:nvPr>
            <p:ph type="sldNum" sz="quarter" idx="12"/>
          </p:nvPr>
        </p:nvSpPr>
        <p:spPr/>
        <p:txBody>
          <a:bodyPr/>
          <a:lstStyle/>
          <a:p>
            <a:pPr algn="r" rtl="0"/>
            <a:fld id="{CBD56858-EB0B-D04D-B23C-7A827FD60C9F}" type="slidenum">
              <a:rPr/>
              <a:pPr/>
              <a:t>3</a:t>
            </a:fld>
            <a:endParaRPr lang="tr" dirty="0"/>
          </a:p>
        </p:txBody>
      </p:sp>
    </p:spTree>
    <p:extLst>
      <p:ext uri="{BB962C8B-B14F-4D97-AF65-F5344CB8AC3E}">
        <p14:creationId xmlns:p14="http://schemas.microsoft.com/office/powerpoint/2010/main" val="75072547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0200" y="274638"/>
            <a:ext cx="8534400" cy="1143000"/>
          </a:xfrm>
        </p:spPr>
        <p:txBody>
          <a:bodyPr/>
          <a:lstStyle/>
          <a:p>
            <a:pPr rtl="0"/>
            <a:r>
              <a:rPr lang="tr" sz="3400" b="1" i="0" u="none" baseline="0" dirty="0"/>
              <a:t>Trafik Verilerinin</a:t>
            </a:r>
            <a:br>
              <a:rPr lang="tr" sz="3400" b="1" i="0" u="none" baseline="0" dirty="0"/>
            </a:br>
            <a:r>
              <a:rPr lang="tr" sz="3400" b="1" i="0" u="none" baseline="0" dirty="0"/>
              <a:t>Gerçek Zamanlı Olarak Toplanması</a:t>
            </a:r>
            <a:endParaRPr lang="tr" sz="3400" b="1" dirty="0"/>
          </a:p>
        </p:txBody>
      </p:sp>
      <p:sp>
        <p:nvSpPr>
          <p:cNvPr id="3" name="Content Placeholder 2"/>
          <p:cNvSpPr>
            <a:spLocks noGrp="1"/>
          </p:cNvSpPr>
          <p:nvPr>
            <p:ph idx="1"/>
          </p:nvPr>
        </p:nvSpPr>
        <p:spPr>
          <a:xfrm>
            <a:off x="457200" y="1417638"/>
            <a:ext cx="8229600" cy="4627562"/>
          </a:xfrm>
        </p:spPr>
        <p:txBody>
          <a:bodyPr>
            <a:normAutofit/>
          </a:bodyPr>
          <a:lstStyle/>
          <a:p>
            <a:pPr marL="0" indent="0" algn="just" rtl="0">
              <a:buNone/>
            </a:pPr>
            <a:r>
              <a:rPr lang="tr" b="0" i="0" u="none" baseline="0"/>
              <a:t>[eğitmen ulusal mevzuattaki ilgili hükmü buraya girmelidir]</a:t>
            </a:r>
          </a:p>
        </p:txBody>
      </p:sp>
      <p:sp>
        <p:nvSpPr>
          <p:cNvPr id="4" name="Slide Number Placeholder 3"/>
          <p:cNvSpPr>
            <a:spLocks noGrp="1"/>
          </p:cNvSpPr>
          <p:nvPr>
            <p:ph type="sldNum" sz="quarter" idx="12"/>
          </p:nvPr>
        </p:nvSpPr>
        <p:spPr/>
        <p:txBody>
          <a:bodyPr/>
          <a:lstStyle/>
          <a:p>
            <a:pPr algn="r" rtl="0"/>
            <a:r>
              <a:rPr lang="tr" b="0" i="0" u="none" baseline="0"/>
              <a:t>!</a:t>
            </a:r>
            <a:fld id="{CBD56858-EB0B-D04D-B23C-7A827FD60C9F}" type="slidenum">
              <a:rPr/>
              <a:pPr/>
              <a:t>30</a:t>
            </a:fld>
            <a:endParaRPr lang="tr" dirty="0"/>
          </a:p>
        </p:txBody>
      </p:sp>
    </p:spTree>
    <p:extLst>
      <p:ext uri="{BB962C8B-B14F-4D97-AF65-F5344CB8AC3E}">
        <p14:creationId xmlns:p14="http://schemas.microsoft.com/office/powerpoint/2010/main" val="24535179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0200" y="274638"/>
            <a:ext cx="8534400" cy="1143000"/>
          </a:xfrm>
        </p:spPr>
        <p:txBody>
          <a:bodyPr/>
          <a:lstStyle/>
          <a:p>
            <a:pPr rtl="0"/>
            <a:r>
              <a:rPr lang="tr" sz="3400" b="1" i="0" u="none" baseline="0"/>
              <a:t>Hizmet sağlayıcılara trafik verilerini gerçek zamanlı olarak toplama emrinin verilmesi</a:t>
            </a:r>
            <a:r>
              <a:rPr lang="tr" sz="3400" b="1"/>
              <a:t/>
            </a:r>
            <a:br>
              <a:rPr lang="tr" sz="3400" b="1"/>
            </a:br>
            <a:endParaRPr lang="tr" sz="3400" b="1" dirty="0"/>
          </a:p>
        </p:txBody>
      </p:sp>
      <p:sp>
        <p:nvSpPr>
          <p:cNvPr id="3" name="Content Placeholder 2"/>
          <p:cNvSpPr>
            <a:spLocks noGrp="1"/>
          </p:cNvSpPr>
          <p:nvPr>
            <p:ph idx="1"/>
          </p:nvPr>
        </p:nvSpPr>
        <p:spPr>
          <a:xfrm>
            <a:off x="457200" y="1954060"/>
            <a:ext cx="8229600" cy="4091140"/>
          </a:xfrm>
        </p:spPr>
        <p:txBody>
          <a:bodyPr>
            <a:normAutofit/>
          </a:bodyPr>
          <a:lstStyle/>
          <a:p>
            <a:pPr algn="just" rtl="0">
              <a:spcBef>
                <a:spcPts val="600"/>
              </a:spcBef>
              <a:spcAft>
                <a:spcPts val="1200"/>
              </a:spcAft>
            </a:pPr>
            <a:r>
              <a:rPr lang="tr" b="0" i="0" u="none" baseline="0"/>
              <a:t>Hizmet sağlayıcılara trafik verilerini haberleşme sırasında (gerçek zamanlı olarak) toplama emri verilebilir</a:t>
            </a:r>
          </a:p>
          <a:p>
            <a:pPr algn="just" rtl="0">
              <a:spcBef>
                <a:spcPts val="600"/>
              </a:spcBef>
              <a:spcAft>
                <a:spcPts val="1200"/>
              </a:spcAft>
            </a:pPr>
            <a:r>
              <a:rPr lang="tr" b="0" i="0" u="none" baseline="0"/>
              <a:t>İçerik verilerinin ele geçirilmesinden daha az müdahalecidir</a:t>
            </a:r>
          </a:p>
          <a:p>
            <a:pPr algn="just" rtl="0">
              <a:spcBef>
                <a:spcPts val="600"/>
              </a:spcBef>
              <a:spcAft>
                <a:spcPts val="1200"/>
              </a:spcAft>
            </a:pPr>
            <a:r>
              <a:rPr lang="tr" b="0" i="0" u="none" baseline="0"/>
              <a:t>Ulusal mevzuatta bu yetki belli tür suçlarla sınırlı tutulabilir</a:t>
            </a:r>
            <a:endParaRPr lang="tr" dirty="0"/>
          </a:p>
        </p:txBody>
      </p:sp>
      <p:sp>
        <p:nvSpPr>
          <p:cNvPr id="4" name="Slide Number Placeholder 3"/>
          <p:cNvSpPr>
            <a:spLocks noGrp="1"/>
          </p:cNvSpPr>
          <p:nvPr>
            <p:ph type="sldNum" sz="quarter" idx="12"/>
          </p:nvPr>
        </p:nvSpPr>
        <p:spPr/>
        <p:txBody>
          <a:bodyPr/>
          <a:lstStyle/>
          <a:p>
            <a:pPr algn="r" rtl="0"/>
            <a:r>
              <a:rPr lang="tr" b="0" i="0" u="none" baseline="0"/>
              <a:t>!</a:t>
            </a:r>
            <a:fld id="{CBD56858-EB0B-D04D-B23C-7A827FD60C9F}" type="slidenum">
              <a:rPr/>
              <a:pPr/>
              <a:t>31</a:t>
            </a:fld>
            <a:endParaRPr lang="tr" dirty="0"/>
          </a:p>
        </p:txBody>
      </p:sp>
    </p:spTree>
    <p:extLst>
      <p:ext uri="{BB962C8B-B14F-4D97-AF65-F5344CB8AC3E}">
        <p14:creationId xmlns:p14="http://schemas.microsoft.com/office/powerpoint/2010/main" val="105766040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0200" y="129917"/>
            <a:ext cx="8534400" cy="1143000"/>
          </a:xfrm>
        </p:spPr>
        <p:txBody>
          <a:bodyPr/>
          <a:lstStyle/>
          <a:p>
            <a:pPr rtl="0"/>
            <a:r>
              <a:rPr lang="tr" sz="3400" b="1" i="0" u="none" baseline="0"/>
              <a:t>Hizmet sağlayıcılara trafik verilerini gerçek zamanlı olarak toplama emrinin verilmesi</a:t>
            </a:r>
          </a:p>
        </p:txBody>
      </p:sp>
      <p:sp>
        <p:nvSpPr>
          <p:cNvPr id="3" name="Content Placeholder 2"/>
          <p:cNvSpPr>
            <a:spLocks noGrp="1"/>
          </p:cNvSpPr>
          <p:nvPr>
            <p:ph idx="1"/>
          </p:nvPr>
        </p:nvSpPr>
        <p:spPr>
          <a:xfrm>
            <a:off x="482600" y="1816274"/>
            <a:ext cx="8229600" cy="4421688"/>
          </a:xfrm>
        </p:spPr>
        <p:txBody>
          <a:bodyPr>
            <a:normAutofit/>
          </a:bodyPr>
          <a:lstStyle/>
          <a:p>
            <a:pPr algn="just" rtl="0">
              <a:spcBef>
                <a:spcPts val="600"/>
              </a:spcBef>
              <a:spcAft>
                <a:spcPts val="1200"/>
              </a:spcAft>
            </a:pPr>
            <a:r>
              <a:rPr lang="tr" sz="2800" b="0" i="0" u="none" baseline="0"/>
              <a:t>Emir, belli haberleşmelerle bağlantılı trafik verileriyle ilgili olmalıdır</a:t>
            </a:r>
          </a:p>
          <a:p>
            <a:pPr algn="just" rtl="0">
              <a:spcBef>
                <a:spcPts val="600"/>
              </a:spcBef>
              <a:spcAft>
                <a:spcPts val="1200"/>
              </a:spcAft>
            </a:pPr>
            <a:r>
              <a:rPr lang="tr" sz="2800" b="0" i="0" u="none" baseline="0"/>
              <a:t>Emir, hizmet sağlayıcıyı ilgili verileri toplamaya/kaydetmeye ya da yetkili makamların söz konusu verileri toplamasına/kaydetmesine yardım etmeye zorlayabilir</a:t>
            </a:r>
          </a:p>
          <a:p>
            <a:pPr algn="just" rtl="0">
              <a:spcBef>
                <a:spcPts val="600"/>
              </a:spcBef>
              <a:spcAft>
                <a:spcPts val="1200"/>
              </a:spcAft>
            </a:pPr>
            <a:r>
              <a:rPr lang="tr" sz="2800" b="0" i="0" u="none" baseline="0"/>
              <a:t>Emir, hizmet sağlayıcıların teknik kabiliyetlerinin ötesine geçmemelidir </a:t>
            </a:r>
          </a:p>
        </p:txBody>
      </p:sp>
      <p:sp>
        <p:nvSpPr>
          <p:cNvPr id="4" name="Slide Number Placeholder 3"/>
          <p:cNvSpPr>
            <a:spLocks noGrp="1"/>
          </p:cNvSpPr>
          <p:nvPr>
            <p:ph type="sldNum" sz="quarter" idx="12"/>
          </p:nvPr>
        </p:nvSpPr>
        <p:spPr/>
        <p:txBody>
          <a:bodyPr/>
          <a:lstStyle/>
          <a:p>
            <a:pPr algn="r" rtl="0"/>
            <a:r>
              <a:rPr lang="tr" b="0" i="0" u="none" baseline="0"/>
              <a:t>!</a:t>
            </a:r>
            <a:fld id="{CBD56858-EB0B-D04D-B23C-7A827FD60C9F}" type="slidenum">
              <a:rPr/>
              <a:pPr/>
              <a:t>32</a:t>
            </a:fld>
            <a:endParaRPr lang="tr" dirty="0"/>
          </a:p>
        </p:txBody>
      </p:sp>
    </p:spTree>
    <p:extLst>
      <p:ext uri="{BB962C8B-B14F-4D97-AF65-F5344CB8AC3E}">
        <p14:creationId xmlns:p14="http://schemas.microsoft.com/office/powerpoint/2010/main" val="41009288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0200" y="0"/>
            <a:ext cx="8534400" cy="1143000"/>
          </a:xfrm>
        </p:spPr>
        <p:txBody>
          <a:bodyPr/>
          <a:lstStyle/>
          <a:p>
            <a:pPr rtl="0"/>
            <a:r>
              <a:rPr lang="tr" sz="3400" b="1" i="0" u="none" baseline="0"/>
              <a:t>Hizmet sağlayıcılara trafik verilerini gerçek zamanlı olarak toplama emrinin verilmesi</a:t>
            </a:r>
          </a:p>
        </p:txBody>
      </p:sp>
      <p:sp>
        <p:nvSpPr>
          <p:cNvPr id="3" name="Content Placeholder 2"/>
          <p:cNvSpPr>
            <a:spLocks noGrp="1"/>
          </p:cNvSpPr>
          <p:nvPr>
            <p:ph idx="1"/>
          </p:nvPr>
        </p:nvSpPr>
        <p:spPr>
          <a:xfrm>
            <a:off x="482600" y="1665962"/>
            <a:ext cx="8229600" cy="4690388"/>
          </a:xfrm>
        </p:spPr>
        <p:txBody>
          <a:bodyPr>
            <a:normAutofit fontScale="85000" lnSpcReduction="10000"/>
          </a:bodyPr>
          <a:lstStyle/>
          <a:p>
            <a:pPr algn="just" rtl="0">
              <a:lnSpc>
                <a:spcPct val="110000"/>
              </a:lnSpc>
              <a:spcBef>
                <a:spcPts val="600"/>
              </a:spcBef>
              <a:spcAft>
                <a:spcPts val="1200"/>
              </a:spcAft>
            </a:pPr>
            <a:r>
              <a:rPr lang="tr" b="0" i="0" u="none" baseline="0" dirty="0"/>
              <a:t>Emir, bölge dahilinde veri toplamak için yeterli altyapıya sahip oldukları takdirde, genel merkezi bölge dışında olan hizmet sağlayıcıları da kapsayabilir</a:t>
            </a:r>
          </a:p>
          <a:p>
            <a:pPr algn="just" rtl="0">
              <a:lnSpc>
                <a:spcPct val="110000"/>
              </a:lnSpc>
              <a:spcBef>
                <a:spcPts val="600"/>
              </a:spcBef>
              <a:spcAft>
                <a:spcPts val="1200"/>
              </a:spcAft>
            </a:pPr>
            <a:r>
              <a:rPr lang="tr" b="0" i="0" u="none" baseline="0" dirty="0"/>
              <a:t>Emir, (çalışanları da dahil olmak üzere) hizmet sağlayıcılara gizliliği koruma zorunluluğu getirmelidir </a:t>
            </a:r>
          </a:p>
          <a:p>
            <a:pPr algn="just" rtl="0">
              <a:lnSpc>
                <a:spcPct val="110000"/>
              </a:lnSpc>
              <a:spcBef>
                <a:spcPts val="600"/>
              </a:spcBef>
              <a:spcAft>
                <a:spcPts val="1200"/>
              </a:spcAft>
            </a:pPr>
            <a:r>
              <a:rPr lang="tr" b="0" i="0" u="none" baseline="0" dirty="0"/>
              <a:t>Emirde hizmet sağlayıcıların (varsa) trafik verilerinin gerçek zamanlı olarak toplanması tedbirinin uygulandığı konusunda abonelerini bilgilendirme yükümlülüğünden muaf tutuldukları belirtilmelidir</a:t>
            </a:r>
          </a:p>
        </p:txBody>
      </p:sp>
      <p:sp>
        <p:nvSpPr>
          <p:cNvPr id="4" name="Slide Number Placeholder 3"/>
          <p:cNvSpPr>
            <a:spLocks noGrp="1"/>
          </p:cNvSpPr>
          <p:nvPr>
            <p:ph type="sldNum" sz="quarter" idx="12"/>
          </p:nvPr>
        </p:nvSpPr>
        <p:spPr/>
        <p:txBody>
          <a:bodyPr/>
          <a:lstStyle/>
          <a:p>
            <a:pPr algn="r" rtl="0"/>
            <a:r>
              <a:rPr lang="tr" b="0" i="0" u="none" baseline="0"/>
              <a:t>!</a:t>
            </a:r>
            <a:fld id="{CBD56858-EB0B-D04D-B23C-7A827FD60C9F}" type="slidenum">
              <a:rPr/>
              <a:pPr/>
              <a:t>33</a:t>
            </a:fld>
            <a:endParaRPr lang="tr" dirty="0"/>
          </a:p>
        </p:txBody>
      </p:sp>
    </p:spTree>
    <p:extLst>
      <p:ext uri="{BB962C8B-B14F-4D97-AF65-F5344CB8AC3E}">
        <p14:creationId xmlns:p14="http://schemas.microsoft.com/office/powerpoint/2010/main" val="294514669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tr" sz="3400" b="1" i="0" u="none" baseline="0"/>
              <a:t>İçerik Verilerinin Ele Geçirilmesi</a:t>
            </a:r>
            <a:endParaRPr lang="tr" sz="3400" b="1" dirty="0"/>
          </a:p>
        </p:txBody>
      </p:sp>
      <p:sp>
        <p:nvSpPr>
          <p:cNvPr id="3" name="Content Placeholder 2"/>
          <p:cNvSpPr>
            <a:spLocks noGrp="1"/>
          </p:cNvSpPr>
          <p:nvPr>
            <p:ph idx="1"/>
          </p:nvPr>
        </p:nvSpPr>
        <p:spPr>
          <a:xfrm>
            <a:off x="457200" y="1528176"/>
            <a:ext cx="8229600" cy="4584526"/>
          </a:xfrm>
        </p:spPr>
        <p:txBody>
          <a:bodyPr>
            <a:normAutofit/>
          </a:bodyPr>
          <a:lstStyle/>
          <a:p>
            <a:pPr marL="0" indent="0" algn="just" rtl="0">
              <a:buNone/>
            </a:pPr>
            <a:r>
              <a:rPr lang="tr" b="0" i="0" u="none" baseline="0"/>
              <a:t>[eğitmen ulusal mevzuattaki ilgili hükmü buraya girmelidir]</a:t>
            </a:r>
          </a:p>
        </p:txBody>
      </p:sp>
      <p:sp>
        <p:nvSpPr>
          <p:cNvPr id="4" name="Slide Number Placeholder 3"/>
          <p:cNvSpPr>
            <a:spLocks noGrp="1"/>
          </p:cNvSpPr>
          <p:nvPr>
            <p:ph type="sldNum" sz="quarter" idx="12"/>
          </p:nvPr>
        </p:nvSpPr>
        <p:spPr/>
        <p:txBody>
          <a:bodyPr/>
          <a:lstStyle/>
          <a:p>
            <a:pPr algn="r" rtl="0"/>
            <a:r>
              <a:rPr lang="tr" b="0" i="0" u="none" baseline="0"/>
              <a:t>!</a:t>
            </a:r>
            <a:fld id="{CBD56858-EB0B-D04D-B23C-7A827FD60C9F}" type="slidenum">
              <a:rPr/>
              <a:pPr/>
              <a:t>34</a:t>
            </a:fld>
            <a:endParaRPr lang="tr" dirty="0"/>
          </a:p>
        </p:txBody>
      </p:sp>
    </p:spTree>
    <p:extLst>
      <p:ext uri="{BB962C8B-B14F-4D97-AF65-F5344CB8AC3E}">
        <p14:creationId xmlns:p14="http://schemas.microsoft.com/office/powerpoint/2010/main" val="284029805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tr" sz="3400" b="1" i="0" u="none" baseline="0"/>
              <a:t>Hizmet sağlayıcılara içerik verilerini ele geçirme emrinin verilmesi</a:t>
            </a:r>
            <a:endParaRPr lang="tr" sz="3400" b="1" dirty="0"/>
          </a:p>
        </p:txBody>
      </p:sp>
      <p:sp>
        <p:nvSpPr>
          <p:cNvPr id="3" name="Content Placeholder 2"/>
          <p:cNvSpPr>
            <a:spLocks noGrp="1"/>
          </p:cNvSpPr>
          <p:nvPr>
            <p:ph idx="1"/>
          </p:nvPr>
        </p:nvSpPr>
        <p:spPr>
          <a:xfrm>
            <a:off x="457200" y="1866378"/>
            <a:ext cx="8229600" cy="4259785"/>
          </a:xfrm>
        </p:spPr>
        <p:txBody>
          <a:bodyPr/>
          <a:lstStyle/>
          <a:p>
            <a:pPr algn="just" rtl="0"/>
            <a:r>
              <a:rPr lang="tr" b="0" i="0" u="none" baseline="0" dirty="0"/>
              <a:t>Özel hayatın gizliliği açısından en hassas yetkidir – dolayısıyla en yüksek seviyede güvenceye tabidir </a:t>
            </a:r>
          </a:p>
          <a:p>
            <a:pPr algn="just" rtl="0"/>
            <a:endParaRPr lang="tr" dirty="0"/>
          </a:p>
          <a:p>
            <a:pPr algn="just" rtl="0"/>
            <a:r>
              <a:rPr lang="tr" b="0" i="0" u="none" baseline="0" dirty="0"/>
              <a:t>İçerik verilerini ele geçirmek için genellikle özel sektör hizmet sağlayıcılarının yardımı gereklidir</a:t>
            </a:r>
          </a:p>
          <a:p>
            <a:pPr algn="just" rtl="0"/>
            <a:endParaRPr lang="tr" dirty="0"/>
          </a:p>
        </p:txBody>
      </p:sp>
      <p:sp>
        <p:nvSpPr>
          <p:cNvPr id="4" name="Slide Number Placeholder 3"/>
          <p:cNvSpPr>
            <a:spLocks noGrp="1"/>
          </p:cNvSpPr>
          <p:nvPr>
            <p:ph type="sldNum" sz="quarter" idx="12"/>
          </p:nvPr>
        </p:nvSpPr>
        <p:spPr/>
        <p:txBody>
          <a:bodyPr/>
          <a:lstStyle/>
          <a:p>
            <a:pPr algn="r" rtl="0"/>
            <a:r>
              <a:rPr lang="tr" b="0" i="0" u="none" baseline="0"/>
              <a:t>!</a:t>
            </a:r>
            <a:fld id="{CBD56858-EB0B-D04D-B23C-7A827FD60C9F}" type="slidenum">
              <a:rPr/>
              <a:pPr/>
              <a:t>35</a:t>
            </a:fld>
            <a:endParaRPr lang="tr" dirty="0"/>
          </a:p>
        </p:txBody>
      </p:sp>
    </p:spTree>
    <p:extLst>
      <p:ext uri="{BB962C8B-B14F-4D97-AF65-F5344CB8AC3E}">
        <p14:creationId xmlns:p14="http://schemas.microsoft.com/office/powerpoint/2010/main" val="335208259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0200" y="137786"/>
            <a:ext cx="8534400" cy="1143000"/>
          </a:xfrm>
        </p:spPr>
        <p:txBody>
          <a:bodyPr/>
          <a:lstStyle/>
          <a:p>
            <a:pPr rtl="0"/>
            <a:r>
              <a:rPr lang="tr" sz="3400" b="1" i="0" u="none" baseline="0"/>
              <a:t>Hizmet sağlayıcılara içerik verilerini ele geçirme emrinin verilmesi</a:t>
            </a:r>
          </a:p>
        </p:txBody>
      </p:sp>
      <p:sp>
        <p:nvSpPr>
          <p:cNvPr id="3" name="Content Placeholder 2"/>
          <p:cNvSpPr>
            <a:spLocks noGrp="1"/>
          </p:cNvSpPr>
          <p:nvPr>
            <p:ph idx="1"/>
          </p:nvPr>
        </p:nvSpPr>
        <p:spPr>
          <a:xfrm>
            <a:off x="482600" y="1640910"/>
            <a:ext cx="8229600" cy="4715440"/>
          </a:xfrm>
        </p:spPr>
        <p:txBody>
          <a:bodyPr>
            <a:normAutofit fontScale="92500" lnSpcReduction="10000"/>
          </a:bodyPr>
          <a:lstStyle/>
          <a:p>
            <a:pPr algn="just" rtl="0">
              <a:spcBef>
                <a:spcPts val="600"/>
              </a:spcBef>
              <a:spcAft>
                <a:spcPts val="1200"/>
              </a:spcAft>
            </a:pPr>
            <a:r>
              <a:rPr lang="tr" b="0" i="0" u="none" baseline="0"/>
              <a:t>Emir, ciddi suçlarla bağlantılı olarak gerek duyulan içerik verileriyle ilgili olmalıdır</a:t>
            </a:r>
          </a:p>
          <a:p>
            <a:pPr algn="just" rtl="0">
              <a:spcBef>
                <a:spcPts val="600"/>
              </a:spcBef>
              <a:spcAft>
                <a:spcPts val="1200"/>
              </a:spcAft>
            </a:pPr>
            <a:r>
              <a:rPr lang="tr" b="0" i="0" u="none" baseline="0"/>
              <a:t>Emir, hizmet sağlayıcıyı ilgili verileri ele geçirmeye ya da yetkili makamların söz konusu verileri ele geçirmesine yardım etmeye zorlayabilir</a:t>
            </a:r>
          </a:p>
          <a:p>
            <a:pPr algn="just" rtl="0">
              <a:spcBef>
                <a:spcPts val="600"/>
              </a:spcBef>
              <a:spcAft>
                <a:spcPts val="1200"/>
              </a:spcAft>
            </a:pPr>
            <a:r>
              <a:rPr lang="tr" b="0" i="0" u="none" baseline="0"/>
              <a:t>Emir, hizmet sağlayıcıların teknik kabiliyetlerinin ötesine geçmemelidir </a:t>
            </a:r>
          </a:p>
          <a:p>
            <a:pPr algn="just" rtl="0">
              <a:spcBef>
                <a:spcPts val="600"/>
              </a:spcBef>
              <a:spcAft>
                <a:spcPts val="1200"/>
              </a:spcAft>
            </a:pPr>
            <a:r>
              <a:rPr lang="tr" b="0" i="0" u="none" baseline="0"/>
              <a:t>Emir, genel merkezi bölge dışında olan hizmet sağlayıcıları da kapsayabilir.</a:t>
            </a:r>
          </a:p>
        </p:txBody>
      </p:sp>
      <p:sp>
        <p:nvSpPr>
          <p:cNvPr id="4" name="Slide Number Placeholder 3"/>
          <p:cNvSpPr>
            <a:spLocks noGrp="1"/>
          </p:cNvSpPr>
          <p:nvPr>
            <p:ph type="sldNum" sz="quarter" idx="12"/>
          </p:nvPr>
        </p:nvSpPr>
        <p:spPr/>
        <p:txBody>
          <a:bodyPr/>
          <a:lstStyle/>
          <a:p>
            <a:pPr algn="r" rtl="0"/>
            <a:r>
              <a:rPr lang="tr" b="0" i="0" u="none" baseline="0"/>
              <a:t>!</a:t>
            </a:r>
            <a:fld id="{CBD56858-EB0B-D04D-B23C-7A827FD60C9F}" type="slidenum">
              <a:rPr/>
              <a:pPr/>
              <a:t>36</a:t>
            </a:fld>
            <a:endParaRPr lang="tr" dirty="0"/>
          </a:p>
        </p:txBody>
      </p:sp>
    </p:spTree>
    <p:extLst>
      <p:ext uri="{BB962C8B-B14F-4D97-AF65-F5344CB8AC3E}">
        <p14:creationId xmlns:p14="http://schemas.microsoft.com/office/powerpoint/2010/main" val="387111063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0200" y="0"/>
            <a:ext cx="8534400" cy="1143000"/>
          </a:xfrm>
        </p:spPr>
        <p:txBody>
          <a:bodyPr/>
          <a:lstStyle/>
          <a:p>
            <a:pPr rtl="0"/>
            <a:r>
              <a:rPr lang="tr" sz="3400" b="1" i="0" u="none" baseline="0"/>
              <a:t>Hizmet sağlayıcılara içerik verilerini ele geçirme emrinin verilmesi</a:t>
            </a:r>
          </a:p>
        </p:txBody>
      </p:sp>
      <p:sp>
        <p:nvSpPr>
          <p:cNvPr id="3" name="Content Placeholder 2"/>
          <p:cNvSpPr>
            <a:spLocks noGrp="1"/>
          </p:cNvSpPr>
          <p:nvPr>
            <p:ph idx="1"/>
          </p:nvPr>
        </p:nvSpPr>
        <p:spPr>
          <a:xfrm>
            <a:off x="482600" y="1590805"/>
            <a:ext cx="8229600" cy="4765546"/>
          </a:xfrm>
        </p:spPr>
        <p:txBody>
          <a:bodyPr>
            <a:normAutofit fontScale="85000" lnSpcReduction="10000"/>
          </a:bodyPr>
          <a:lstStyle/>
          <a:p>
            <a:pPr algn="just" rtl="0">
              <a:spcBef>
                <a:spcPts val="600"/>
              </a:spcBef>
              <a:spcAft>
                <a:spcPts val="1200"/>
              </a:spcAft>
            </a:pPr>
            <a:r>
              <a:rPr lang="tr" b="0" i="0" u="none" baseline="0"/>
              <a:t>Emir, bölge dahilinde içerik verilerini ele geçirmek için yeterli altyapıya sahip oldukları takdirde, genel merkezi bölge dışında olan hizmet sağlayıcıları da kapsayabilir</a:t>
            </a:r>
          </a:p>
          <a:p>
            <a:pPr algn="just" rtl="0">
              <a:spcBef>
                <a:spcPts val="600"/>
              </a:spcBef>
              <a:spcAft>
                <a:spcPts val="1200"/>
              </a:spcAft>
            </a:pPr>
            <a:r>
              <a:rPr lang="tr" b="0" i="0" u="none" baseline="0"/>
              <a:t>Emir, (çalışanları da dahil olmak üzere) hizmet sağlayıcılara gizliliği koruma zorunluluğu getirmelidir </a:t>
            </a:r>
          </a:p>
          <a:p>
            <a:pPr algn="just" rtl="0">
              <a:spcBef>
                <a:spcPts val="600"/>
              </a:spcBef>
              <a:spcAft>
                <a:spcPts val="1200"/>
              </a:spcAft>
            </a:pPr>
            <a:r>
              <a:rPr lang="tr" b="0" i="0" u="none" baseline="0"/>
              <a:t>Emirde hizmet sağlayıcıların (varsa) içerik verilerinin ele geçirilmesi tedbirinin uygulandığı konusunda abonelerini bilgilendirme yükümlülüğünden muaf tutuldukları belirtilmelidir</a:t>
            </a:r>
          </a:p>
        </p:txBody>
      </p:sp>
      <p:sp>
        <p:nvSpPr>
          <p:cNvPr id="4" name="Slide Number Placeholder 3"/>
          <p:cNvSpPr>
            <a:spLocks noGrp="1"/>
          </p:cNvSpPr>
          <p:nvPr>
            <p:ph type="sldNum" sz="quarter" idx="12"/>
          </p:nvPr>
        </p:nvSpPr>
        <p:spPr/>
        <p:txBody>
          <a:bodyPr/>
          <a:lstStyle/>
          <a:p>
            <a:pPr algn="r" rtl="0"/>
            <a:r>
              <a:rPr lang="tr" b="0" i="0" u="none" baseline="0"/>
              <a:t>!</a:t>
            </a:r>
            <a:fld id="{CBD56858-EB0B-D04D-B23C-7A827FD60C9F}" type="slidenum">
              <a:rPr/>
              <a:pPr/>
              <a:t>37</a:t>
            </a:fld>
            <a:endParaRPr lang="tr" dirty="0"/>
          </a:p>
        </p:txBody>
      </p:sp>
    </p:spTree>
    <p:extLst>
      <p:ext uri="{BB962C8B-B14F-4D97-AF65-F5344CB8AC3E}">
        <p14:creationId xmlns:p14="http://schemas.microsoft.com/office/powerpoint/2010/main" val="12946325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0124"/>
            <a:ext cx="8229600" cy="992875"/>
          </a:xfrm>
        </p:spPr>
        <p:txBody>
          <a:bodyPr/>
          <a:lstStyle/>
          <a:p>
            <a:pPr rtl="0"/>
            <a:r>
              <a:rPr lang="tr" sz="3400" b="1" i="0" u="none" baseline="0"/>
              <a:t>Hizmet Sağlayıcılarla Gönüllü İşbirliği</a:t>
            </a:r>
            <a:endParaRPr lang="tr" sz="3400" b="1" dirty="0"/>
          </a:p>
        </p:txBody>
      </p:sp>
      <p:sp>
        <p:nvSpPr>
          <p:cNvPr id="3" name="Content Placeholder 2"/>
          <p:cNvSpPr>
            <a:spLocks noGrp="1"/>
          </p:cNvSpPr>
          <p:nvPr>
            <p:ph idx="1"/>
          </p:nvPr>
        </p:nvSpPr>
        <p:spPr>
          <a:xfrm>
            <a:off x="457200" y="1741118"/>
            <a:ext cx="8229600" cy="4385045"/>
          </a:xfrm>
        </p:spPr>
        <p:txBody>
          <a:bodyPr/>
          <a:lstStyle/>
          <a:p>
            <a:pPr marL="0" indent="0" algn="just" rtl="0">
              <a:buNone/>
            </a:pPr>
            <a:r>
              <a:rPr lang="tr" b="0" i="0" u="none" baseline="0" dirty="0"/>
              <a:t>[eğitmen, varsa, kolluk makamları ile özel sektör hizmet sağlayıcıları ve diğer sektör </a:t>
            </a:r>
            <a:r>
              <a:rPr lang="tr-TR" dirty="0"/>
              <a:t>tarafları</a:t>
            </a:r>
            <a:r>
              <a:rPr lang="tr" b="0" i="0" u="none" baseline="0" dirty="0"/>
              <a:t> arasında imzalanmış mutabakat zaptlarının ya da özel sektör-kamu sektörü sözleşmelerinin ayrıntılarını buraya girmelidir]</a:t>
            </a:r>
          </a:p>
        </p:txBody>
      </p:sp>
      <p:sp>
        <p:nvSpPr>
          <p:cNvPr id="4" name="Slide Number Placeholder 3"/>
          <p:cNvSpPr>
            <a:spLocks noGrp="1"/>
          </p:cNvSpPr>
          <p:nvPr>
            <p:ph type="sldNum" sz="quarter" idx="12"/>
          </p:nvPr>
        </p:nvSpPr>
        <p:spPr/>
        <p:txBody>
          <a:bodyPr/>
          <a:lstStyle/>
          <a:p>
            <a:pPr algn="r" rtl="0"/>
            <a:r>
              <a:rPr lang="tr" b="0" i="0" u="none" baseline="0"/>
              <a:t>!</a:t>
            </a:r>
            <a:fld id="{CBD56858-EB0B-D04D-B23C-7A827FD60C9F}" type="slidenum">
              <a:rPr/>
              <a:pPr/>
              <a:t>38</a:t>
            </a:fld>
            <a:endParaRPr lang="tr" dirty="0"/>
          </a:p>
        </p:txBody>
      </p:sp>
    </p:spTree>
    <p:extLst>
      <p:ext uri="{BB962C8B-B14F-4D97-AF65-F5344CB8AC3E}">
        <p14:creationId xmlns:p14="http://schemas.microsoft.com/office/powerpoint/2010/main" val="164349386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1068"/>
            <a:ext cx="8229600" cy="951931"/>
          </a:xfrm>
        </p:spPr>
        <p:txBody>
          <a:bodyPr/>
          <a:lstStyle/>
          <a:p>
            <a:pPr rtl="0"/>
            <a:r>
              <a:rPr lang="tr" sz="3400" b="1" i="0" u="none" baseline="0" dirty="0"/>
              <a:t>Ulusal Hizmet Sağlayıcıların Elindeki</a:t>
            </a:r>
            <a:br>
              <a:rPr lang="tr" sz="3400" b="1" i="0" u="none" baseline="0" dirty="0"/>
            </a:br>
            <a:r>
              <a:rPr lang="tr" sz="3400" b="1" i="0" u="none" baseline="0" dirty="0"/>
              <a:t>Bulut </a:t>
            </a:r>
            <a:r>
              <a:rPr lang="tr" sz="3400" b="1" i="0" u="none" baseline="0" dirty="0" smtClean="0"/>
              <a:t>Verilere </a:t>
            </a:r>
            <a:r>
              <a:rPr lang="tr" sz="3400" b="1" i="0" u="none" baseline="0" dirty="0"/>
              <a:t>Erişim</a:t>
            </a:r>
            <a:endParaRPr lang="tr" sz="3400" b="1" dirty="0"/>
          </a:p>
        </p:txBody>
      </p:sp>
      <p:sp>
        <p:nvSpPr>
          <p:cNvPr id="3" name="Content Placeholder 2"/>
          <p:cNvSpPr>
            <a:spLocks noGrp="1"/>
          </p:cNvSpPr>
          <p:nvPr>
            <p:ph idx="1"/>
          </p:nvPr>
        </p:nvSpPr>
        <p:spPr>
          <a:xfrm>
            <a:off x="457200" y="1929008"/>
            <a:ext cx="8229600" cy="4197155"/>
          </a:xfrm>
        </p:spPr>
        <p:txBody>
          <a:bodyPr/>
          <a:lstStyle/>
          <a:p>
            <a:pPr algn="just" rtl="0"/>
            <a:r>
              <a:rPr lang="tr" b="0" i="0" u="none" baseline="0" dirty="0"/>
              <a:t>Kolluk makamları ve hâkimler, kendi bölgelerindeki yargı alanına tabi ulusal hizmet sağlayıcıların elinde bulun</a:t>
            </a:r>
            <a:r>
              <a:rPr lang="tr-TR" b="0" i="0" u="none" baseline="0" dirty="0"/>
              <a:t>a</a:t>
            </a:r>
            <a:r>
              <a:rPr lang="tr" b="0" i="0" u="none" baseline="0" dirty="0"/>
              <a:t>n </a:t>
            </a:r>
            <a:r>
              <a:rPr lang="tr" b="1" i="0" u="sng" baseline="0" dirty="0"/>
              <a:t>bulut </a:t>
            </a:r>
            <a:r>
              <a:rPr lang="tr" b="1" i="0" u="sng" baseline="0" dirty="0" smtClean="0"/>
              <a:t>veriler</a:t>
            </a:r>
            <a:r>
              <a:rPr lang="tr" b="0" i="0" u="none" baseline="0" dirty="0" smtClean="0"/>
              <a:t> </a:t>
            </a:r>
            <a:r>
              <a:rPr lang="tr" b="0" i="0" u="none" baseline="0" dirty="0"/>
              <a:t>için ulusal </a:t>
            </a:r>
            <a:r>
              <a:rPr lang="tr-TR" b="0" i="0" u="none" baseline="0" dirty="0" smtClean="0"/>
              <a:t>yetkilerini </a:t>
            </a:r>
            <a:r>
              <a:rPr lang="tr" b="0" i="0" u="none" baseline="0" dirty="0" smtClean="0"/>
              <a:t>kullanabilir</a:t>
            </a:r>
            <a:endParaRPr lang="tr" b="0" i="0" u="none" baseline="0" dirty="0"/>
          </a:p>
        </p:txBody>
      </p:sp>
      <p:sp>
        <p:nvSpPr>
          <p:cNvPr id="4" name="Slide Number Placeholder 3"/>
          <p:cNvSpPr>
            <a:spLocks noGrp="1"/>
          </p:cNvSpPr>
          <p:nvPr>
            <p:ph type="sldNum" sz="quarter" idx="12"/>
          </p:nvPr>
        </p:nvSpPr>
        <p:spPr/>
        <p:txBody>
          <a:bodyPr/>
          <a:lstStyle/>
          <a:p>
            <a:pPr algn="r" rtl="0"/>
            <a:fld id="{CBD56858-EB0B-D04D-B23C-7A827FD60C9F}" type="slidenum">
              <a:rPr/>
              <a:pPr/>
              <a:t>39</a:t>
            </a:fld>
            <a:endParaRPr lang="tr"/>
          </a:p>
        </p:txBody>
      </p:sp>
    </p:spTree>
    <p:extLst>
      <p:ext uri="{BB962C8B-B14F-4D97-AF65-F5344CB8AC3E}">
        <p14:creationId xmlns:p14="http://schemas.microsoft.com/office/powerpoint/2010/main" val="6778435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81382"/>
            <a:ext cx="8512512" cy="5487657"/>
          </a:xfrm>
        </p:spPr>
        <p:txBody>
          <a:bodyPr>
            <a:normAutofit/>
          </a:bodyPr>
          <a:lstStyle/>
          <a:p>
            <a:pPr algn="just" rtl="0">
              <a:spcBef>
                <a:spcPts val="600"/>
              </a:spcBef>
              <a:spcAft>
                <a:spcPts val="1200"/>
              </a:spcAft>
              <a:buNone/>
            </a:pPr>
            <a:r>
              <a:rPr lang="tr" sz="2800" b="0" i="0" u="none" baseline="0" dirty="0"/>
              <a:t>Bu oturum sonunda katılımcılar:</a:t>
            </a:r>
          </a:p>
          <a:p>
            <a:pPr algn="just" rtl="0">
              <a:spcBef>
                <a:spcPts val="600"/>
              </a:spcBef>
              <a:spcAft>
                <a:spcPts val="1200"/>
              </a:spcAft>
            </a:pPr>
            <a:r>
              <a:rPr lang="tr" sz="2800" b="0" i="0" u="none" baseline="0" dirty="0"/>
              <a:t>Siber suçlarla </a:t>
            </a:r>
            <a:r>
              <a:rPr lang="tr-TR" sz="2800" b="0" i="0" u="none" baseline="0" dirty="0"/>
              <a:t>mücadelede </a:t>
            </a:r>
            <a:r>
              <a:rPr lang="tr" sz="2800" b="0" i="0" u="none" baseline="0" dirty="0"/>
              <a:t>özel sektörle işbirliğinin </a:t>
            </a:r>
            <a:r>
              <a:rPr lang="tr-TR" sz="2800" b="0" i="0" u="none" baseline="0" dirty="0"/>
              <a:t>esas</a:t>
            </a:r>
            <a:r>
              <a:rPr lang="tr" sz="2800" b="0" i="0" u="none" baseline="0" dirty="0"/>
              <a:t> olduğunu anlayacaktır,</a:t>
            </a:r>
          </a:p>
          <a:p>
            <a:pPr algn="just" rtl="0">
              <a:spcBef>
                <a:spcPts val="600"/>
              </a:spcBef>
              <a:spcAft>
                <a:spcPts val="1200"/>
              </a:spcAft>
            </a:pPr>
            <a:r>
              <a:rPr lang="tr" sz="2800" b="0" i="0" u="none" baseline="0" dirty="0"/>
              <a:t>Ulusal sektörle (zorunlu ve gönüllü) işbirliğinin seviyelerini tespit edebilecektir, </a:t>
            </a:r>
          </a:p>
          <a:p>
            <a:pPr algn="just" rtl="0">
              <a:spcBef>
                <a:spcPts val="600"/>
              </a:spcBef>
              <a:spcAft>
                <a:spcPts val="1200"/>
              </a:spcAft>
            </a:pPr>
            <a:r>
              <a:rPr lang="tr" sz="2800" b="0" i="0" u="none" baseline="0" dirty="0"/>
              <a:t>Ulusal mevzuatta</a:t>
            </a:r>
            <a:r>
              <a:rPr lang="tr-TR" sz="2800" b="0" i="0" u="none" baseline="0" dirty="0"/>
              <a:t>,</a:t>
            </a:r>
            <a:r>
              <a:rPr lang="tr" sz="2800" b="0" i="0" u="none" baseline="0" dirty="0"/>
              <a:t> kolluk </a:t>
            </a:r>
            <a:r>
              <a:rPr lang="tr-TR" sz="2800" dirty="0"/>
              <a:t>makamları</a:t>
            </a:r>
            <a:r>
              <a:rPr lang="tr" sz="2800" b="0" i="0" u="none" baseline="0" dirty="0"/>
              <a:t> ile ulusal sektör arasında zorunlu işbirliğine imkân tanıyan çeşitli araçları tespit edebilecektir,</a:t>
            </a:r>
          </a:p>
          <a:p>
            <a:pPr algn="just" rtl="0">
              <a:spcBef>
                <a:spcPts val="600"/>
              </a:spcBef>
              <a:spcAft>
                <a:spcPts val="1200"/>
              </a:spcAft>
            </a:pPr>
            <a:r>
              <a:rPr lang="tr" sz="2800" b="0" i="0" u="none" baseline="0" dirty="0"/>
              <a:t>Bulut </a:t>
            </a:r>
            <a:r>
              <a:rPr lang="tr" sz="2800" b="0" i="0" u="none" baseline="0" dirty="0" smtClean="0"/>
              <a:t>verilerin</a:t>
            </a:r>
            <a:r>
              <a:rPr lang="tr-TR" sz="2800" b="0" i="0" u="none" baseline="0" dirty="0" smtClean="0"/>
              <a:t>,</a:t>
            </a:r>
            <a:r>
              <a:rPr lang="tr" sz="2800" b="0" i="0" u="none" baseline="0" dirty="0" smtClean="0"/>
              <a:t> </a:t>
            </a:r>
            <a:r>
              <a:rPr lang="tr" sz="2800" b="0" i="0" u="none" baseline="0" dirty="0"/>
              <a:t>siber suç soruşturmaları yürütmek konusunda yarattığı güçlükleri anlayabilecektir</a:t>
            </a:r>
            <a:r>
              <a:rPr lang="tr-TR" sz="2800" dirty="0"/>
              <a:t>.</a:t>
            </a:r>
            <a:endParaRPr lang="tr" sz="2800" b="0" i="0" u="none" baseline="0" dirty="0"/>
          </a:p>
        </p:txBody>
      </p:sp>
      <p:sp>
        <p:nvSpPr>
          <p:cNvPr id="4" name="Title 1"/>
          <p:cNvSpPr>
            <a:spLocks noGrp="1"/>
          </p:cNvSpPr>
          <p:nvPr>
            <p:ph type="title"/>
          </p:nvPr>
        </p:nvSpPr>
        <p:spPr>
          <a:xfrm>
            <a:off x="457200" y="146050"/>
            <a:ext cx="8229600" cy="773266"/>
          </a:xfrm>
        </p:spPr>
        <p:txBody>
          <a:bodyPr/>
          <a:lstStyle/>
          <a:p>
            <a:pPr rtl="0"/>
            <a:r>
              <a:rPr lang="tr" b="1" i="0" u="none" baseline="0"/>
              <a:t>Oturumun Hedefleri</a:t>
            </a:r>
            <a:endParaRPr lang="tr" b="1" dirty="0"/>
          </a:p>
        </p:txBody>
      </p:sp>
      <p:sp>
        <p:nvSpPr>
          <p:cNvPr id="5" name="Slide Number Placeholder 4"/>
          <p:cNvSpPr>
            <a:spLocks noGrp="1"/>
          </p:cNvSpPr>
          <p:nvPr>
            <p:ph type="sldNum" sz="quarter" idx="12"/>
          </p:nvPr>
        </p:nvSpPr>
        <p:spPr/>
        <p:txBody>
          <a:bodyPr/>
          <a:lstStyle/>
          <a:p>
            <a:pPr algn="r" rtl="0"/>
            <a:fld id="{CBD56858-EB0B-D04D-B23C-7A827FD60C9F}" type="slidenum">
              <a:rPr/>
              <a:pPr/>
              <a:t>4</a:t>
            </a:fld>
            <a:endParaRPr lang="tr" dirty="0"/>
          </a:p>
        </p:txBody>
      </p:sp>
    </p:spTree>
    <p:extLst>
      <p:ext uri="{BB962C8B-B14F-4D97-AF65-F5344CB8AC3E}">
        <p14:creationId xmlns:p14="http://schemas.microsoft.com/office/powerpoint/2010/main" val="88701538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descr="Question Mark Clip Art">
            <a:hlinkClick r:id="rId3"/>
          </p:cNvPr>
          <p:cNvPicPr>
            <a:picLocks noChangeAspect="1" noChangeArrowheads="1"/>
          </p:cNvPicPr>
          <p:nvPr/>
        </p:nvPicPr>
        <p:blipFill>
          <a:blip r:embed="rId4" cstate="print"/>
          <a:srcRect/>
          <a:stretch>
            <a:fillRect/>
          </a:stretch>
        </p:blipFill>
        <p:spPr bwMode="auto">
          <a:xfrm>
            <a:off x="3143240" y="1357298"/>
            <a:ext cx="2857500" cy="2857500"/>
          </a:xfrm>
          <a:prstGeom prst="rect">
            <a:avLst/>
          </a:prstGeom>
          <a:noFill/>
        </p:spPr>
      </p:pic>
      <p:sp>
        <p:nvSpPr>
          <p:cNvPr id="4" name="TextBox 3"/>
          <p:cNvSpPr txBox="1"/>
          <p:nvPr/>
        </p:nvSpPr>
        <p:spPr>
          <a:xfrm>
            <a:off x="3071802" y="4500570"/>
            <a:ext cx="3014223" cy="923330"/>
          </a:xfrm>
          <a:prstGeom prst="rect">
            <a:avLst/>
          </a:prstGeom>
          <a:noFill/>
        </p:spPr>
        <p:txBody>
          <a:bodyPr wrap="none" rtlCol="0">
            <a:spAutoFit/>
          </a:bodyPr>
          <a:lstStyle/>
          <a:p>
            <a:pPr algn="l" rtl="0"/>
            <a:r>
              <a:rPr lang="tr" sz="5400" b="0" i="0" u="none" baseline="0"/>
              <a:t>Sorular</a:t>
            </a:r>
            <a:endParaRPr lang="tr" sz="5400" dirty="0"/>
          </a:p>
        </p:txBody>
      </p:sp>
      <p:sp>
        <p:nvSpPr>
          <p:cNvPr id="5" name="Slide Number Placeholder 4"/>
          <p:cNvSpPr>
            <a:spLocks noGrp="1"/>
          </p:cNvSpPr>
          <p:nvPr>
            <p:ph type="sldNum" sz="quarter" idx="12"/>
          </p:nvPr>
        </p:nvSpPr>
        <p:spPr/>
        <p:txBody>
          <a:bodyPr/>
          <a:lstStyle/>
          <a:p>
            <a:pPr algn="r" rtl="0"/>
            <a:fld id="{CBD56858-EB0B-D04D-B23C-7A827FD60C9F}" type="slidenum">
              <a:rPr/>
              <a:pPr/>
              <a:t>40</a:t>
            </a:fld>
            <a:endParaRPr lang="tr"/>
          </a:p>
        </p:txBody>
      </p:sp>
    </p:spTree>
    <p:extLst>
      <p:ext uri="{BB962C8B-B14F-4D97-AF65-F5344CB8AC3E}">
        <p14:creationId xmlns:p14="http://schemas.microsoft.com/office/powerpoint/2010/main" val="232080638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06221"/>
            <a:ext cx="8229600" cy="1899004"/>
          </a:xfrm>
        </p:spPr>
        <p:txBody>
          <a:bodyPr/>
          <a:lstStyle/>
          <a:p>
            <a:pPr rtl="0"/>
            <a:r>
              <a:rPr lang="tr-TR" b="1" i="0" u="none" baseline="0" dirty="0"/>
              <a:t>Üçüncü </a:t>
            </a:r>
            <a:r>
              <a:rPr lang="tr" b="1" i="0" u="none" baseline="0" dirty="0"/>
              <a:t>Bölüm</a:t>
            </a:r>
            <a:r>
              <a:rPr lang="tr" b="1" dirty="0"/>
              <a:t/>
            </a:r>
            <a:br>
              <a:rPr lang="tr" b="1" dirty="0"/>
            </a:br>
            <a:r>
              <a:rPr lang="tr" b="1" i="0" u="none" baseline="0" dirty="0"/>
              <a:t>Yabancı Hizmet Sağlayıcıların Elindeki Verilere Erişim</a:t>
            </a:r>
            <a:endParaRPr lang="tr" dirty="0"/>
          </a:p>
        </p:txBody>
      </p:sp>
      <p:pic>
        <p:nvPicPr>
          <p:cNvPr id="3" name="Picture 3"/>
          <p:cNvPicPr>
            <a:picLocks noGrp="1" noChangeAspect="1" noChangeArrowheads="1"/>
          </p:cNvPicPr>
          <p:nvPr>
            <p:ph sz="quarter" idx="1"/>
          </p:nvPr>
        </p:nvPicPr>
        <p:blipFill>
          <a:blip r:embed="rId3" cstate="print"/>
          <a:srcRect/>
          <a:stretch>
            <a:fillRect/>
          </a:stretch>
        </p:blipFill>
        <p:spPr bwMode="auto">
          <a:xfrm>
            <a:off x="6786578" y="4643446"/>
            <a:ext cx="1961507" cy="1766332"/>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pPr algn="r" rtl="0"/>
            <a:fld id="{CBD56858-EB0B-D04D-B23C-7A827FD60C9F}" type="slidenum">
              <a:rPr/>
              <a:pPr/>
              <a:t>41</a:t>
            </a:fld>
            <a:endParaRPr lang="tr"/>
          </a:p>
        </p:txBody>
      </p:sp>
    </p:spTree>
    <p:extLst>
      <p:ext uri="{BB962C8B-B14F-4D97-AF65-F5344CB8AC3E}">
        <p14:creationId xmlns:p14="http://schemas.microsoft.com/office/powerpoint/2010/main" val="48490969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tr" sz="3400" b="1" i="0" u="none" baseline="0"/>
              <a:t>Giriş</a:t>
            </a:r>
            <a:endParaRPr lang="tr" sz="3400" b="1" dirty="0"/>
          </a:p>
        </p:txBody>
      </p:sp>
      <p:sp>
        <p:nvSpPr>
          <p:cNvPr id="3" name="Content Placeholder 2"/>
          <p:cNvSpPr>
            <a:spLocks noGrp="1"/>
          </p:cNvSpPr>
          <p:nvPr>
            <p:ph idx="1"/>
          </p:nvPr>
        </p:nvSpPr>
        <p:spPr/>
        <p:txBody>
          <a:bodyPr/>
          <a:lstStyle/>
          <a:p>
            <a:pPr algn="just" rtl="0"/>
            <a:r>
              <a:rPr lang="tr" b="0" i="0" u="none" baseline="0" dirty="0"/>
              <a:t>Uluslararası hukukun mevcut normları çerçevesinde sınırları aşan / bölge dışında yargı </a:t>
            </a:r>
            <a:r>
              <a:rPr lang="tr-TR" b="0" i="0" u="none" baseline="0" dirty="0"/>
              <a:t>yetkisi</a:t>
            </a:r>
            <a:r>
              <a:rPr lang="tr" b="0" i="0" u="none" baseline="0" dirty="0"/>
              <a:t> tesis etmenin güçlükleri</a:t>
            </a:r>
          </a:p>
          <a:p>
            <a:pPr algn="just" rtl="0"/>
            <a:endParaRPr lang="tr" dirty="0"/>
          </a:p>
          <a:p>
            <a:pPr algn="just" rtl="0"/>
            <a:r>
              <a:rPr lang="tr" b="0" i="0" u="none" baseline="0" dirty="0"/>
              <a:t>Kolluk makamları ile yabancı hizmet sağlayıcılar arasında kurulması mümkün olan üç işbirliği seviyesi</a:t>
            </a:r>
          </a:p>
          <a:p>
            <a:pPr algn="just" rtl="0"/>
            <a:endParaRPr lang="tr" dirty="0"/>
          </a:p>
        </p:txBody>
      </p:sp>
      <p:sp>
        <p:nvSpPr>
          <p:cNvPr id="4" name="Slide Number Placeholder 3"/>
          <p:cNvSpPr>
            <a:spLocks noGrp="1"/>
          </p:cNvSpPr>
          <p:nvPr>
            <p:ph type="sldNum" sz="quarter" idx="12"/>
          </p:nvPr>
        </p:nvSpPr>
        <p:spPr/>
        <p:txBody>
          <a:bodyPr/>
          <a:lstStyle/>
          <a:p>
            <a:pPr algn="r" rtl="0"/>
            <a:fld id="{CBD56858-EB0B-D04D-B23C-7A827FD60C9F}" type="slidenum">
              <a:rPr/>
              <a:pPr/>
              <a:t>42</a:t>
            </a:fld>
            <a:endParaRPr lang="tr"/>
          </a:p>
        </p:txBody>
      </p:sp>
    </p:spTree>
    <p:extLst>
      <p:ext uri="{BB962C8B-B14F-4D97-AF65-F5344CB8AC3E}">
        <p14:creationId xmlns:p14="http://schemas.microsoft.com/office/powerpoint/2010/main" val="93784420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tr" sz="3400" b="1" i="0" u="none" baseline="0"/>
              <a:t>İşbirliği Seviyeleri</a:t>
            </a:r>
            <a:endParaRPr lang="tr" sz="3400" b="1"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577104910"/>
              </p:ext>
            </p:extLst>
          </p:nvPr>
        </p:nvGraphicFramePr>
        <p:xfrm>
          <a:off x="457200" y="1258094"/>
          <a:ext cx="8387542" cy="5257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p:cNvSpPr>
            <a:spLocks noGrp="1"/>
          </p:cNvSpPr>
          <p:nvPr>
            <p:ph type="sldNum" sz="quarter" idx="12"/>
          </p:nvPr>
        </p:nvSpPr>
        <p:spPr/>
        <p:txBody>
          <a:bodyPr/>
          <a:lstStyle/>
          <a:p>
            <a:pPr algn="r" rtl="0"/>
            <a:fld id="{CBD56858-EB0B-D04D-B23C-7A827FD60C9F}" type="slidenum">
              <a:rPr/>
              <a:pPr/>
              <a:t>43</a:t>
            </a:fld>
            <a:endParaRPr lang="tr"/>
          </a:p>
        </p:txBody>
      </p:sp>
    </p:spTree>
    <p:extLst>
      <p:ext uri="{BB962C8B-B14F-4D97-AF65-F5344CB8AC3E}">
        <p14:creationId xmlns:p14="http://schemas.microsoft.com/office/powerpoint/2010/main" val="312304372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217488"/>
            <a:ext cx="8329613" cy="1257300"/>
          </a:xfrm>
        </p:spPr>
        <p:txBody>
          <a:bodyPr/>
          <a:lstStyle/>
          <a:p>
            <a:pPr rtl="0"/>
            <a:r>
              <a:rPr lang="tr" sz="3400" b="1" i="0" u="none" baseline="0"/>
              <a:t>Zorunlu İşbirliği</a:t>
            </a:r>
            <a:endParaRPr lang="tr" sz="3400" b="1" dirty="0"/>
          </a:p>
        </p:txBody>
      </p:sp>
      <p:sp>
        <p:nvSpPr>
          <p:cNvPr id="3" name="Content Placeholder 2"/>
          <p:cNvSpPr>
            <a:spLocks noGrp="1"/>
          </p:cNvSpPr>
          <p:nvPr>
            <p:ph idx="1"/>
          </p:nvPr>
        </p:nvSpPr>
        <p:spPr/>
        <p:txBody>
          <a:bodyPr>
            <a:normAutofit fontScale="92500" lnSpcReduction="10000"/>
          </a:bodyPr>
          <a:lstStyle/>
          <a:p>
            <a:pPr algn="just" rtl="0"/>
            <a:r>
              <a:rPr lang="tr" b="0" i="0" u="none" baseline="0" dirty="0"/>
              <a:t>Devle</a:t>
            </a:r>
            <a:r>
              <a:rPr lang="tr-TR" b="0" i="0" u="none" baseline="0" dirty="0"/>
              <a:t>t</a:t>
            </a:r>
            <a:r>
              <a:rPr lang="tr" b="0" i="0" u="none" baseline="0" dirty="0"/>
              <a:t> makamları yoluyla karşılıklı adli yardım (Budapeşte Sözleşmesi'nin Taraflar arasında işbirliğine yönelik 23</a:t>
            </a:r>
            <a:r>
              <a:rPr lang="tr-TR" b="0" i="0" u="none" baseline="0" dirty="0"/>
              <a:t>.</a:t>
            </a:r>
            <a:r>
              <a:rPr lang="tr" b="0" i="0" u="none" baseline="0" dirty="0"/>
              <a:t> ila 35. Maddeleri)</a:t>
            </a:r>
          </a:p>
          <a:p>
            <a:pPr algn="just" rtl="0"/>
            <a:endParaRPr lang="tr" dirty="0"/>
          </a:p>
          <a:p>
            <a:pPr algn="just" rtl="0"/>
            <a:r>
              <a:rPr lang="tr" b="0" i="0" u="none" baseline="0" dirty="0"/>
              <a:t>Tarafların KAY taleplerini kendi ulusal tedbirleri yoluyla yapması </a:t>
            </a:r>
            <a:endParaRPr lang="tr" dirty="0"/>
          </a:p>
          <a:p>
            <a:pPr algn="just" rtl="0"/>
            <a:endParaRPr lang="tr" dirty="0"/>
          </a:p>
          <a:p>
            <a:pPr algn="just" rtl="0"/>
            <a:r>
              <a:rPr lang="tr" b="0" i="0" u="none" baseline="0" dirty="0"/>
              <a:t>Bölge içinde hizmetlerini sunan hizmet sağlayıcıya belirtilmiş abone bilgileri için ibraz emri verilmesi </a:t>
            </a:r>
          </a:p>
          <a:p>
            <a:pPr algn="just" rtl="0"/>
            <a:endParaRPr lang="tr" dirty="0"/>
          </a:p>
        </p:txBody>
      </p:sp>
      <p:sp>
        <p:nvSpPr>
          <p:cNvPr id="4" name="Slide Number Placeholder 3"/>
          <p:cNvSpPr>
            <a:spLocks noGrp="1"/>
          </p:cNvSpPr>
          <p:nvPr>
            <p:ph type="sldNum" sz="quarter" idx="12"/>
          </p:nvPr>
        </p:nvSpPr>
        <p:spPr/>
        <p:txBody>
          <a:bodyPr/>
          <a:lstStyle/>
          <a:p>
            <a:pPr algn="r" rtl="0"/>
            <a:fld id="{CBD56858-EB0B-D04D-B23C-7A827FD60C9F}" type="slidenum">
              <a:rPr/>
              <a:pPr/>
              <a:t>44</a:t>
            </a:fld>
            <a:endParaRPr lang="tr"/>
          </a:p>
        </p:txBody>
      </p:sp>
    </p:spTree>
    <p:extLst>
      <p:ext uri="{BB962C8B-B14F-4D97-AF65-F5344CB8AC3E}">
        <p14:creationId xmlns:p14="http://schemas.microsoft.com/office/powerpoint/2010/main" val="63289834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0026"/>
            <a:ext cx="8229600" cy="1143000"/>
          </a:xfrm>
        </p:spPr>
        <p:txBody>
          <a:bodyPr/>
          <a:lstStyle/>
          <a:p>
            <a:pPr rtl="0"/>
            <a:r>
              <a:rPr lang="tr" sz="3400" b="1" i="0" u="none" baseline="0" dirty="0"/>
              <a:t>İbraz Emirleri</a:t>
            </a:r>
            <a:endParaRPr lang="tr" sz="3400" b="1" dirty="0"/>
          </a:p>
        </p:txBody>
      </p:sp>
      <p:sp>
        <p:nvSpPr>
          <p:cNvPr id="4" name="Slide Number Placeholder 3"/>
          <p:cNvSpPr>
            <a:spLocks noGrp="1"/>
          </p:cNvSpPr>
          <p:nvPr>
            <p:ph type="sldNum" sz="quarter" idx="12"/>
          </p:nvPr>
        </p:nvSpPr>
        <p:spPr/>
        <p:txBody>
          <a:bodyPr/>
          <a:lstStyle/>
          <a:p>
            <a:pPr algn="r" rtl="0"/>
            <a:r>
              <a:rPr lang="tr" b="0" i="0" u="none" baseline="0"/>
              <a:t>!</a:t>
            </a:r>
            <a:fld id="{CBD56858-EB0B-D04D-B23C-7A827FD60C9F}" type="slidenum">
              <a:rPr/>
              <a:pPr/>
              <a:t>45</a:t>
            </a:fld>
            <a:endParaRPr lang="tr" dirty="0"/>
          </a:p>
        </p:txBody>
      </p:sp>
      <p:pic>
        <p:nvPicPr>
          <p:cNvPr id="6" name="Picture 5"/>
          <p:cNvPicPr>
            <a:picLocks noChangeAspect="1"/>
          </p:cNvPicPr>
          <p:nvPr/>
        </p:nvPicPr>
        <p:blipFill>
          <a:blip r:embed="rId3"/>
          <a:stretch>
            <a:fillRect/>
          </a:stretch>
        </p:blipFill>
        <p:spPr>
          <a:xfrm>
            <a:off x="1389887" y="751526"/>
            <a:ext cx="6492239" cy="6022638"/>
          </a:xfrm>
          <a:prstGeom prst="rect">
            <a:avLst/>
          </a:prstGeom>
        </p:spPr>
      </p:pic>
      <p:graphicFrame>
        <p:nvGraphicFramePr>
          <p:cNvPr id="7" name="Table 6">
            <a:extLst>
              <a:ext uri="{FF2B5EF4-FFF2-40B4-BE49-F238E27FC236}">
                <a16:creationId xmlns:a16="http://schemas.microsoft.com/office/drawing/2014/main" xmlns="" id="{A323181B-9840-4DA2-BAF9-AB291D54EA39}"/>
              </a:ext>
            </a:extLst>
          </p:cNvPr>
          <p:cNvGraphicFramePr>
            <a:graphicFrameLocks noGrp="1"/>
          </p:cNvGraphicFramePr>
          <p:nvPr>
            <p:extLst>
              <p:ext uri="{D42A27DB-BD31-4B8C-83A1-F6EECF244321}">
                <p14:modId xmlns:p14="http://schemas.microsoft.com/office/powerpoint/2010/main" val="1546809387"/>
              </p:ext>
            </p:extLst>
          </p:nvPr>
        </p:nvGraphicFramePr>
        <p:xfrm>
          <a:off x="1389888" y="751527"/>
          <a:ext cx="6492238" cy="6047059"/>
        </p:xfrm>
        <a:graphic>
          <a:graphicData uri="http://schemas.openxmlformats.org/drawingml/2006/table">
            <a:tbl>
              <a:tblPr firstRow="1" firstCol="1" bandRow="1">
                <a:tableStyleId>{5940675A-B579-460E-94D1-54222C63F5DA}</a:tableStyleId>
              </a:tblPr>
              <a:tblGrid>
                <a:gridCol w="2852497">
                  <a:extLst>
                    <a:ext uri="{9D8B030D-6E8A-4147-A177-3AD203B41FA5}">
                      <a16:colId xmlns:a16="http://schemas.microsoft.com/office/drawing/2014/main" xmlns="" val="3812583949"/>
                    </a:ext>
                  </a:extLst>
                </a:gridCol>
                <a:gridCol w="820345">
                  <a:extLst>
                    <a:ext uri="{9D8B030D-6E8A-4147-A177-3AD203B41FA5}">
                      <a16:colId xmlns:a16="http://schemas.microsoft.com/office/drawing/2014/main" xmlns="" val="2970277108"/>
                    </a:ext>
                  </a:extLst>
                </a:gridCol>
                <a:gridCol w="2819396">
                  <a:extLst>
                    <a:ext uri="{9D8B030D-6E8A-4147-A177-3AD203B41FA5}">
                      <a16:colId xmlns:a16="http://schemas.microsoft.com/office/drawing/2014/main" xmlns="" val="2008608324"/>
                    </a:ext>
                  </a:extLst>
                </a:gridCol>
              </a:tblGrid>
              <a:tr h="312663">
                <a:tc gridSpan="3">
                  <a:txBody>
                    <a:bodyPr/>
                    <a:lstStyle/>
                    <a:p>
                      <a:pPr algn="ctr">
                        <a:lnSpc>
                          <a:spcPct val="107000"/>
                        </a:lnSpc>
                        <a:spcAft>
                          <a:spcPts val="0"/>
                        </a:spcAft>
                      </a:pPr>
                      <a:r>
                        <a:rPr lang="tr-TR" sz="1100" dirty="0">
                          <a:effectLst/>
                        </a:rPr>
                        <a:t>EĞER</a:t>
                      </a:r>
                    </a:p>
                    <a:p>
                      <a:pPr>
                        <a:lnSpc>
                          <a:spcPct val="107000"/>
                        </a:lnSpc>
                        <a:spcAft>
                          <a:spcPts val="0"/>
                        </a:spcAft>
                      </a:pPr>
                      <a:r>
                        <a:rPr lang="tr-TR" sz="1100" dirty="0">
                          <a:effectLst/>
                        </a:rPr>
                        <a:t>Ceza adalet makamı bu suç için yargı yetkisine sahipse;</a:t>
                      </a:r>
                      <a:endParaRPr lang="tr-TR" sz="1100" dirty="0">
                        <a:effectLst/>
                        <a:latin typeface="Calibri" panose="020F0502020204030204" pitchFamily="34" charset="0"/>
                        <a:ea typeface="Calibri" panose="020F0502020204030204" pitchFamily="34" charset="0"/>
                        <a:cs typeface="Arial" panose="020B0604020202020204" pitchFamily="34" charset="0"/>
                      </a:endParaRPr>
                    </a:p>
                  </a:txBody>
                  <a:tcPr marL="49437" marR="49437" marT="0" marB="0">
                    <a:solidFill>
                      <a:schemeClr val="bg1"/>
                    </a:solidFill>
                  </a:tcPr>
                </a:tc>
                <a:tc hMerge="1">
                  <a:txBody>
                    <a:bodyPr/>
                    <a:lstStyle/>
                    <a:p>
                      <a:endParaRPr lang="tr-TR"/>
                    </a:p>
                  </a:txBody>
                  <a:tcPr/>
                </a:tc>
                <a:tc hMerge="1">
                  <a:txBody>
                    <a:bodyPr/>
                    <a:lstStyle/>
                    <a:p>
                      <a:endParaRPr lang="tr-TR"/>
                    </a:p>
                  </a:txBody>
                  <a:tcPr/>
                </a:tc>
                <a:extLst>
                  <a:ext uri="{0D108BD9-81ED-4DB2-BD59-A6C34878D82A}">
                    <a16:rowId xmlns:a16="http://schemas.microsoft.com/office/drawing/2014/main" xmlns="" val="212456968"/>
                  </a:ext>
                </a:extLst>
              </a:tr>
              <a:tr h="312663">
                <a:tc gridSpan="3">
                  <a:txBody>
                    <a:bodyPr/>
                    <a:lstStyle/>
                    <a:p>
                      <a:pPr algn="ctr">
                        <a:lnSpc>
                          <a:spcPct val="107000"/>
                        </a:lnSpc>
                        <a:spcAft>
                          <a:spcPts val="0"/>
                        </a:spcAft>
                      </a:pPr>
                      <a:r>
                        <a:rPr lang="tr-TR" sz="1100" dirty="0">
                          <a:effectLst/>
                        </a:rPr>
                        <a:t>VE EĞER</a:t>
                      </a:r>
                    </a:p>
                    <a:p>
                      <a:pPr>
                        <a:lnSpc>
                          <a:spcPct val="107000"/>
                        </a:lnSpc>
                        <a:spcAft>
                          <a:spcPts val="0"/>
                        </a:spcAft>
                      </a:pPr>
                      <a:r>
                        <a:rPr lang="tr-TR" sz="1100" dirty="0">
                          <a:effectLst/>
                        </a:rPr>
                        <a:t>hizmet sağlayıcı abone bilgilerini elinde bulunduruyor ya da kontrol ediyorsa;</a:t>
                      </a:r>
                      <a:endParaRPr lang="tr-TR" sz="1100" dirty="0">
                        <a:effectLst/>
                        <a:latin typeface="Calibri" panose="020F0502020204030204" pitchFamily="34" charset="0"/>
                        <a:ea typeface="Calibri" panose="020F0502020204030204" pitchFamily="34" charset="0"/>
                        <a:cs typeface="Arial" panose="020B0604020202020204" pitchFamily="34" charset="0"/>
                      </a:endParaRPr>
                    </a:p>
                  </a:txBody>
                  <a:tcPr marL="49437" marR="49437" marT="0" marB="0">
                    <a:solidFill>
                      <a:schemeClr val="bg1"/>
                    </a:solidFill>
                  </a:tcPr>
                </a:tc>
                <a:tc hMerge="1">
                  <a:txBody>
                    <a:bodyPr/>
                    <a:lstStyle/>
                    <a:p>
                      <a:endParaRPr lang="tr-TR"/>
                    </a:p>
                  </a:txBody>
                  <a:tcPr/>
                </a:tc>
                <a:tc hMerge="1">
                  <a:txBody>
                    <a:bodyPr/>
                    <a:lstStyle/>
                    <a:p>
                      <a:endParaRPr lang="tr-TR"/>
                    </a:p>
                  </a:txBody>
                  <a:tcPr/>
                </a:tc>
                <a:extLst>
                  <a:ext uri="{0D108BD9-81ED-4DB2-BD59-A6C34878D82A}">
                    <a16:rowId xmlns:a16="http://schemas.microsoft.com/office/drawing/2014/main" xmlns="" val="3350908858"/>
                  </a:ext>
                </a:extLst>
              </a:tr>
              <a:tr h="156333">
                <a:tc gridSpan="3">
                  <a:txBody>
                    <a:bodyPr/>
                    <a:lstStyle/>
                    <a:p>
                      <a:pPr algn="ctr">
                        <a:lnSpc>
                          <a:spcPct val="107000"/>
                        </a:lnSpc>
                        <a:spcAft>
                          <a:spcPts val="0"/>
                        </a:spcAft>
                      </a:pPr>
                      <a:r>
                        <a:rPr lang="tr-TR" sz="1100" dirty="0">
                          <a:effectLst/>
                        </a:rPr>
                        <a:t>VE EĞER</a:t>
                      </a:r>
                      <a:endParaRPr lang="tr-TR" sz="1100" dirty="0">
                        <a:effectLst/>
                        <a:latin typeface="Calibri" panose="020F0502020204030204" pitchFamily="34" charset="0"/>
                        <a:ea typeface="Calibri" panose="020F0502020204030204" pitchFamily="34" charset="0"/>
                        <a:cs typeface="Arial" panose="020B0604020202020204" pitchFamily="34" charset="0"/>
                      </a:endParaRPr>
                    </a:p>
                  </a:txBody>
                  <a:tcPr marL="49437" marR="49437" marT="0" marB="0">
                    <a:solidFill>
                      <a:schemeClr val="bg1"/>
                    </a:solidFill>
                  </a:tcPr>
                </a:tc>
                <a:tc hMerge="1">
                  <a:txBody>
                    <a:bodyPr/>
                    <a:lstStyle/>
                    <a:p>
                      <a:endParaRPr lang="tr-TR"/>
                    </a:p>
                  </a:txBody>
                  <a:tcPr/>
                </a:tc>
                <a:tc hMerge="1">
                  <a:txBody>
                    <a:bodyPr/>
                    <a:lstStyle/>
                    <a:p>
                      <a:endParaRPr lang="tr-TR"/>
                    </a:p>
                  </a:txBody>
                  <a:tcPr/>
                </a:tc>
                <a:extLst>
                  <a:ext uri="{0D108BD9-81ED-4DB2-BD59-A6C34878D82A}">
                    <a16:rowId xmlns:a16="http://schemas.microsoft.com/office/drawing/2014/main" xmlns="" val="1127591971"/>
                  </a:ext>
                </a:extLst>
              </a:tr>
              <a:tr h="4346921">
                <a:tc>
                  <a:txBody>
                    <a:bodyPr/>
                    <a:lstStyle/>
                    <a:p>
                      <a:pPr>
                        <a:lnSpc>
                          <a:spcPct val="107000"/>
                        </a:lnSpc>
                        <a:spcAft>
                          <a:spcPts val="0"/>
                        </a:spcAft>
                      </a:pPr>
                      <a:r>
                        <a:rPr lang="tr-TR" sz="1100" dirty="0">
                          <a:effectLst/>
                        </a:rPr>
                        <a:t>Madde 18.1.a.</a:t>
                      </a:r>
                    </a:p>
                    <a:p>
                      <a:pPr>
                        <a:lnSpc>
                          <a:spcPct val="107000"/>
                        </a:lnSpc>
                        <a:spcAft>
                          <a:spcPts val="0"/>
                        </a:spcAft>
                      </a:pPr>
                      <a:r>
                        <a:rPr lang="tr-TR" sz="1100" dirty="0">
                          <a:effectLst/>
                        </a:rPr>
                        <a:t>Kişi (hizmet sağlayıcı) Tarafın ülkesindeyse.</a:t>
                      </a:r>
                      <a:endParaRPr lang="tr-TR" sz="1100" dirty="0">
                        <a:effectLst/>
                        <a:latin typeface="Calibri" panose="020F0502020204030204" pitchFamily="34" charset="0"/>
                        <a:ea typeface="Calibri" panose="020F0502020204030204" pitchFamily="34" charset="0"/>
                        <a:cs typeface="Arial" panose="020B0604020202020204" pitchFamily="34" charset="0"/>
                      </a:endParaRPr>
                    </a:p>
                  </a:txBody>
                  <a:tcPr marL="49437" marR="49437" marT="0" marB="0">
                    <a:solidFill>
                      <a:schemeClr val="bg1"/>
                    </a:solidFill>
                  </a:tcPr>
                </a:tc>
                <a:tc>
                  <a:txBody>
                    <a:bodyPr/>
                    <a:lstStyle/>
                    <a:p>
                      <a:pPr algn="ctr">
                        <a:lnSpc>
                          <a:spcPct val="107000"/>
                        </a:lnSpc>
                        <a:spcAft>
                          <a:spcPts val="0"/>
                        </a:spcAft>
                      </a:pPr>
                      <a:r>
                        <a:rPr lang="tr-TR" sz="1100" dirty="0">
                          <a:effectLst/>
                        </a:rPr>
                        <a:t>YA DA</a:t>
                      </a:r>
                      <a:endParaRPr lang="tr-TR" sz="1100" dirty="0">
                        <a:effectLst/>
                        <a:latin typeface="Calibri" panose="020F0502020204030204" pitchFamily="34" charset="0"/>
                        <a:ea typeface="Calibri" panose="020F0502020204030204" pitchFamily="34" charset="0"/>
                        <a:cs typeface="Arial" panose="020B0604020202020204" pitchFamily="34" charset="0"/>
                      </a:endParaRPr>
                    </a:p>
                  </a:txBody>
                  <a:tcPr marL="49437" marR="49437" marT="0" marB="0">
                    <a:solidFill>
                      <a:schemeClr val="bg1"/>
                    </a:solidFill>
                  </a:tcPr>
                </a:tc>
                <a:tc>
                  <a:txBody>
                    <a:bodyPr/>
                    <a:lstStyle/>
                    <a:p>
                      <a:pPr>
                        <a:lnSpc>
                          <a:spcPct val="107000"/>
                        </a:lnSpc>
                        <a:spcAft>
                          <a:spcPts val="0"/>
                        </a:spcAft>
                      </a:pPr>
                      <a:r>
                        <a:rPr lang="tr-TR" sz="1100" dirty="0">
                          <a:effectLst/>
                        </a:rPr>
                        <a:t>Madde 18.1.b.</a:t>
                      </a:r>
                    </a:p>
                    <a:p>
                      <a:pPr>
                        <a:lnSpc>
                          <a:spcPct val="107000"/>
                        </a:lnSpc>
                        <a:spcAft>
                          <a:spcPts val="0"/>
                        </a:spcAft>
                      </a:pPr>
                      <a:r>
                        <a:rPr lang="tr-TR" sz="1100" dirty="0">
                          <a:effectLst/>
                        </a:rPr>
                        <a:t>Bir Taraf, örneğin şu durumlarda "Tarafın ülkesinde hizmetlerini sunduğu" değerlendirmesini yapıyorsa:</a:t>
                      </a:r>
                    </a:p>
                    <a:p>
                      <a:pPr>
                        <a:lnSpc>
                          <a:spcPct val="107000"/>
                        </a:lnSpc>
                        <a:spcAft>
                          <a:spcPts val="0"/>
                        </a:spcAft>
                      </a:pPr>
                      <a:r>
                        <a:rPr lang="tr-TR" sz="1100" dirty="0">
                          <a:effectLst/>
                        </a:rPr>
                        <a:t> </a:t>
                      </a:r>
                    </a:p>
                    <a:p>
                      <a:pPr marL="342900" lvl="0" indent="-342900">
                        <a:lnSpc>
                          <a:spcPct val="107000"/>
                        </a:lnSpc>
                        <a:spcAft>
                          <a:spcPts val="0"/>
                        </a:spcAft>
                        <a:buFont typeface="Calibri" panose="020F0502020204030204" pitchFamily="34" charset="0"/>
                        <a:buChar char="-"/>
                      </a:pPr>
                      <a:r>
                        <a:rPr lang="tr-TR" sz="1100" dirty="0">
                          <a:effectLst/>
                        </a:rPr>
                        <a:t>Hizmet sağlayıcı Tarafın ülkesindeki insanların hizmetlerine abone olmasına imkân tanıyorsa (ve, örneğin, bu tür hizmetlere erişimi engellemiyorsa);</a:t>
                      </a:r>
                    </a:p>
                    <a:p>
                      <a:pPr>
                        <a:lnSpc>
                          <a:spcPct val="107000"/>
                        </a:lnSpc>
                        <a:spcAft>
                          <a:spcPts val="0"/>
                        </a:spcAft>
                      </a:pPr>
                      <a:r>
                        <a:rPr lang="tr-TR" sz="1100" dirty="0">
                          <a:effectLst/>
                        </a:rPr>
                        <a:t>ve</a:t>
                      </a:r>
                    </a:p>
                    <a:p>
                      <a:pPr>
                        <a:lnSpc>
                          <a:spcPct val="107000"/>
                        </a:lnSpc>
                        <a:spcAft>
                          <a:spcPts val="0"/>
                        </a:spcAft>
                      </a:pPr>
                      <a:r>
                        <a:rPr lang="tr-TR" sz="1100" dirty="0">
                          <a:effectLst/>
                        </a:rPr>
                        <a:t> </a:t>
                      </a:r>
                    </a:p>
                    <a:p>
                      <a:pPr marL="342900" lvl="0" indent="-342900">
                        <a:lnSpc>
                          <a:spcPct val="107000"/>
                        </a:lnSpc>
                        <a:spcAft>
                          <a:spcPts val="0"/>
                        </a:spcAft>
                        <a:buFont typeface="Calibri" panose="020F0502020204030204" pitchFamily="34" charset="0"/>
                        <a:buChar char="-"/>
                      </a:pPr>
                      <a:r>
                        <a:rPr lang="tr-TR" sz="1100" dirty="0">
                          <a:effectLst/>
                        </a:rPr>
                        <a:t>hizmet sağlayıcı, bir Tarafla gerçek ve önemli bir bağ kurmuşsa. İlgili faktörler bir hizmet sağlayıcının faaliyetlerini söz konusu abonelere yönlendirme (örneğin, yerel mecralarda ya da Tarafın ülkesinin dilinde reklamlar vererek), faaliyetleri sırasında abone bilgilerini (ya da bağlantılı trafik verilerini) </a:t>
                      </a:r>
                      <a:r>
                        <a:rPr lang="tr-TR" sz="1100" dirty="0">
                          <a:solidFill>
                            <a:schemeClr val="tx1"/>
                          </a:solidFill>
                          <a:effectLst/>
                        </a:rPr>
                        <a:t>kullanma, Taraftaki abonelerle etkileşime girme ve Tarafın ülkesinde başka şekilde tesis edilmiş kabul edilme derecesini kapsar. </a:t>
                      </a:r>
                      <a:endParaRPr lang="tr-TR" sz="11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49437" marR="49437" marT="0" marB="0">
                    <a:solidFill>
                      <a:schemeClr val="bg1"/>
                    </a:solidFill>
                  </a:tcPr>
                </a:tc>
                <a:extLst>
                  <a:ext uri="{0D108BD9-81ED-4DB2-BD59-A6C34878D82A}">
                    <a16:rowId xmlns:a16="http://schemas.microsoft.com/office/drawing/2014/main" xmlns="" val="188336772"/>
                  </a:ext>
                </a:extLst>
              </a:tr>
              <a:tr h="156333">
                <a:tc gridSpan="3">
                  <a:txBody>
                    <a:bodyPr/>
                    <a:lstStyle/>
                    <a:p>
                      <a:pPr algn="ctr">
                        <a:lnSpc>
                          <a:spcPct val="107000"/>
                        </a:lnSpc>
                        <a:spcAft>
                          <a:spcPts val="0"/>
                        </a:spcAft>
                      </a:pPr>
                      <a:r>
                        <a:rPr lang="tr-TR" sz="1100" dirty="0">
                          <a:effectLst/>
                        </a:rPr>
                        <a:t>VE EĞER</a:t>
                      </a:r>
                      <a:endParaRPr lang="tr-TR" sz="1100" dirty="0">
                        <a:effectLst/>
                        <a:latin typeface="Calibri" panose="020F0502020204030204" pitchFamily="34" charset="0"/>
                        <a:ea typeface="Calibri" panose="020F0502020204030204" pitchFamily="34" charset="0"/>
                        <a:cs typeface="Arial" panose="020B0604020202020204" pitchFamily="34" charset="0"/>
                      </a:endParaRPr>
                    </a:p>
                  </a:txBody>
                  <a:tcPr marL="49437" marR="49437" marT="0" marB="0">
                    <a:solidFill>
                      <a:schemeClr val="bg1"/>
                    </a:solidFill>
                  </a:tcPr>
                </a:tc>
                <a:tc hMerge="1">
                  <a:txBody>
                    <a:bodyPr/>
                    <a:lstStyle/>
                    <a:p>
                      <a:endParaRPr lang="tr-TR"/>
                    </a:p>
                  </a:txBody>
                  <a:tcPr/>
                </a:tc>
                <a:tc hMerge="1">
                  <a:txBody>
                    <a:bodyPr/>
                    <a:lstStyle/>
                    <a:p>
                      <a:endParaRPr lang="tr-TR"/>
                    </a:p>
                  </a:txBody>
                  <a:tcPr/>
                </a:tc>
                <a:extLst>
                  <a:ext uri="{0D108BD9-81ED-4DB2-BD59-A6C34878D82A}">
                    <a16:rowId xmlns:a16="http://schemas.microsoft.com/office/drawing/2014/main" xmlns="" val="2254149321"/>
                  </a:ext>
                </a:extLst>
              </a:tr>
              <a:tr h="623812">
                <a:tc>
                  <a:txBody>
                    <a:bodyPr/>
                    <a:lstStyle/>
                    <a:p>
                      <a:pPr>
                        <a:lnSpc>
                          <a:spcPct val="107000"/>
                        </a:lnSpc>
                        <a:spcAft>
                          <a:spcPts val="0"/>
                        </a:spcAft>
                      </a:pPr>
                      <a:r>
                        <a:rPr lang="tr-TR" sz="1100" dirty="0">
                          <a:effectLst/>
                        </a:rPr>
                        <a:t> </a:t>
                      </a:r>
                      <a:endParaRPr lang="tr-TR" sz="1100" dirty="0">
                        <a:effectLst/>
                        <a:latin typeface="Calibri" panose="020F0502020204030204" pitchFamily="34" charset="0"/>
                        <a:ea typeface="Calibri" panose="020F0502020204030204" pitchFamily="34" charset="0"/>
                        <a:cs typeface="Arial" panose="020B0604020202020204" pitchFamily="34" charset="0"/>
                      </a:endParaRPr>
                    </a:p>
                  </a:txBody>
                  <a:tcPr marL="49437" marR="49437" marT="0" marB="0">
                    <a:solidFill>
                      <a:schemeClr val="bg1"/>
                    </a:solidFill>
                  </a:tcPr>
                </a:tc>
                <a:tc>
                  <a:txBody>
                    <a:bodyPr/>
                    <a:lstStyle/>
                    <a:p>
                      <a:pPr>
                        <a:lnSpc>
                          <a:spcPct val="107000"/>
                        </a:lnSpc>
                        <a:spcAft>
                          <a:spcPts val="0"/>
                        </a:spcAft>
                      </a:pPr>
                      <a:r>
                        <a:rPr lang="tr-TR" sz="1100" dirty="0">
                          <a:effectLst/>
                        </a:rPr>
                        <a:t> </a:t>
                      </a:r>
                      <a:endParaRPr lang="tr-TR" sz="1100" dirty="0">
                        <a:effectLst/>
                        <a:latin typeface="Calibri" panose="020F0502020204030204" pitchFamily="34" charset="0"/>
                        <a:ea typeface="Calibri" panose="020F0502020204030204" pitchFamily="34" charset="0"/>
                        <a:cs typeface="Arial" panose="020B0604020202020204" pitchFamily="34" charset="0"/>
                      </a:endParaRPr>
                    </a:p>
                  </a:txBody>
                  <a:tcPr marL="49437" marR="49437" marT="0" marB="0">
                    <a:solidFill>
                      <a:schemeClr val="bg1"/>
                    </a:solidFill>
                  </a:tcPr>
                </a:tc>
                <a:tc>
                  <a:txBody>
                    <a:bodyPr/>
                    <a:lstStyle/>
                    <a:p>
                      <a:pPr marL="342900" lvl="0" indent="-342900" rtl="0">
                        <a:lnSpc>
                          <a:spcPct val="107000"/>
                        </a:lnSpc>
                        <a:spcAft>
                          <a:spcPts val="0"/>
                        </a:spcAft>
                        <a:buFont typeface="Calibri" panose="020F0502020204030204" pitchFamily="34" charset="0"/>
                        <a:buChar char="-"/>
                      </a:pPr>
                      <a:r>
                        <a:rPr lang="tr-TR" sz="1100" dirty="0">
                          <a:effectLst/>
                        </a:rPr>
                        <a:t>teslim edilecek abone bilgileri, bir sağlayıcının Tarafın ülkesinde sağladığı hizmetlerle bağlantılıysa.</a:t>
                      </a:r>
                      <a:endParaRPr lang="tr-TR" sz="1100" dirty="0">
                        <a:effectLst/>
                        <a:latin typeface="Calibri" panose="020F0502020204030204" pitchFamily="34" charset="0"/>
                        <a:ea typeface="Calibri" panose="020F0502020204030204" pitchFamily="34" charset="0"/>
                        <a:cs typeface="Arial" panose="020B0604020202020204" pitchFamily="34" charset="0"/>
                      </a:endParaRPr>
                    </a:p>
                  </a:txBody>
                  <a:tcPr marL="49437" marR="49437" marT="0" marB="0">
                    <a:solidFill>
                      <a:schemeClr val="bg1"/>
                    </a:solidFill>
                  </a:tcPr>
                </a:tc>
                <a:extLst>
                  <a:ext uri="{0D108BD9-81ED-4DB2-BD59-A6C34878D82A}">
                    <a16:rowId xmlns:a16="http://schemas.microsoft.com/office/drawing/2014/main" xmlns="" val="2508731257"/>
                  </a:ext>
                </a:extLst>
              </a:tr>
            </a:tbl>
          </a:graphicData>
        </a:graphic>
      </p:graphicFrame>
    </p:spTree>
    <p:extLst>
      <p:ext uri="{BB962C8B-B14F-4D97-AF65-F5344CB8AC3E}">
        <p14:creationId xmlns:p14="http://schemas.microsoft.com/office/powerpoint/2010/main" val="190733699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tr" sz="3400" b="1" i="0" u="none" baseline="0"/>
              <a:t>Depolanan Bilgisayar Verilerinin Süratli Şekilde Korunması</a:t>
            </a:r>
            <a:endParaRPr lang="tr" sz="3400" b="1" dirty="0"/>
          </a:p>
        </p:txBody>
      </p:sp>
      <p:sp>
        <p:nvSpPr>
          <p:cNvPr id="3" name="Content Placeholder 2"/>
          <p:cNvSpPr>
            <a:spLocks noGrp="1"/>
          </p:cNvSpPr>
          <p:nvPr>
            <p:ph idx="1"/>
          </p:nvPr>
        </p:nvSpPr>
        <p:spPr/>
        <p:txBody>
          <a:bodyPr/>
          <a:lstStyle/>
          <a:p>
            <a:pPr marL="0" indent="0" algn="just" rtl="0">
              <a:buNone/>
            </a:pPr>
            <a:r>
              <a:rPr lang="tr" b="0" i="0" u="none" baseline="0"/>
              <a:t>[eğitmen ulusal mevzuattaki ilgili hükmü buraya girmelidir]</a:t>
            </a:r>
          </a:p>
        </p:txBody>
      </p:sp>
      <p:sp>
        <p:nvSpPr>
          <p:cNvPr id="4" name="Slide Number Placeholder 3"/>
          <p:cNvSpPr>
            <a:spLocks noGrp="1"/>
          </p:cNvSpPr>
          <p:nvPr>
            <p:ph type="sldNum" sz="quarter" idx="12"/>
          </p:nvPr>
        </p:nvSpPr>
        <p:spPr/>
        <p:txBody>
          <a:bodyPr/>
          <a:lstStyle/>
          <a:p>
            <a:pPr algn="r" rtl="0"/>
            <a:r>
              <a:rPr lang="tr" b="0" i="0" u="none" baseline="0"/>
              <a:t>!</a:t>
            </a:r>
            <a:fld id="{CBD56858-EB0B-D04D-B23C-7A827FD60C9F}" type="slidenum">
              <a:rPr/>
              <a:pPr/>
              <a:t>46</a:t>
            </a:fld>
            <a:endParaRPr lang="tr" dirty="0"/>
          </a:p>
        </p:txBody>
      </p:sp>
    </p:spTree>
    <p:extLst>
      <p:ext uri="{BB962C8B-B14F-4D97-AF65-F5344CB8AC3E}">
        <p14:creationId xmlns:p14="http://schemas.microsoft.com/office/powerpoint/2010/main" val="366445395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tr" sz="3400" b="1" i="0" u="none" baseline="0"/>
              <a:t>Çokuluslu hizmet sağlayıcılardan verilerin süratli şekilde korunması talebinde bulunulması</a:t>
            </a:r>
          </a:p>
        </p:txBody>
      </p:sp>
      <p:sp>
        <p:nvSpPr>
          <p:cNvPr id="3" name="Content Placeholder 2"/>
          <p:cNvSpPr>
            <a:spLocks noGrp="1"/>
          </p:cNvSpPr>
          <p:nvPr>
            <p:ph idx="1"/>
          </p:nvPr>
        </p:nvSpPr>
        <p:spPr>
          <a:xfrm>
            <a:off x="457200" y="1966586"/>
            <a:ext cx="8229600" cy="4159577"/>
          </a:xfrm>
        </p:spPr>
        <p:txBody>
          <a:bodyPr>
            <a:normAutofit fontScale="92500" lnSpcReduction="10000"/>
          </a:bodyPr>
          <a:lstStyle/>
          <a:p>
            <a:pPr algn="l" rtl="0"/>
            <a:r>
              <a:rPr lang="tr" b="0" i="0" u="none" baseline="0"/>
              <a:t>Şunları belirtin:	</a:t>
            </a:r>
          </a:p>
          <a:p>
            <a:pPr lvl="1" algn="l" rtl="0"/>
            <a:r>
              <a:rPr lang="tr" b="0" i="0" u="none" baseline="0"/>
              <a:t>Korumayı talep eden makam</a:t>
            </a:r>
          </a:p>
          <a:p>
            <a:pPr lvl="1" algn="l" rtl="0"/>
            <a:r>
              <a:rPr lang="tr" b="0" i="0" u="none" baseline="0"/>
              <a:t>Ceza soruşturmasına konu olan suç</a:t>
            </a:r>
          </a:p>
          <a:p>
            <a:pPr lvl="1" algn="l" rtl="0"/>
            <a:r>
              <a:rPr lang="tr" b="0" i="0" u="none" baseline="0"/>
              <a:t>Vakayla ilgili olguların kısa bir özeti</a:t>
            </a:r>
          </a:p>
          <a:p>
            <a:pPr lvl="1" algn="l" rtl="0"/>
            <a:r>
              <a:rPr lang="tr" b="0" i="0" u="none" baseline="0"/>
              <a:t>Korunması gereken depolanmış bilgisayar verileri</a:t>
            </a:r>
          </a:p>
          <a:p>
            <a:pPr lvl="1" algn="l" rtl="0"/>
            <a:r>
              <a:rPr lang="tr" b="0" i="0" u="none" baseline="0"/>
              <a:t>Verileri saklayan kuruluş ya da bilgisayar sisteminin yeri hakkında mevcut bilgiler</a:t>
            </a:r>
          </a:p>
          <a:p>
            <a:pPr lvl="1" algn="l" rtl="0"/>
            <a:r>
              <a:rPr lang="tr" b="0" i="0" u="none" baseline="0"/>
              <a:t>Korumanın gerekliliği</a:t>
            </a:r>
          </a:p>
          <a:p>
            <a:pPr lvl="1" algn="l" rtl="0"/>
            <a:r>
              <a:rPr lang="tr" b="0" i="0" u="none" baseline="0"/>
              <a:t>KAY talebinde bulunmayı isteyen Taraf</a:t>
            </a:r>
            <a:endParaRPr lang="tr" dirty="0"/>
          </a:p>
        </p:txBody>
      </p:sp>
      <p:sp>
        <p:nvSpPr>
          <p:cNvPr id="4" name="Slide Number Placeholder 3"/>
          <p:cNvSpPr>
            <a:spLocks noGrp="1"/>
          </p:cNvSpPr>
          <p:nvPr>
            <p:ph type="sldNum" sz="quarter" idx="12"/>
          </p:nvPr>
        </p:nvSpPr>
        <p:spPr/>
        <p:txBody>
          <a:bodyPr/>
          <a:lstStyle/>
          <a:p>
            <a:pPr algn="r" rtl="0"/>
            <a:r>
              <a:rPr lang="tr" b="0" i="0" u="none" baseline="0"/>
              <a:t>!</a:t>
            </a:r>
            <a:fld id="{CBD56858-EB0B-D04D-B23C-7A827FD60C9F}" type="slidenum">
              <a:rPr/>
              <a:pPr/>
              <a:t>47</a:t>
            </a:fld>
            <a:endParaRPr lang="tr" dirty="0"/>
          </a:p>
        </p:txBody>
      </p:sp>
    </p:spTree>
    <p:extLst>
      <p:ext uri="{BB962C8B-B14F-4D97-AF65-F5344CB8AC3E}">
        <p14:creationId xmlns:p14="http://schemas.microsoft.com/office/powerpoint/2010/main" val="14837170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tr" sz="3400" b="1" i="0" u="none" baseline="0"/>
              <a:t>Çokuluslu hizmet sağlayıcılardan verilerin süratli şekilde korunması talebinde bulunulması</a:t>
            </a:r>
            <a:endParaRPr lang="tr" sz="3400" b="1" dirty="0"/>
          </a:p>
        </p:txBody>
      </p:sp>
      <p:sp>
        <p:nvSpPr>
          <p:cNvPr id="3" name="Content Placeholder 2"/>
          <p:cNvSpPr>
            <a:spLocks noGrp="1"/>
          </p:cNvSpPr>
          <p:nvPr>
            <p:ph idx="1"/>
          </p:nvPr>
        </p:nvSpPr>
        <p:spPr>
          <a:xfrm>
            <a:off x="457200" y="1866378"/>
            <a:ext cx="8229600" cy="4259785"/>
          </a:xfrm>
        </p:spPr>
        <p:txBody>
          <a:bodyPr>
            <a:normAutofit fontScale="92500" lnSpcReduction="20000"/>
          </a:bodyPr>
          <a:lstStyle/>
          <a:p>
            <a:pPr algn="l" rtl="0"/>
            <a:r>
              <a:rPr lang="tr" b="0" i="0" u="none" baseline="0" dirty="0"/>
              <a:t>Reddetme gerekçeleri:</a:t>
            </a:r>
          </a:p>
          <a:p>
            <a:pPr lvl="1" algn="just" rtl="0"/>
            <a:r>
              <a:rPr lang="tr" b="1" i="0" u="sng" baseline="0" dirty="0"/>
              <a:t>Fiilin iki tarafta da suç olması</a:t>
            </a:r>
            <a:r>
              <a:rPr lang="tr" b="0" i="0" u="none" baseline="0" dirty="0"/>
              <a:t> - </a:t>
            </a:r>
            <a:r>
              <a:rPr lang="tr" b="1" i="0" u="sng" baseline="0" dirty="0"/>
              <a:t>ancak</a:t>
            </a:r>
            <a:r>
              <a:rPr lang="tr" b="1" i="0" baseline="0" dirty="0"/>
              <a:t> </a:t>
            </a:r>
            <a:r>
              <a:rPr lang="tr-TR" i="0" baseline="0" dirty="0" smtClean="0"/>
              <a:t>ta</a:t>
            </a:r>
            <a:r>
              <a:rPr lang="tr-TR" i="0" u="none" baseline="0" dirty="0" smtClean="0"/>
              <a:t>rafın </a:t>
            </a:r>
            <a:r>
              <a:rPr lang="tr" b="0" i="0" u="none" baseline="0" dirty="0" smtClean="0"/>
              <a:t>fiilin </a:t>
            </a:r>
            <a:r>
              <a:rPr lang="tr" b="0" i="0" u="none" baseline="0" dirty="0"/>
              <a:t>iki tarafta da suç olmasını diğer karşılıklı adli yardım taleplerine cevap vermenin şartı olarak öne sürmesi ve bu şartın </a:t>
            </a:r>
            <a:r>
              <a:rPr lang="tr-TR" b="0" i="0" u="none" baseline="0" dirty="0"/>
              <a:t>sağlanmayacağına</a:t>
            </a:r>
            <a:r>
              <a:rPr lang="tr" b="0" i="0" u="none" baseline="0" dirty="0"/>
              <a:t> inanması durumunda</a:t>
            </a:r>
          </a:p>
          <a:p>
            <a:pPr lvl="1" algn="just" rtl="0"/>
            <a:r>
              <a:rPr lang="tr" b="0" i="0" u="none" baseline="0" dirty="0"/>
              <a:t>Talebin </a:t>
            </a:r>
            <a:r>
              <a:rPr lang="tr" b="1" i="0" u="sng" baseline="0" dirty="0"/>
              <a:t>siyasi suçlarla</a:t>
            </a:r>
            <a:r>
              <a:rPr lang="tr" b="0" i="0" u="none" baseline="0" dirty="0"/>
              <a:t> bağlantılı olması</a:t>
            </a:r>
          </a:p>
          <a:p>
            <a:pPr lvl="1" algn="just" rtl="0"/>
            <a:r>
              <a:rPr lang="tr" b="0" i="0" u="none" baseline="0" dirty="0"/>
              <a:t>Talebin yerine getirilmesinin </a:t>
            </a:r>
            <a:r>
              <a:rPr lang="tr" b="1" i="0" u="sng" baseline="0" dirty="0"/>
              <a:t>egemenliğe</a:t>
            </a:r>
            <a:r>
              <a:rPr lang="tr" b="0" i="0" u="none" baseline="0" dirty="0"/>
              <a:t>, </a:t>
            </a:r>
            <a:r>
              <a:rPr lang="tr" b="1" i="0" u="sng" baseline="0" dirty="0"/>
              <a:t>güvenliğe</a:t>
            </a:r>
            <a:r>
              <a:rPr lang="tr" b="0" i="0" u="none" baseline="0" dirty="0"/>
              <a:t>, </a:t>
            </a:r>
            <a:r>
              <a:rPr lang="tr" b="1" i="0" u="sng" baseline="0" dirty="0"/>
              <a:t>kamu düzenine</a:t>
            </a:r>
            <a:r>
              <a:rPr lang="tr" b="0" i="0" u="none" baseline="0" dirty="0"/>
              <a:t> ya da başka temel </a:t>
            </a:r>
            <a:r>
              <a:rPr lang="tr-TR" b="0" i="0" u="none" baseline="0" dirty="0"/>
              <a:t>menfaatlere</a:t>
            </a:r>
            <a:r>
              <a:rPr lang="tr" b="0" i="0" u="none" baseline="0" dirty="0"/>
              <a:t> </a:t>
            </a:r>
            <a:r>
              <a:rPr lang="tr" b="1" i="0" u="sng" baseline="0" dirty="0"/>
              <a:t>zarar vermesi</a:t>
            </a:r>
          </a:p>
          <a:p>
            <a:pPr lvl="1" algn="just" rtl="0"/>
            <a:endParaRPr lang="tr" i="1" dirty="0"/>
          </a:p>
          <a:p>
            <a:pPr algn="just" rtl="0"/>
            <a:r>
              <a:rPr lang="tr" b="0" i="0" u="none" baseline="0" dirty="0"/>
              <a:t>Koruma süresi – </a:t>
            </a:r>
            <a:r>
              <a:rPr lang="tr" b="1" i="0" u="sng" baseline="0" dirty="0"/>
              <a:t>en az 60 gün</a:t>
            </a:r>
          </a:p>
          <a:p>
            <a:pPr lvl="1" algn="l" rtl="0"/>
            <a:endParaRPr lang="tr" dirty="0"/>
          </a:p>
        </p:txBody>
      </p:sp>
      <p:sp>
        <p:nvSpPr>
          <p:cNvPr id="4" name="Slide Number Placeholder 3"/>
          <p:cNvSpPr>
            <a:spLocks noGrp="1"/>
          </p:cNvSpPr>
          <p:nvPr>
            <p:ph type="sldNum" sz="quarter" idx="12"/>
          </p:nvPr>
        </p:nvSpPr>
        <p:spPr/>
        <p:txBody>
          <a:bodyPr/>
          <a:lstStyle/>
          <a:p>
            <a:pPr algn="r" rtl="0"/>
            <a:r>
              <a:rPr lang="tr" b="0" i="0" u="none" baseline="0"/>
              <a:t>!</a:t>
            </a:r>
            <a:fld id="{CBD56858-EB0B-D04D-B23C-7A827FD60C9F}" type="slidenum">
              <a:rPr/>
              <a:pPr/>
              <a:t>48</a:t>
            </a:fld>
            <a:endParaRPr lang="tr" dirty="0"/>
          </a:p>
        </p:txBody>
      </p:sp>
    </p:spTree>
    <p:extLst>
      <p:ext uri="{BB962C8B-B14F-4D97-AF65-F5344CB8AC3E}">
        <p14:creationId xmlns:p14="http://schemas.microsoft.com/office/powerpoint/2010/main" val="109984472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2900" y="274638"/>
            <a:ext cx="8458200" cy="1143000"/>
          </a:xfrm>
        </p:spPr>
        <p:txBody>
          <a:bodyPr/>
          <a:lstStyle/>
          <a:p>
            <a:pPr rtl="0"/>
            <a:r>
              <a:rPr lang="tr" sz="3400" b="1" i="0" u="none" baseline="0"/>
              <a:t>Korunan trafik verilerinin süratli şekilde açıklanması</a:t>
            </a:r>
            <a:endParaRPr lang="tr" sz="3400" b="1" dirty="0"/>
          </a:p>
        </p:txBody>
      </p:sp>
      <p:sp>
        <p:nvSpPr>
          <p:cNvPr id="3" name="Content Placeholder 2"/>
          <p:cNvSpPr>
            <a:spLocks noGrp="1"/>
          </p:cNvSpPr>
          <p:nvPr>
            <p:ph idx="1"/>
          </p:nvPr>
        </p:nvSpPr>
        <p:spPr/>
        <p:txBody>
          <a:bodyPr/>
          <a:lstStyle/>
          <a:p>
            <a:pPr marL="0" indent="0" algn="l" rtl="0">
              <a:buNone/>
            </a:pPr>
            <a:r>
              <a:rPr lang="tr" b="0" i="0" u="none" baseline="0"/>
              <a:t>[eğitmen ulusal mevzuattaki ilgili hükmü buraya girmelidir]</a:t>
            </a:r>
            <a:endParaRPr lang="tr" dirty="0"/>
          </a:p>
        </p:txBody>
      </p:sp>
      <p:sp>
        <p:nvSpPr>
          <p:cNvPr id="4" name="Slide Number Placeholder 3"/>
          <p:cNvSpPr>
            <a:spLocks noGrp="1"/>
          </p:cNvSpPr>
          <p:nvPr>
            <p:ph type="sldNum" sz="quarter" idx="12"/>
          </p:nvPr>
        </p:nvSpPr>
        <p:spPr/>
        <p:txBody>
          <a:bodyPr/>
          <a:lstStyle/>
          <a:p>
            <a:pPr algn="r" rtl="0"/>
            <a:r>
              <a:rPr lang="tr" b="0" i="0" u="none" baseline="0"/>
              <a:t>!</a:t>
            </a:r>
            <a:fld id="{CBD56858-EB0B-D04D-B23C-7A827FD60C9F}" type="slidenum">
              <a:rPr/>
              <a:pPr/>
              <a:t>49</a:t>
            </a:fld>
            <a:endParaRPr lang="tr" dirty="0"/>
          </a:p>
        </p:txBody>
      </p:sp>
    </p:spTree>
    <p:extLst>
      <p:ext uri="{BB962C8B-B14F-4D97-AF65-F5344CB8AC3E}">
        <p14:creationId xmlns:p14="http://schemas.microsoft.com/office/powerpoint/2010/main" val="28581715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27384"/>
            <a:ext cx="8511988" cy="5163922"/>
          </a:xfrm>
        </p:spPr>
        <p:txBody>
          <a:bodyPr>
            <a:noAutofit/>
          </a:bodyPr>
          <a:lstStyle/>
          <a:p>
            <a:pPr algn="just" rtl="0">
              <a:spcBef>
                <a:spcPts val="600"/>
              </a:spcBef>
              <a:spcAft>
                <a:spcPts val="1200"/>
              </a:spcAft>
              <a:buNone/>
            </a:pPr>
            <a:r>
              <a:rPr lang="tr" sz="2400" b="0" i="0" u="none" baseline="0" dirty="0"/>
              <a:t>Ayrıca:</a:t>
            </a:r>
          </a:p>
          <a:p>
            <a:pPr algn="just" rtl="0">
              <a:spcBef>
                <a:spcPts val="600"/>
              </a:spcBef>
              <a:spcAft>
                <a:spcPts val="1200"/>
              </a:spcAft>
            </a:pPr>
            <a:r>
              <a:rPr lang="tr" sz="2400" b="0" i="0" u="none" baseline="0" dirty="0"/>
              <a:t>Yabancı sektörle yürütülebilecek işbirliğinin farklı seviyelerini tespit edebilecektir,</a:t>
            </a:r>
          </a:p>
          <a:p>
            <a:pPr algn="just" rtl="0">
              <a:spcBef>
                <a:spcPts val="600"/>
              </a:spcBef>
              <a:spcAft>
                <a:spcPts val="1200"/>
              </a:spcAft>
            </a:pPr>
            <a:r>
              <a:rPr lang="tr" sz="2400" b="0" i="0" u="none" baseline="0" dirty="0"/>
              <a:t>Kolluk </a:t>
            </a:r>
            <a:r>
              <a:rPr lang="tr-TR" sz="2400" b="0" i="0" u="none" baseline="0" dirty="0"/>
              <a:t>makamlarının</a:t>
            </a:r>
            <a:r>
              <a:rPr lang="tr" sz="2400" b="0" i="0" u="none" baseline="0" dirty="0"/>
              <a:t> çokuluslu hizmet sağlayıcıların elindeki verilere erişimle ilgili olarak yaşadığı güçlükleri açıklayabilecektir, </a:t>
            </a:r>
          </a:p>
          <a:p>
            <a:pPr algn="just" rtl="0">
              <a:spcBef>
                <a:spcPts val="600"/>
              </a:spcBef>
              <a:spcAft>
                <a:spcPts val="1200"/>
              </a:spcAft>
            </a:pPr>
            <a:r>
              <a:rPr lang="tr" sz="2400" b="0" i="0" u="none" baseline="0" dirty="0"/>
              <a:t>İşbirliğinin hükümetler yoluyla resmi olarak ya da kolluk yetkililerinin çokuluslu hizmet sağlayıcılarla doğrudan kurdukları temaslar yoluyla gayri resmi olarak sağlanabileceğini tespit edebilecektir,</a:t>
            </a:r>
          </a:p>
          <a:p>
            <a:pPr algn="just" rtl="0">
              <a:spcBef>
                <a:spcPts val="600"/>
              </a:spcBef>
              <a:spcAft>
                <a:spcPts val="1200"/>
              </a:spcAft>
            </a:pPr>
            <a:r>
              <a:rPr lang="tr" sz="2400" b="0" i="0" u="none" baseline="0" dirty="0"/>
              <a:t>Verilere erişimin sağlanması konusunda çokuluslu hizmet sağlayıcılarla işbirliğinin örneklerini tartışabilecektir,</a:t>
            </a:r>
          </a:p>
          <a:p>
            <a:pPr algn="just" rtl="0">
              <a:spcBef>
                <a:spcPts val="600"/>
              </a:spcBef>
              <a:spcAft>
                <a:spcPts val="1200"/>
              </a:spcAft>
            </a:pPr>
            <a:r>
              <a:rPr lang="tr" sz="2400" b="0" i="0" u="none" baseline="0" dirty="0"/>
              <a:t>Doğrudan çokuluslu hizmet sağlayıcılarla işbirliği kurmak konusunda yaygın olarak yaşanan güçlükleri tespit edebilecektir. </a:t>
            </a:r>
          </a:p>
        </p:txBody>
      </p:sp>
      <p:sp>
        <p:nvSpPr>
          <p:cNvPr id="4" name="Title 1"/>
          <p:cNvSpPr>
            <a:spLocks noGrp="1"/>
          </p:cNvSpPr>
          <p:nvPr>
            <p:ph type="title"/>
          </p:nvPr>
        </p:nvSpPr>
        <p:spPr>
          <a:xfrm>
            <a:off x="457200" y="146050"/>
            <a:ext cx="8229600" cy="773266"/>
          </a:xfrm>
        </p:spPr>
        <p:txBody>
          <a:bodyPr/>
          <a:lstStyle/>
          <a:p>
            <a:pPr rtl="0"/>
            <a:r>
              <a:rPr lang="tr" b="1" i="0" u="none" baseline="0"/>
              <a:t>Oturumun Hedefleri</a:t>
            </a:r>
            <a:endParaRPr lang="tr" b="1" dirty="0"/>
          </a:p>
        </p:txBody>
      </p:sp>
      <p:sp>
        <p:nvSpPr>
          <p:cNvPr id="5" name="Slide Number Placeholder 4"/>
          <p:cNvSpPr>
            <a:spLocks noGrp="1"/>
          </p:cNvSpPr>
          <p:nvPr>
            <p:ph type="sldNum" sz="quarter" idx="12"/>
          </p:nvPr>
        </p:nvSpPr>
        <p:spPr/>
        <p:txBody>
          <a:bodyPr/>
          <a:lstStyle/>
          <a:p>
            <a:pPr algn="r" rtl="0"/>
            <a:fld id="{CBD56858-EB0B-D04D-B23C-7A827FD60C9F}" type="slidenum">
              <a:rPr/>
              <a:pPr/>
              <a:t>5</a:t>
            </a:fld>
            <a:endParaRPr lang="tr"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2900" y="274638"/>
            <a:ext cx="8458200" cy="1143000"/>
          </a:xfrm>
        </p:spPr>
        <p:txBody>
          <a:bodyPr/>
          <a:lstStyle/>
          <a:p>
            <a:pPr rtl="0"/>
            <a:r>
              <a:rPr lang="tr" sz="3400" b="1" i="0" u="none" baseline="0"/>
              <a:t>Çokuluslu hizmet sağlayıcılardan trafik verilerinin açıklanması talebinde bulunulması</a:t>
            </a:r>
            <a:endParaRPr lang="tr" sz="3400" b="1" dirty="0"/>
          </a:p>
        </p:txBody>
      </p:sp>
      <p:sp>
        <p:nvSpPr>
          <p:cNvPr id="3" name="Content Placeholder 2"/>
          <p:cNvSpPr>
            <a:spLocks noGrp="1"/>
          </p:cNvSpPr>
          <p:nvPr>
            <p:ph idx="1"/>
          </p:nvPr>
        </p:nvSpPr>
        <p:spPr>
          <a:xfrm>
            <a:off x="457200" y="1979112"/>
            <a:ext cx="8229600" cy="4147051"/>
          </a:xfrm>
        </p:spPr>
        <p:txBody>
          <a:bodyPr>
            <a:normAutofit fontScale="92500" lnSpcReduction="10000"/>
          </a:bodyPr>
          <a:lstStyle/>
          <a:p>
            <a:pPr algn="just" rtl="0"/>
            <a:r>
              <a:rPr lang="tr" b="0" i="0" u="none" baseline="0" dirty="0"/>
              <a:t>Hizmet sağlayıcının ve haberleşmenin izlediği yolun tespit edilmesine yetecek miktarda trafik verisinin açıklanması</a:t>
            </a:r>
          </a:p>
          <a:p>
            <a:endParaRPr lang="tr" dirty="0"/>
          </a:p>
          <a:p>
            <a:pPr algn="l" rtl="0"/>
            <a:r>
              <a:rPr lang="tr" b="0" i="0" u="none" baseline="0" dirty="0"/>
              <a:t>Şu durumlarda açıklama yapılmayabilir:</a:t>
            </a:r>
          </a:p>
          <a:p>
            <a:pPr lvl="1" algn="just" rtl="0"/>
            <a:r>
              <a:rPr lang="tr" b="0" i="0" u="none" baseline="0" dirty="0"/>
              <a:t>Talebin </a:t>
            </a:r>
            <a:r>
              <a:rPr lang="tr" b="1" i="0" u="sng" baseline="0" dirty="0"/>
              <a:t>siyasi suçlarla</a:t>
            </a:r>
            <a:r>
              <a:rPr lang="tr" b="0" i="0" u="none" baseline="0" dirty="0"/>
              <a:t> bağlantılı olması</a:t>
            </a:r>
          </a:p>
          <a:p>
            <a:pPr lvl="1" algn="just" rtl="0"/>
            <a:r>
              <a:rPr lang="tr" b="0" i="0" u="none" baseline="0" dirty="0"/>
              <a:t>Talebin yerine getirilmesinin </a:t>
            </a:r>
            <a:r>
              <a:rPr lang="tr" b="1" i="0" u="sng" baseline="0" dirty="0"/>
              <a:t>egemenliğe</a:t>
            </a:r>
            <a:r>
              <a:rPr lang="tr" b="0" i="0" u="none" baseline="0" dirty="0"/>
              <a:t>, </a:t>
            </a:r>
            <a:r>
              <a:rPr lang="tr" b="1" i="0" u="sng" baseline="0" dirty="0"/>
              <a:t>güvenliğe</a:t>
            </a:r>
            <a:r>
              <a:rPr lang="tr" b="0" i="0" u="none" baseline="0" dirty="0"/>
              <a:t>, </a:t>
            </a:r>
            <a:r>
              <a:rPr lang="tr" b="1" i="0" u="sng" baseline="0" dirty="0"/>
              <a:t>kamu düzenine</a:t>
            </a:r>
            <a:r>
              <a:rPr lang="tr" b="0" i="0" u="none" baseline="0" dirty="0"/>
              <a:t> ya da başka temel </a:t>
            </a:r>
            <a:r>
              <a:rPr lang="tr-TR" dirty="0"/>
              <a:t>menfaatlere</a:t>
            </a:r>
            <a:r>
              <a:rPr lang="tr" b="0" i="0" u="none" baseline="0" dirty="0"/>
              <a:t> </a:t>
            </a:r>
            <a:r>
              <a:rPr lang="tr" b="1" i="0" u="sng" baseline="0" dirty="0"/>
              <a:t>zarar vermesi</a:t>
            </a:r>
          </a:p>
          <a:p>
            <a:pPr lvl="1" algn="l" rtl="0"/>
            <a:endParaRPr lang="tr" dirty="0"/>
          </a:p>
        </p:txBody>
      </p:sp>
      <p:sp>
        <p:nvSpPr>
          <p:cNvPr id="4" name="Slide Number Placeholder 3"/>
          <p:cNvSpPr>
            <a:spLocks noGrp="1"/>
          </p:cNvSpPr>
          <p:nvPr>
            <p:ph type="sldNum" sz="quarter" idx="12"/>
          </p:nvPr>
        </p:nvSpPr>
        <p:spPr/>
        <p:txBody>
          <a:bodyPr/>
          <a:lstStyle/>
          <a:p>
            <a:pPr algn="r" rtl="0"/>
            <a:r>
              <a:rPr lang="tr" b="0" i="0" u="none" baseline="0"/>
              <a:t>!</a:t>
            </a:r>
            <a:fld id="{CBD56858-EB0B-D04D-B23C-7A827FD60C9F}" type="slidenum">
              <a:rPr/>
              <a:pPr/>
              <a:t>50</a:t>
            </a:fld>
            <a:endParaRPr lang="tr" dirty="0"/>
          </a:p>
        </p:txBody>
      </p:sp>
    </p:spTree>
    <p:extLst>
      <p:ext uri="{BB962C8B-B14F-4D97-AF65-F5344CB8AC3E}">
        <p14:creationId xmlns:p14="http://schemas.microsoft.com/office/powerpoint/2010/main" val="394197506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tr" sz="3400" b="1" i="0" u="none" baseline="0" dirty="0"/>
              <a:t>Depolanan bilgisayar verilerine erişim konusunda karşılıklı yardım</a:t>
            </a:r>
            <a:endParaRPr lang="tr" sz="3400" dirty="0"/>
          </a:p>
        </p:txBody>
      </p:sp>
      <p:sp>
        <p:nvSpPr>
          <p:cNvPr id="3" name="Content Placeholder 2"/>
          <p:cNvSpPr>
            <a:spLocks noGrp="1"/>
          </p:cNvSpPr>
          <p:nvPr>
            <p:ph idx="1"/>
          </p:nvPr>
        </p:nvSpPr>
        <p:spPr>
          <a:xfrm>
            <a:off x="457200" y="1866378"/>
            <a:ext cx="8229600" cy="4259785"/>
          </a:xfrm>
        </p:spPr>
        <p:txBody>
          <a:bodyPr/>
          <a:lstStyle/>
          <a:p>
            <a:pPr marL="0" indent="0" algn="l" rtl="0">
              <a:buNone/>
            </a:pPr>
            <a:r>
              <a:rPr lang="tr" b="0" i="0" u="none" baseline="0"/>
              <a:t>[eğitmen ulusal mevzuattaki ilgili hükmü buraya girmelidir]</a:t>
            </a:r>
            <a:endParaRPr lang="tr" dirty="0"/>
          </a:p>
        </p:txBody>
      </p:sp>
      <p:sp>
        <p:nvSpPr>
          <p:cNvPr id="4" name="Slide Number Placeholder 3"/>
          <p:cNvSpPr>
            <a:spLocks noGrp="1"/>
          </p:cNvSpPr>
          <p:nvPr>
            <p:ph type="sldNum" sz="quarter" idx="12"/>
          </p:nvPr>
        </p:nvSpPr>
        <p:spPr/>
        <p:txBody>
          <a:bodyPr/>
          <a:lstStyle/>
          <a:p>
            <a:pPr algn="r" rtl="0"/>
            <a:r>
              <a:rPr lang="tr" b="0" i="0" u="none" baseline="0"/>
              <a:t>!</a:t>
            </a:r>
            <a:fld id="{CBD56858-EB0B-D04D-B23C-7A827FD60C9F}" type="slidenum">
              <a:rPr/>
              <a:pPr/>
              <a:t>51</a:t>
            </a:fld>
            <a:endParaRPr lang="tr" dirty="0"/>
          </a:p>
        </p:txBody>
      </p:sp>
    </p:spTree>
    <p:extLst>
      <p:ext uri="{BB962C8B-B14F-4D97-AF65-F5344CB8AC3E}">
        <p14:creationId xmlns:p14="http://schemas.microsoft.com/office/powerpoint/2010/main" val="278747158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tr" sz="3400" b="1" i="0" u="none" baseline="0"/>
              <a:t>Yabancı hizmet sağlayıcılardan depolanan verilere erişim talebinde bulunulması</a:t>
            </a:r>
            <a:endParaRPr lang="tr" sz="3400" b="1" dirty="0"/>
          </a:p>
        </p:txBody>
      </p:sp>
      <p:sp>
        <p:nvSpPr>
          <p:cNvPr id="3" name="Content Placeholder 2"/>
          <p:cNvSpPr>
            <a:spLocks noGrp="1"/>
          </p:cNvSpPr>
          <p:nvPr>
            <p:ph idx="1"/>
          </p:nvPr>
        </p:nvSpPr>
        <p:spPr>
          <a:xfrm>
            <a:off x="457200" y="2054268"/>
            <a:ext cx="8229600" cy="4071895"/>
          </a:xfrm>
        </p:spPr>
        <p:txBody>
          <a:bodyPr/>
          <a:lstStyle/>
          <a:p>
            <a:pPr algn="just" rtl="0"/>
            <a:r>
              <a:rPr lang="tr" b="0" i="0" u="none" baseline="0" dirty="0"/>
              <a:t>Arama, benzer şekilde erişme, el koyma ya da benzer şekilde güvence altına alma talebi </a:t>
            </a:r>
            <a:endParaRPr lang="tr" dirty="0"/>
          </a:p>
          <a:p>
            <a:pPr algn="just" rtl="0"/>
            <a:r>
              <a:rPr lang="tr" b="0" i="0" u="none" baseline="0" dirty="0"/>
              <a:t>Süratli şekilde cevap almak için:</a:t>
            </a:r>
          </a:p>
          <a:p>
            <a:pPr lvl="1" algn="just" rtl="0"/>
            <a:r>
              <a:rPr lang="tr-TR" b="0" i="0" u="none" baseline="0" dirty="0"/>
              <a:t>T</a:t>
            </a:r>
            <a:r>
              <a:rPr lang="tr" b="0" i="0" u="none" baseline="0" dirty="0"/>
              <a:t>alepte</a:t>
            </a:r>
            <a:r>
              <a:rPr lang="tr-TR" b="0" i="0" u="none" baseline="0" dirty="0"/>
              <a:t>,</a:t>
            </a:r>
            <a:r>
              <a:rPr lang="tr" b="0" i="0" u="none" baseline="0" dirty="0"/>
              <a:t> verilerin kaybedilme ya da değiştirilme </a:t>
            </a:r>
            <a:r>
              <a:rPr lang="tr-TR" b="0" i="0" u="none" baseline="0" dirty="0"/>
              <a:t>riski</a:t>
            </a:r>
            <a:r>
              <a:rPr lang="tr" b="0" i="0" u="none" baseline="0" dirty="0"/>
              <a:t> olduğu yönünde gerekçeler belirtilmelidir</a:t>
            </a:r>
          </a:p>
          <a:p>
            <a:pPr lvl="1" algn="just" rtl="0"/>
            <a:r>
              <a:rPr lang="tr" b="0" i="0" u="none" baseline="0" dirty="0"/>
              <a:t>KAY antlaşmaları ve yasalar süratli şekilde cevap vermeye izin vermelidir</a:t>
            </a:r>
          </a:p>
          <a:p>
            <a:pPr algn="just" rtl="0"/>
            <a:endParaRPr lang="tr" dirty="0"/>
          </a:p>
        </p:txBody>
      </p:sp>
      <p:sp>
        <p:nvSpPr>
          <p:cNvPr id="4" name="Slide Number Placeholder 3"/>
          <p:cNvSpPr>
            <a:spLocks noGrp="1"/>
          </p:cNvSpPr>
          <p:nvPr>
            <p:ph type="sldNum" sz="quarter" idx="12"/>
          </p:nvPr>
        </p:nvSpPr>
        <p:spPr>
          <a:xfrm>
            <a:off x="6553200" y="6356350"/>
            <a:ext cx="2133600" cy="365125"/>
          </a:xfrm>
        </p:spPr>
        <p:txBody>
          <a:bodyPr/>
          <a:lstStyle/>
          <a:p>
            <a:pPr algn="r" rtl="0"/>
            <a:r>
              <a:rPr lang="tr" b="0" i="0" u="none" baseline="0"/>
              <a:t>!</a:t>
            </a:r>
            <a:fld id="{CBD56858-EB0B-D04D-B23C-7A827FD60C9F}" type="slidenum">
              <a:rPr/>
              <a:pPr/>
              <a:t>52</a:t>
            </a:fld>
            <a:endParaRPr lang="tr" dirty="0"/>
          </a:p>
        </p:txBody>
      </p:sp>
    </p:spTree>
    <p:extLst>
      <p:ext uri="{BB962C8B-B14F-4D97-AF65-F5344CB8AC3E}">
        <p14:creationId xmlns:p14="http://schemas.microsoft.com/office/powerpoint/2010/main" val="49771255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tr" sz="3400" b="1" i="0" u="none" baseline="0" dirty="0"/>
              <a:t>Trafik verilerinin gerçek zamanlı olarak toplanması konusunda karşılıklı yardım</a:t>
            </a:r>
            <a:endParaRPr lang="tr" sz="3400" dirty="0"/>
          </a:p>
        </p:txBody>
      </p:sp>
      <p:sp>
        <p:nvSpPr>
          <p:cNvPr id="3" name="Content Placeholder 2"/>
          <p:cNvSpPr>
            <a:spLocks noGrp="1"/>
          </p:cNvSpPr>
          <p:nvPr>
            <p:ph idx="1"/>
          </p:nvPr>
        </p:nvSpPr>
        <p:spPr>
          <a:xfrm>
            <a:off x="457200" y="1853852"/>
            <a:ext cx="8229600" cy="4272311"/>
          </a:xfrm>
        </p:spPr>
        <p:txBody>
          <a:bodyPr/>
          <a:lstStyle/>
          <a:p>
            <a:pPr marL="0" indent="0" algn="l" rtl="0">
              <a:buNone/>
            </a:pPr>
            <a:r>
              <a:rPr lang="tr" b="0" i="0" u="none" baseline="0"/>
              <a:t>[eğitmen ulusal mevzuattaki ilgili hükmü buraya girmelidir]</a:t>
            </a:r>
          </a:p>
          <a:p>
            <a:pPr marL="0" indent="0" algn="l" rtl="0">
              <a:buNone/>
            </a:pPr>
            <a:endParaRPr lang="tr" dirty="0"/>
          </a:p>
        </p:txBody>
      </p:sp>
      <p:sp>
        <p:nvSpPr>
          <p:cNvPr id="4" name="Slide Number Placeholder 3"/>
          <p:cNvSpPr>
            <a:spLocks noGrp="1"/>
          </p:cNvSpPr>
          <p:nvPr>
            <p:ph type="sldNum" sz="quarter" idx="12"/>
          </p:nvPr>
        </p:nvSpPr>
        <p:spPr/>
        <p:txBody>
          <a:bodyPr/>
          <a:lstStyle/>
          <a:p>
            <a:pPr algn="r" rtl="0"/>
            <a:r>
              <a:rPr lang="tr" b="0" i="0" u="none" baseline="0"/>
              <a:t>!</a:t>
            </a:r>
            <a:fld id="{CBD56858-EB0B-D04D-B23C-7A827FD60C9F}" type="slidenum">
              <a:rPr/>
              <a:pPr/>
              <a:t>53</a:t>
            </a:fld>
            <a:endParaRPr lang="tr" dirty="0"/>
          </a:p>
        </p:txBody>
      </p:sp>
    </p:spTree>
    <p:extLst>
      <p:ext uri="{BB962C8B-B14F-4D97-AF65-F5344CB8AC3E}">
        <p14:creationId xmlns:p14="http://schemas.microsoft.com/office/powerpoint/2010/main" val="124833592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tr" sz="3400" b="1" i="0" u="none" baseline="0"/>
              <a:t>Çokuluslu hizmet sağlayıcılara trafik verilerini gerçek zamanlı olarak toplama talebinde bulunulması</a:t>
            </a:r>
            <a:endParaRPr lang="tr" sz="3400" b="1" dirty="0"/>
          </a:p>
        </p:txBody>
      </p:sp>
      <p:sp>
        <p:nvSpPr>
          <p:cNvPr id="3" name="Content Placeholder 2"/>
          <p:cNvSpPr>
            <a:spLocks noGrp="1"/>
          </p:cNvSpPr>
          <p:nvPr>
            <p:ph idx="1"/>
          </p:nvPr>
        </p:nvSpPr>
        <p:spPr>
          <a:xfrm>
            <a:off x="457200" y="1929008"/>
            <a:ext cx="8229600" cy="4197155"/>
          </a:xfrm>
        </p:spPr>
        <p:txBody>
          <a:bodyPr/>
          <a:lstStyle/>
          <a:p>
            <a:pPr algn="just" rtl="0"/>
            <a:r>
              <a:rPr lang="tr" b="0" i="0" u="none" baseline="0" dirty="0"/>
              <a:t>Belli haberleşmelerle ilgili yardım </a:t>
            </a:r>
          </a:p>
          <a:p>
            <a:pPr algn="just" rtl="0"/>
            <a:r>
              <a:rPr lang="tr" b="0" i="0" u="none" baseline="0" dirty="0"/>
              <a:t>Benzer bir ulusal davada trafik verilerinin gerçek zamanlı olarak toplanması mümkünse</a:t>
            </a:r>
            <a:r>
              <a:rPr lang="tr-TR" b="0" i="0" u="none" baseline="0" dirty="0"/>
              <a:t>,</a:t>
            </a:r>
            <a:r>
              <a:rPr lang="tr" b="0" i="0" u="none" baseline="0" dirty="0"/>
              <a:t> söz konusu yardım sağlanmalıdır</a:t>
            </a:r>
            <a:endParaRPr lang="tr" dirty="0"/>
          </a:p>
        </p:txBody>
      </p:sp>
      <p:sp>
        <p:nvSpPr>
          <p:cNvPr id="4" name="Slide Number Placeholder 3"/>
          <p:cNvSpPr>
            <a:spLocks noGrp="1"/>
          </p:cNvSpPr>
          <p:nvPr>
            <p:ph type="sldNum" sz="quarter" idx="12"/>
          </p:nvPr>
        </p:nvSpPr>
        <p:spPr/>
        <p:txBody>
          <a:bodyPr/>
          <a:lstStyle/>
          <a:p>
            <a:pPr algn="r" rtl="0"/>
            <a:r>
              <a:rPr lang="tr" b="0" i="0" u="none" baseline="0"/>
              <a:t>!</a:t>
            </a:r>
            <a:fld id="{CBD56858-EB0B-D04D-B23C-7A827FD60C9F}" type="slidenum">
              <a:rPr/>
              <a:pPr/>
              <a:t>54</a:t>
            </a:fld>
            <a:endParaRPr lang="tr" dirty="0"/>
          </a:p>
        </p:txBody>
      </p:sp>
    </p:spTree>
    <p:extLst>
      <p:ext uri="{BB962C8B-B14F-4D97-AF65-F5344CB8AC3E}">
        <p14:creationId xmlns:p14="http://schemas.microsoft.com/office/powerpoint/2010/main" val="172877523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tr" sz="3400" b="1" i="0" u="none" baseline="0"/>
              <a:t>Yasal Yetkilere Dayanan Gönüllü İşbirliği</a:t>
            </a:r>
            <a:endParaRPr lang="tr" sz="3400" dirty="0"/>
          </a:p>
        </p:txBody>
      </p:sp>
      <p:sp>
        <p:nvSpPr>
          <p:cNvPr id="3" name="Content Placeholder 2"/>
          <p:cNvSpPr>
            <a:spLocks noGrp="1"/>
          </p:cNvSpPr>
          <p:nvPr>
            <p:ph idx="1"/>
          </p:nvPr>
        </p:nvSpPr>
        <p:spPr/>
        <p:txBody>
          <a:bodyPr/>
          <a:lstStyle/>
          <a:p>
            <a:pPr algn="just" rtl="0"/>
            <a:r>
              <a:rPr lang="tr" b="0" i="0" u="none" baseline="0" dirty="0"/>
              <a:t>[eğitmen, depolanan bilgisayar verilerine</a:t>
            </a:r>
            <a:r>
              <a:rPr lang="tr-TR" b="0" i="0" u="none" baseline="0" dirty="0"/>
              <a:t>,</a:t>
            </a:r>
            <a:r>
              <a:rPr lang="tr" b="0" i="0" u="none" baseline="0" dirty="0"/>
              <a:t> halka açık olduğu</a:t>
            </a:r>
            <a:r>
              <a:rPr lang="tr-TR" b="0" i="0" u="none" baseline="0" dirty="0"/>
              <a:t> veya izin olduğu</a:t>
            </a:r>
            <a:r>
              <a:rPr lang="tr" b="0" i="0" u="none" baseline="0" dirty="0"/>
              <a:t> durumlarda sınır ötesinden erişim sağlanmasına ilişkin</a:t>
            </a:r>
            <a:r>
              <a:rPr lang="tr-TR" b="0" i="0" u="none" baseline="0" dirty="0"/>
              <a:t> ulusal mevzuat</a:t>
            </a:r>
            <a:r>
              <a:rPr lang="tr" b="0" i="0" u="none" baseline="0" dirty="0"/>
              <a:t> </a:t>
            </a:r>
            <a:r>
              <a:rPr lang="tr-TR" b="0" i="0" u="none" baseline="0" dirty="0"/>
              <a:t>hükümlerini</a:t>
            </a:r>
            <a:r>
              <a:rPr lang="tr" b="0" i="0" u="none" baseline="0" dirty="0"/>
              <a:t> buraya girmelidir]</a:t>
            </a:r>
            <a:endParaRPr lang="tr" dirty="0"/>
          </a:p>
        </p:txBody>
      </p:sp>
      <p:sp>
        <p:nvSpPr>
          <p:cNvPr id="4" name="Slide Number Placeholder 3"/>
          <p:cNvSpPr>
            <a:spLocks noGrp="1"/>
          </p:cNvSpPr>
          <p:nvPr>
            <p:ph type="sldNum" sz="quarter" idx="12"/>
          </p:nvPr>
        </p:nvSpPr>
        <p:spPr/>
        <p:txBody>
          <a:bodyPr/>
          <a:lstStyle/>
          <a:p>
            <a:pPr algn="r" rtl="0"/>
            <a:r>
              <a:rPr lang="tr" b="0" i="0" u="none" baseline="0"/>
              <a:t>!</a:t>
            </a:r>
            <a:fld id="{CBD56858-EB0B-D04D-B23C-7A827FD60C9F}" type="slidenum">
              <a:rPr/>
              <a:pPr/>
              <a:t>55</a:t>
            </a:fld>
            <a:endParaRPr lang="tr" dirty="0"/>
          </a:p>
        </p:txBody>
      </p:sp>
    </p:spTree>
    <p:extLst>
      <p:ext uri="{BB962C8B-B14F-4D97-AF65-F5344CB8AC3E}">
        <p14:creationId xmlns:p14="http://schemas.microsoft.com/office/powerpoint/2010/main" val="122889297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lgn="r" rtl="0">
              <a:defRPr/>
            </a:pPr>
            <a:fld id="{0E1F2CE5-82EE-4D86-A1BA-A62E2F853B8E}" type="slidenum">
              <a:rPr>
                <a:solidFill>
                  <a:schemeClr val="tx1"/>
                </a:solidFill>
              </a:rPr>
              <a:pPr>
                <a:defRPr/>
              </a:pPr>
              <a:t>56</a:t>
            </a:fld>
            <a:endParaRPr lang="tr">
              <a:solidFill>
                <a:schemeClr val="tx1"/>
              </a:solidFill>
            </a:endParaRPr>
          </a:p>
        </p:txBody>
      </p:sp>
      <p:sp>
        <p:nvSpPr>
          <p:cNvPr id="5" name="Rectangle 2"/>
          <p:cNvSpPr txBox="1">
            <a:spLocks/>
          </p:cNvSpPr>
          <p:nvPr/>
        </p:nvSpPr>
        <p:spPr bwMode="auto">
          <a:xfrm>
            <a:off x="457200" y="386414"/>
            <a:ext cx="8229600" cy="1728982"/>
          </a:xfrm>
          <a:prstGeom prst="rect">
            <a:avLst/>
          </a:prstGeom>
          <a:noFill/>
          <a:ln w="381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rtl="0" eaLnBrk="1" hangingPunct="1">
              <a:lnSpc>
                <a:spcPct val="80000"/>
              </a:lnSpc>
              <a:buFont typeface="Arial" charset="0"/>
              <a:buNone/>
            </a:pPr>
            <a:r>
              <a:rPr lang="tr" b="1" i="1" u="none" baseline="0" dirty="0" smtClean="0">
                <a:cs typeface="Times New Roman" pitchFamily="18" charset="0"/>
              </a:rPr>
              <a:t>Depolanan </a:t>
            </a:r>
            <a:r>
              <a:rPr lang="tr" b="1" i="1" u="none" baseline="0" dirty="0">
                <a:cs typeface="Times New Roman" pitchFamily="18" charset="0"/>
              </a:rPr>
              <a:t>bilgisayar verilerine sınır ötesinden erişim</a:t>
            </a:r>
            <a:endParaRPr lang="tr" altLang="x-none" b="1" i="1" dirty="0">
              <a:cs typeface="Times New Roman" pitchFamily="18" charset="0"/>
            </a:endParaRPr>
          </a:p>
          <a:p>
            <a:pPr algn="ctr" rtl="0" eaLnBrk="1" hangingPunct="1">
              <a:lnSpc>
                <a:spcPct val="80000"/>
              </a:lnSpc>
              <a:buFont typeface="Arial" charset="0"/>
              <a:buNone/>
            </a:pPr>
            <a:r>
              <a:rPr lang="tr" b="1" i="1" u="none" baseline="0" dirty="0">
                <a:cs typeface="Times New Roman" pitchFamily="18" charset="0"/>
              </a:rPr>
              <a:t>(Madde 32 – Budapeşte Sözleşmesi)</a:t>
            </a:r>
          </a:p>
          <a:p>
            <a:pPr algn="l" rtl="0">
              <a:lnSpc>
                <a:spcPct val="90000"/>
              </a:lnSpc>
            </a:pPr>
            <a:endParaRPr lang="tr" sz="2400" b="1" dirty="0" smtClean="0"/>
          </a:p>
          <a:p>
            <a:pPr algn="l" rtl="0">
              <a:lnSpc>
                <a:spcPct val="90000"/>
              </a:lnSpc>
              <a:spcBef>
                <a:spcPts val="600"/>
              </a:spcBef>
              <a:spcAft>
                <a:spcPts val="1200"/>
              </a:spcAft>
            </a:pPr>
            <a:r>
              <a:rPr lang="tr-TR" sz="2800" i="1" dirty="0" smtClean="0"/>
              <a:t>Fiziksel</a:t>
            </a:r>
            <a:r>
              <a:rPr lang="tr" sz="2800" b="0" i="1" u="none" baseline="0" dirty="0" smtClean="0"/>
              <a:t> </a:t>
            </a:r>
            <a:r>
              <a:rPr lang="tr" sz="2800" b="0" i="1" u="none" baseline="0" dirty="0"/>
              <a:t>olarak </a:t>
            </a:r>
            <a:r>
              <a:rPr lang="tr-TR" sz="2800" b="0" i="1" u="none" baseline="0" dirty="0"/>
              <a:t>başka bir</a:t>
            </a:r>
            <a:r>
              <a:rPr lang="tr" sz="2800" b="0" i="1" u="none" baseline="0" dirty="0"/>
              <a:t> Tarafın bölgesinde bulunan bir bilgisayarda depolanan delilleri elde etme </a:t>
            </a:r>
            <a:r>
              <a:rPr lang="tr-TR" sz="2800" b="0" i="1" u="none" baseline="0" dirty="0"/>
              <a:t>konusunda, bir tarafın kolluk makamlarının diğer tarafa verdiği </a:t>
            </a:r>
            <a:r>
              <a:rPr lang="tr" sz="2800" b="0" i="1" u="none" baseline="0" dirty="0"/>
              <a:t>imkân</a:t>
            </a:r>
          </a:p>
          <a:p>
            <a:pPr algn="l" rtl="0">
              <a:lnSpc>
                <a:spcPct val="90000"/>
              </a:lnSpc>
              <a:spcBef>
                <a:spcPts val="600"/>
              </a:spcBef>
              <a:spcAft>
                <a:spcPts val="1200"/>
              </a:spcAft>
            </a:pPr>
            <a:r>
              <a:rPr lang="tr" sz="2800" b="0" i="1" u="none" baseline="0" dirty="0"/>
              <a:t>Somut bir soruşturma sırasında yetkililer</a:t>
            </a:r>
          </a:p>
          <a:p>
            <a:pPr lvl="1" algn="l" rtl="0">
              <a:lnSpc>
                <a:spcPct val="90000"/>
              </a:lnSpc>
              <a:spcBef>
                <a:spcPts val="600"/>
              </a:spcBef>
              <a:spcAft>
                <a:spcPts val="1200"/>
              </a:spcAft>
            </a:pPr>
            <a:r>
              <a:rPr lang="tr" sz="2400" b="0" i="1" u="none" baseline="0" dirty="0"/>
              <a:t>yabancı bir ülkede bulunan bir bilgisayardan açık kaynaklı bilgileri edinmeye ihtiyaç duyarlarsa; ya da </a:t>
            </a:r>
            <a:endParaRPr lang="tr" sz="2400" i="1" dirty="0"/>
          </a:p>
          <a:p>
            <a:pPr lvl="1" algn="l" rtl="0">
              <a:lnSpc>
                <a:spcPct val="90000"/>
              </a:lnSpc>
              <a:spcBef>
                <a:spcPts val="600"/>
              </a:spcBef>
              <a:spcAft>
                <a:spcPts val="1200"/>
              </a:spcAft>
            </a:pPr>
            <a:r>
              <a:rPr lang="tr" sz="2400" b="0" i="1" u="none" baseline="0" dirty="0"/>
              <a:t>yasal olarak yetkilendirilmiş kişinin yasal ve gönüllü </a:t>
            </a:r>
            <a:r>
              <a:rPr lang="tr-TR" sz="2400" b="0" i="1" u="none" baseline="0" dirty="0"/>
              <a:t>onayıyla</a:t>
            </a:r>
            <a:r>
              <a:rPr lang="tr" sz="2400" b="0" i="1" u="none" baseline="0" dirty="0"/>
              <a:t> verilere erişirse</a:t>
            </a:r>
            <a:r>
              <a:rPr lang="tr-TR" sz="2400" b="0" i="1" u="none" baseline="0" dirty="0"/>
              <a:t>, </a:t>
            </a:r>
            <a:r>
              <a:rPr lang="tr" sz="2400" b="0" i="1" u="none" baseline="0" dirty="0"/>
              <a:t>herhangi bir uluslararası işbirliği talebinde bulunulmaz</a:t>
            </a:r>
          </a:p>
        </p:txBody>
      </p:sp>
    </p:spTree>
    <p:extLst>
      <p:ext uri="{BB962C8B-B14F-4D97-AF65-F5344CB8AC3E}">
        <p14:creationId xmlns:p14="http://schemas.microsoft.com/office/powerpoint/2010/main" val="132254495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457200" y="274638"/>
            <a:ext cx="8229600" cy="1346200"/>
          </a:xfrm>
        </p:spPr>
        <p:txBody>
          <a:bodyPr/>
          <a:lstStyle/>
          <a:p>
            <a:pPr rtl="0">
              <a:lnSpc>
                <a:spcPct val="90000"/>
              </a:lnSpc>
              <a:defRPr/>
            </a:pPr>
            <a:r>
              <a:rPr lang="tr" sz="3600" b="1" i="0" u="none" baseline="0" dirty="0">
                <a:ea typeface="ＭＳ Ｐゴシック" pitchFamily="34" charset="-128"/>
              </a:rPr>
              <a:t>Madde 32 - Depolanan Bilgisayar Verilerine</a:t>
            </a:r>
            <a:r>
              <a:rPr lang="tr-TR" sz="3600" b="1" i="0" u="none" baseline="0" dirty="0">
                <a:ea typeface="ＭＳ Ｐゴシック" pitchFamily="34" charset="-128"/>
              </a:rPr>
              <a:t>,</a:t>
            </a:r>
            <a:r>
              <a:rPr lang="tr" sz="3600" b="1" i="0" u="none" baseline="0" dirty="0">
                <a:ea typeface="ＭＳ Ｐゴシック" pitchFamily="34" charset="-128"/>
              </a:rPr>
              <a:t> İzinli Şekilde veya Bu Verilerin Halka Açık Olduğu Durumlarda Sınır Ötesinden Erişim Sağlanması</a:t>
            </a:r>
            <a:endParaRPr lang="tr" sz="3600" b="1" dirty="0">
              <a:effectLst>
                <a:outerShdw blurRad="38100" dist="38100" dir="2700000" algn="tl">
                  <a:srgbClr val="C0C0C0"/>
                </a:outerShdw>
              </a:effectLst>
              <a:ea typeface="ＭＳ Ｐゴシック" pitchFamily="34" charset="-128"/>
            </a:endParaRPr>
          </a:p>
        </p:txBody>
      </p:sp>
      <p:sp>
        <p:nvSpPr>
          <p:cNvPr id="2" name="Slide Number Placeholder 1"/>
          <p:cNvSpPr>
            <a:spLocks noGrp="1"/>
          </p:cNvSpPr>
          <p:nvPr>
            <p:ph type="sldNum" sz="quarter" idx="12"/>
          </p:nvPr>
        </p:nvSpPr>
        <p:spPr/>
        <p:txBody>
          <a:bodyPr/>
          <a:lstStyle/>
          <a:p>
            <a:pPr algn="r" rtl="0">
              <a:defRPr/>
            </a:pPr>
            <a:r>
              <a:rPr lang="tr" b="0" i="0" u="none" baseline="0">
                <a:solidFill>
                  <a:schemeClr val="tx1"/>
                </a:solidFill>
              </a:rPr>
              <a:t>!</a:t>
            </a:r>
            <a:fld id="{0E62E50F-F83A-42AC-8BE7-462956D58F63}" type="slidenum">
              <a:rPr>
                <a:solidFill>
                  <a:schemeClr val="tx1"/>
                </a:solidFill>
              </a:rPr>
              <a:pPr>
                <a:defRPr/>
              </a:pPr>
              <a:t>57</a:t>
            </a:fld>
            <a:endParaRPr lang="tr" dirty="0">
              <a:solidFill>
                <a:schemeClr val="tx1"/>
              </a:solidFill>
            </a:endParaRPr>
          </a:p>
        </p:txBody>
      </p:sp>
      <p:sp>
        <p:nvSpPr>
          <p:cNvPr id="6" name="Marcador de Posição de Conteúdo 2"/>
          <p:cNvSpPr>
            <a:spLocks noGrp="1"/>
          </p:cNvSpPr>
          <p:nvPr>
            <p:ph idx="1"/>
          </p:nvPr>
        </p:nvSpPr>
        <p:spPr>
          <a:xfrm>
            <a:off x="457200" y="2380077"/>
            <a:ext cx="8335108" cy="4158835"/>
          </a:xfrm>
        </p:spPr>
        <p:txBody>
          <a:bodyPr>
            <a:normAutofit/>
          </a:bodyPr>
          <a:lstStyle/>
          <a:p>
            <a:pPr marL="0" indent="0" algn="just" rtl="0">
              <a:spcBef>
                <a:spcPts val="600"/>
              </a:spcBef>
              <a:spcAft>
                <a:spcPts val="1200"/>
              </a:spcAft>
              <a:buFont typeface="Arial" pitchFamily="34" charset="0"/>
              <a:buNone/>
            </a:pPr>
            <a:r>
              <a:rPr lang="tr" sz="2400" b="0" i="0" u="none" baseline="0" dirty="0">
                <a:ea typeface="ＭＳ Ｐゴシック" pitchFamily="34" charset="-128"/>
              </a:rPr>
              <a:t>Bir Taraf, </a:t>
            </a:r>
            <a:r>
              <a:rPr lang="tr" b="1" i="0" u="none" baseline="0" dirty="0">
                <a:ea typeface="ＭＳ Ｐゴシック" pitchFamily="34" charset="-128"/>
              </a:rPr>
              <a:t>diğer Tarafın izni olmaksızın</a:t>
            </a:r>
            <a:r>
              <a:rPr lang="tr" sz="2400" b="0" i="0" u="none" baseline="0" dirty="0">
                <a:ea typeface="ＭＳ Ｐゴシック" pitchFamily="34" charset="-128"/>
              </a:rPr>
              <a:t>:</a:t>
            </a:r>
          </a:p>
          <a:p>
            <a:pPr marL="514350" indent="-514350" algn="just" rtl="0">
              <a:spcBef>
                <a:spcPts val="600"/>
              </a:spcBef>
              <a:spcAft>
                <a:spcPts val="1200"/>
              </a:spcAft>
              <a:buFont typeface="+mj-lt"/>
              <a:buAutoNum type="alphaLcParenR"/>
            </a:pPr>
            <a:r>
              <a:rPr lang="tr" sz="2400" b="0" i="0" u="none" baseline="0" dirty="0">
                <a:ea typeface="ＭＳ Ｐゴシック" pitchFamily="34" charset="-128"/>
              </a:rPr>
              <a:t>halkın serbest kullanımına sunulan (açık kaynaktan gelen) depolanmış bilgisayar verilerine, bunların coğrafi konumlarına </a:t>
            </a:r>
            <a:r>
              <a:rPr lang="tr-TR" sz="2400" b="0" i="0" u="none" baseline="0" dirty="0" smtClean="0">
                <a:ea typeface="ＭＳ Ｐゴシック" pitchFamily="34" charset="-128"/>
              </a:rPr>
              <a:t>bakmaksızın </a:t>
            </a:r>
            <a:r>
              <a:rPr lang="tr" sz="2400" b="0" i="0" u="none" baseline="0" dirty="0" smtClean="0">
                <a:ea typeface="ＭＳ Ｐゴシック" pitchFamily="34" charset="-128"/>
              </a:rPr>
              <a:t>eriş</a:t>
            </a:r>
            <a:r>
              <a:rPr lang="tr-TR" sz="2400" b="0" i="0" u="none" baseline="0" dirty="0">
                <a:ea typeface="ＭＳ Ｐゴシック" pitchFamily="34" charset="-128"/>
              </a:rPr>
              <a:t>ebili</a:t>
            </a:r>
            <a:r>
              <a:rPr lang="tr" sz="2400" b="0" i="0" u="none" baseline="0" dirty="0">
                <a:ea typeface="ＭＳ Ｐゴシック" pitchFamily="34" charset="-128"/>
              </a:rPr>
              <a:t>r; veya  </a:t>
            </a:r>
            <a:endParaRPr lang="tr" sz="2400" dirty="0">
              <a:ea typeface="ＭＳ Ｐゴシック" pitchFamily="34" charset="-128"/>
            </a:endParaRPr>
          </a:p>
          <a:p>
            <a:pPr marL="514350" indent="-514350" algn="just" rtl="0">
              <a:spcBef>
                <a:spcPts val="600"/>
              </a:spcBef>
              <a:spcAft>
                <a:spcPts val="1200"/>
              </a:spcAft>
              <a:buFont typeface="+mj-lt"/>
              <a:buAutoNum type="alphaLcParenR"/>
            </a:pPr>
            <a:r>
              <a:rPr lang="tr" sz="2400" b="0" i="0" u="none" baseline="0" dirty="0">
                <a:ea typeface="ＭＳ Ｐゴシック" pitchFamily="34" charset="-128"/>
              </a:rPr>
              <a:t>kendi ülkesindeki bir bilgisayar sistemi aracılığıyla, diğer Tarafın ülkesindeki depolanmış bilgisayar verilerine, eğer bu Taraf, söz konusu bilgisayar sistemi aracılığıyla veriyi ifşa etme yetkisin</a:t>
            </a:r>
            <a:r>
              <a:rPr lang="tr-TR" sz="2400" dirty="0">
                <a:ea typeface="ＭＳ Ｐゴシック" pitchFamily="34" charset="-128"/>
              </a:rPr>
              <a:t>i</a:t>
            </a:r>
            <a:r>
              <a:rPr lang="tr-TR" sz="2400" b="0" i="0" u="none" baseline="0" dirty="0">
                <a:ea typeface="ＭＳ Ｐゴシック" pitchFamily="34" charset="-128"/>
              </a:rPr>
              <a:t> </a:t>
            </a:r>
            <a:r>
              <a:rPr lang="tr" sz="2400" b="0" i="0" u="none" baseline="0" dirty="0">
                <a:ea typeface="ＭＳ Ｐゴシック" pitchFamily="34" charset="-128"/>
              </a:rPr>
              <a:t>yasal olarak haiz </a:t>
            </a:r>
            <a:r>
              <a:rPr lang="tr-TR" sz="2400" dirty="0">
                <a:ea typeface="ＭＳ Ｐゴシック" pitchFamily="34" charset="-128"/>
              </a:rPr>
              <a:t>olan</a:t>
            </a:r>
            <a:r>
              <a:rPr lang="tr" sz="2400" b="0" i="0" u="none" baseline="0" dirty="0">
                <a:ea typeface="ＭＳ Ｐゴシック" pitchFamily="34" charset="-128"/>
              </a:rPr>
              <a:t> kişinin yasal ve gönüllü onayını </a:t>
            </a:r>
            <a:r>
              <a:rPr lang="tr-TR" sz="2400" b="0" i="0" u="none" baseline="0" dirty="0">
                <a:ea typeface="ＭＳ Ｐゴシック" pitchFamily="34" charset="-128"/>
              </a:rPr>
              <a:t>alabilirse</a:t>
            </a:r>
            <a:r>
              <a:rPr lang="tr" sz="2400" b="0" i="0" u="none" baseline="0" dirty="0">
                <a:ea typeface="ＭＳ Ｐゴシック" pitchFamily="34" charset="-128"/>
              </a:rPr>
              <a:t>, söz konusu verilere erişebilir veya bunları </a:t>
            </a:r>
            <a:r>
              <a:rPr lang="tr-TR" sz="2400" dirty="0">
                <a:ea typeface="ＭＳ Ｐゴシック" pitchFamily="34" charset="-128"/>
              </a:rPr>
              <a:t>alabilir</a:t>
            </a:r>
            <a:r>
              <a:rPr lang="tr" sz="2400" b="0" i="0" u="none" baseline="0" dirty="0">
                <a:ea typeface="ＭＳ Ｐゴシック" pitchFamily="34" charset="-128"/>
              </a:rPr>
              <a:t>.</a:t>
            </a:r>
            <a:endParaRPr lang="tr" sz="2400" dirty="0">
              <a:ea typeface="ＭＳ Ｐゴシック" pitchFamily="34" charset="-128"/>
            </a:endParaRPr>
          </a:p>
        </p:txBody>
      </p:sp>
    </p:spTree>
    <p:extLst>
      <p:ext uri="{BB962C8B-B14F-4D97-AF65-F5344CB8AC3E}">
        <p14:creationId xmlns:p14="http://schemas.microsoft.com/office/powerpoint/2010/main" val="231271405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tr" b="1" i="0" u="none" baseline="0" dirty="0"/>
              <a:t>İz</a:t>
            </a:r>
            <a:r>
              <a:rPr lang="tr-TR" b="1" i="0" u="none" baseline="0" dirty="0"/>
              <a:t>in</a:t>
            </a:r>
            <a:r>
              <a:rPr lang="tr" b="1" i="0" u="none" baseline="0" dirty="0"/>
              <a:t> olmaksızın </a:t>
            </a:r>
            <a:endParaRPr lang="tr" b="1" dirty="0"/>
          </a:p>
        </p:txBody>
      </p:sp>
      <p:sp>
        <p:nvSpPr>
          <p:cNvPr id="3" name="Content Placeholder 2"/>
          <p:cNvSpPr>
            <a:spLocks noGrp="1"/>
          </p:cNvSpPr>
          <p:nvPr>
            <p:ph idx="1"/>
          </p:nvPr>
        </p:nvSpPr>
        <p:spPr/>
        <p:txBody>
          <a:bodyPr/>
          <a:lstStyle/>
          <a:p>
            <a:pPr algn="just" rtl="0"/>
            <a:r>
              <a:rPr lang="tr" b="0" i="0" u="none" baseline="0" dirty="0"/>
              <a:t>Taraflar arasında karşılıklı yardım gerekli değildir</a:t>
            </a:r>
          </a:p>
          <a:p>
            <a:pPr algn="just" rtl="0"/>
            <a:endParaRPr lang="tr" dirty="0"/>
          </a:p>
          <a:p>
            <a:pPr algn="just" rtl="0"/>
            <a:r>
              <a:rPr lang="tr" b="0" i="0" u="none" baseline="0" dirty="0"/>
              <a:t>Diğer </a:t>
            </a:r>
            <a:r>
              <a:rPr lang="tr-TR" b="0" i="0" u="none" baseline="0" dirty="0"/>
              <a:t>tarafa</a:t>
            </a:r>
            <a:r>
              <a:rPr lang="tr" b="0" i="0" u="none" baseline="0" dirty="0"/>
              <a:t> bildirimde bulunmak gerekli değildir</a:t>
            </a:r>
          </a:p>
          <a:p>
            <a:pPr algn="just" rtl="0"/>
            <a:endParaRPr lang="tr" dirty="0"/>
          </a:p>
          <a:p>
            <a:pPr algn="just" rtl="0"/>
            <a:r>
              <a:rPr lang="tr" b="0" i="0" u="none" baseline="0" dirty="0"/>
              <a:t>Tarafın uygun bulması durumunda</a:t>
            </a:r>
            <a:r>
              <a:rPr lang="tr-TR" b="0" i="0" u="none" baseline="0" dirty="0"/>
              <a:t>,</a:t>
            </a:r>
            <a:r>
              <a:rPr lang="tr" b="0" i="0" u="none" baseline="0" dirty="0"/>
              <a:t> bildirimde bulunmasın</a:t>
            </a:r>
            <a:r>
              <a:rPr lang="tr-TR" b="0" i="0" u="none" baseline="0" dirty="0"/>
              <a:t>a engel yoktur</a:t>
            </a:r>
            <a:endParaRPr lang="tr" dirty="0"/>
          </a:p>
        </p:txBody>
      </p:sp>
      <p:sp>
        <p:nvSpPr>
          <p:cNvPr id="4" name="Slide Number Placeholder 3"/>
          <p:cNvSpPr>
            <a:spLocks noGrp="1"/>
          </p:cNvSpPr>
          <p:nvPr>
            <p:ph type="sldNum" sz="quarter" idx="12"/>
          </p:nvPr>
        </p:nvSpPr>
        <p:spPr/>
        <p:txBody>
          <a:bodyPr/>
          <a:lstStyle/>
          <a:p>
            <a:pPr algn="r" rtl="0">
              <a:defRPr/>
            </a:pPr>
            <a:r>
              <a:rPr lang="tr" b="0" i="0" u="none" baseline="0">
                <a:solidFill>
                  <a:schemeClr val="tx1"/>
                </a:solidFill>
              </a:rPr>
              <a:t>!</a:t>
            </a:r>
            <a:fld id="{0E62E50F-F83A-42AC-8BE7-462956D58F63}" type="slidenum">
              <a:rPr>
                <a:solidFill>
                  <a:schemeClr val="tx1"/>
                </a:solidFill>
              </a:rPr>
              <a:pPr>
                <a:defRPr/>
              </a:pPr>
              <a:t>58</a:t>
            </a:fld>
            <a:endParaRPr lang="tr" dirty="0">
              <a:solidFill>
                <a:schemeClr val="tx1"/>
              </a:solidFill>
            </a:endParaRPr>
          </a:p>
        </p:txBody>
      </p:sp>
    </p:spTree>
    <p:extLst>
      <p:ext uri="{BB962C8B-B14F-4D97-AF65-F5344CB8AC3E}">
        <p14:creationId xmlns:p14="http://schemas.microsoft.com/office/powerpoint/2010/main" val="599895093"/>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457200" y="274638"/>
            <a:ext cx="8229600" cy="1346200"/>
          </a:xfrm>
        </p:spPr>
        <p:txBody>
          <a:bodyPr/>
          <a:lstStyle/>
          <a:p>
            <a:pPr rtl="0">
              <a:lnSpc>
                <a:spcPct val="90000"/>
              </a:lnSpc>
              <a:defRPr/>
            </a:pPr>
            <a:r>
              <a:rPr lang="tr" sz="3600" b="1" i="0" u="none" baseline="0" dirty="0">
                <a:ea typeface="ＭＳ Ｐゴシック" pitchFamily="34" charset="-128"/>
              </a:rPr>
              <a:t>Madde 32 - Depolanan Bilgisayar Verilerine</a:t>
            </a:r>
            <a:r>
              <a:rPr lang="tr-TR" sz="3600" b="1" i="0" u="none" baseline="0" dirty="0">
                <a:ea typeface="ＭＳ Ｐゴシック" pitchFamily="34" charset="-128"/>
              </a:rPr>
              <a:t>,</a:t>
            </a:r>
            <a:r>
              <a:rPr lang="tr" sz="3600" b="1" i="0" u="none" baseline="0" dirty="0">
                <a:ea typeface="ＭＳ Ｐゴシック" pitchFamily="34" charset="-128"/>
              </a:rPr>
              <a:t> İzinli Şekilde veya Bu Verilerin Halka Açık Olduğu Durumlarda Sınır Ötesinden Erişim Sağlanması</a:t>
            </a:r>
            <a:endParaRPr lang="tr" sz="3600" b="1" dirty="0">
              <a:effectLst>
                <a:outerShdw blurRad="38100" dist="38100" dir="2700000" algn="tl">
                  <a:srgbClr val="C0C0C0"/>
                </a:outerShdw>
              </a:effectLst>
              <a:ea typeface="ＭＳ Ｐゴシック" pitchFamily="34" charset="-128"/>
            </a:endParaRPr>
          </a:p>
        </p:txBody>
      </p:sp>
      <p:sp>
        <p:nvSpPr>
          <p:cNvPr id="2" name="Slide Number Placeholder 1"/>
          <p:cNvSpPr>
            <a:spLocks noGrp="1"/>
          </p:cNvSpPr>
          <p:nvPr>
            <p:ph type="sldNum" sz="quarter" idx="12"/>
          </p:nvPr>
        </p:nvSpPr>
        <p:spPr/>
        <p:txBody>
          <a:bodyPr/>
          <a:lstStyle/>
          <a:p>
            <a:pPr algn="r" rtl="0">
              <a:defRPr/>
            </a:pPr>
            <a:r>
              <a:rPr lang="tr" b="0" i="0" u="none" baseline="0">
                <a:solidFill>
                  <a:schemeClr val="tx1"/>
                </a:solidFill>
              </a:rPr>
              <a:t>!</a:t>
            </a:r>
            <a:fld id="{0E62E50F-F83A-42AC-8BE7-462956D58F63}" type="slidenum">
              <a:rPr>
                <a:solidFill>
                  <a:schemeClr val="tx1"/>
                </a:solidFill>
              </a:rPr>
              <a:pPr>
                <a:defRPr/>
              </a:pPr>
              <a:t>59</a:t>
            </a:fld>
            <a:endParaRPr lang="tr" dirty="0">
              <a:solidFill>
                <a:schemeClr val="tx1"/>
              </a:solidFill>
            </a:endParaRPr>
          </a:p>
        </p:txBody>
      </p:sp>
      <p:sp>
        <p:nvSpPr>
          <p:cNvPr id="6" name="Marcador de Posição de Conteúdo 2"/>
          <p:cNvSpPr>
            <a:spLocks noGrp="1"/>
          </p:cNvSpPr>
          <p:nvPr>
            <p:ph idx="1"/>
          </p:nvPr>
        </p:nvSpPr>
        <p:spPr>
          <a:xfrm>
            <a:off x="457200" y="2354791"/>
            <a:ext cx="8229600" cy="4158835"/>
          </a:xfrm>
        </p:spPr>
        <p:txBody>
          <a:bodyPr>
            <a:normAutofit lnSpcReduction="10000"/>
          </a:bodyPr>
          <a:lstStyle/>
          <a:p>
            <a:pPr marL="0" indent="0" algn="just" rtl="0">
              <a:spcBef>
                <a:spcPts val="600"/>
              </a:spcBef>
              <a:spcAft>
                <a:spcPts val="1200"/>
              </a:spcAft>
              <a:buFont typeface="Arial" pitchFamily="34" charset="0"/>
              <a:buNone/>
            </a:pPr>
            <a:r>
              <a:rPr lang="tr" sz="2400" b="0" i="0" u="none" baseline="0" dirty="0">
                <a:ea typeface="ＭＳ Ｐゴシック" pitchFamily="34" charset="-128"/>
              </a:rPr>
              <a:t>Bir Taraf, diğer Tarafın izni olmaksızın:</a:t>
            </a:r>
          </a:p>
          <a:p>
            <a:pPr marL="514350" indent="-514350" algn="just" rtl="0">
              <a:spcBef>
                <a:spcPts val="600"/>
              </a:spcBef>
              <a:spcAft>
                <a:spcPts val="1200"/>
              </a:spcAft>
              <a:buFont typeface="+mj-lt"/>
              <a:buAutoNum type="alphaLcParenR"/>
            </a:pPr>
            <a:r>
              <a:rPr lang="tr-TR" b="1" i="0" u="none" baseline="0" dirty="0" smtClean="0">
                <a:ea typeface="ＭＳ Ｐゴシック" pitchFamily="34" charset="-128"/>
              </a:rPr>
              <a:t>halkın </a:t>
            </a:r>
            <a:r>
              <a:rPr lang="tr" b="1" i="0" u="none" baseline="0" dirty="0">
                <a:ea typeface="ＭＳ Ｐゴシック" pitchFamily="34" charset="-128"/>
              </a:rPr>
              <a:t>serbest kullanımına sunulan (açık kaynaktan gelen) </a:t>
            </a:r>
            <a:r>
              <a:rPr lang="tr" sz="2400" b="0" i="0" u="none" baseline="0" dirty="0">
                <a:ea typeface="ＭＳ Ｐゴシック" pitchFamily="34" charset="-128"/>
              </a:rPr>
              <a:t>depolanmış bilgisayar verilerine, bunların coğrafi konumlarına </a:t>
            </a:r>
            <a:r>
              <a:rPr lang="tr-TR" sz="2400" b="0" i="0" u="none" baseline="0" dirty="0" smtClean="0">
                <a:ea typeface="ＭＳ Ｐゴシック" pitchFamily="34" charset="-128"/>
              </a:rPr>
              <a:t>bakmaksızın erişebilir</a:t>
            </a:r>
            <a:r>
              <a:rPr lang="tr" sz="2400" b="0" i="0" u="none" baseline="0" dirty="0" smtClean="0">
                <a:ea typeface="ＭＳ Ｐゴシック" pitchFamily="34" charset="-128"/>
              </a:rPr>
              <a:t>; </a:t>
            </a:r>
            <a:r>
              <a:rPr lang="tr" sz="2400" b="0" i="0" u="none" baseline="0" dirty="0">
                <a:ea typeface="ＭＳ Ｐゴシック" pitchFamily="34" charset="-128"/>
              </a:rPr>
              <a:t>veya</a:t>
            </a:r>
            <a:endParaRPr lang="tr" sz="2400" dirty="0">
              <a:ea typeface="ＭＳ Ｐゴシック" pitchFamily="34" charset="-128"/>
            </a:endParaRPr>
          </a:p>
          <a:p>
            <a:pPr marL="514350" indent="-514350" algn="just" rtl="0">
              <a:spcBef>
                <a:spcPts val="600"/>
              </a:spcBef>
              <a:spcAft>
                <a:spcPts val="1200"/>
              </a:spcAft>
              <a:buFont typeface="+mj-lt"/>
              <a:buAutoNum type="alphaLcParenR"/>
            </a:pPr>
            <a:r>
              <a:rPr lang="tr" sz="2400" b="0" i="0" u="none" baseline="0" dirty="0">
                <a:ea typeface="ＭＳ Ｐゴシック" pitchFamily="34" charset="-128"/>
              </a:rPr>
              <a:t>kendi ülkesindeki bir bilgisayar sistemi aracılığıyla, diğer Tarafın ülkesindeki depolanmış bilgisayar verilerine, eğer bu Taraf, söz konusu bilgisayar sistemi aracılığıyla veriyi ifşa etme yetkisin</a:t>
            </a:r>
            <a:r>
              <a:rPr lang="tr-TR" sz="2400" dirty="0">
                <a:ea typeface="ＭＳ Ｐゴシック" pitchFamily="34" charset="-128"/>
              </a:rPr>
              <a:t>i</a:t>
            </a:r>
            <a:r>
              <a:rPr lang="tr-TR" sz="2400" b="0" i="0" u="none" baseline="0" dirty="0">
                <a:ea typeface="ＭＳ Ｐゴシック" pitchFamily="34" charset="-128"/>
              </a:rPr>
              <a:t> </a:t>
            </a:r>
            <a:r>
              <a:rPr lang="tr" sz="2400" b="0" i="0" u="none" baseline="0" dirty="0">
                <a:ea typeface="ＭＳ Ｐゴシック" pitchFamily="34" charset="-128"/>
              </a:rPr>
              <a:t>yasal olarak haiz </a:t>
            </a:r>
            <a:r>
              <a:rPr lang="tr-TR" sz="2400" dirty="0">
                <a:ea typeface="ＭＳ Ｐゴシック" pitchFamily="34" charset="-128"/>
              </a:rPr>
              <a:t>ol</a:t>
            </a:r>
            <a:r>
              <a:rPr lang="tr" sz="2400" b="0" i="0" u="none" baseline="0" dirty="0">
                <a:ea typeface="ＭＳ Ｐゴシック" pitchFamily="34" charset="-128"/>
              </a:rPr>
              <a:t>an kişinin yasal ve gönüllü onayını </a:t>
            </a:r>
            <a:r>
              <a:rPr lang="tr-TR" sz="2400" b="0" i="0" u="none" baseline="0" dirty="0">
                <a:ea typeface="ＭＳ Ｐゴシック" pitchFamily="34" charset="-128"/>
              </a:rPr>
              <a:t>alabilirse</a:t>
            </a:r>
            <a:r>
              <a:rPr lang="tr" sz="2400" b="0" i="0" u="none" baseline="0" dirty="0">
                <a:ea typeface="ＭＳ Ｐゴシック" pitchFamily="34" charset="-128"/>
              </a:rPr>
              <a:t>, söz konusu verilere erişebilir veya bunları temin edebilir.</a:t>
            </a:r>
            <a:endParaRPr lang="tr" sz="2400" dirty="0">
              <a:ea typeface="ＭＳ Ｐゴシック" pitchFamily="34" charset="-128"/>
            </a:endParaRPr>
          </a:p>
        </p:txBody>
      </p:sp>
    </p:spTree>
    <p:extLst>
      <p:ext uri="{BB962C8B-B14F-4D97-AF65-F5344CB8AC3E}">
        <p14:creationId xmlns:p14="http://schemas.microsoft.com/office/powerpoint/2010/main" val="26335851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37982"/>
            <a:ext cx="8229600" cy="1967243"/>
          </a:xfrm>
        </p:spPr>
        <p:txBody>
          <a:bodyPr/>
          <a:lstStyle/>
          <a:p>
            <a:pPr rtl="0"/>
            <a:r>
              <a:rPr lang="tr-TR" b="1" i="0" u="none" baseline="0" dirty="0"/>
              <a:t>Birinci </a:t>
            </a:r>
            <a:r>
              <a:rPr lang="tr" b="1" i="0" u="none" baseline="0" dirty="0"/>
              <a:t>Bölüm</a:t>
            </a:r>
            <a:r>
              <a:rPr lang="tr" b="1" dirty="0"/>
              <a:t/>
            </a:r>
            <a:br>
              <a:rPr lang="tr" b="1" dirty="0"/>
            </a:br>
            <a:r>
              <a:rPr lang="tr" b="1" i="0" u="none" baseline="0" dirty="0"/>
              <a:t>Giriş</a:t>
            </a:r>
            <a:r>
              <a:rPr lang="tr" b="1" dirty="0"/>
              <a:t/>
            </a:r>
            <a:br>
              <a:rPr lang="tr" b="1" dirty="0"/>
            </a:br>
            <a:endParaRPr lang="tr" dirty="0"/>
          </a:p>
        </p:txBody>
      </p:sp>
      <p:pic>
        <p:nvPicPr>
          <p:cNvPr id="3" name="Picture 3"/>
          <p:cNvPicPr>
            <a:picLocks noGrp="1" noChangeAspect="1" noChangeArrowheads="1"/>
          </p:cNvPicPr>
          <p:nvPr>
            <p:ph sz="quarter" idx="1"/>
          </p:nvPr>
        </p:nvPicPr>
        <p:blipFill>
          <a:blip r:embed="rId3" cstate="print"/>
          <a:srcRect/>
          <a:stretch>
            <a:fillRect/>
          </a:stretch>
        </p:blipFill>
        <p:spPr bwMode="auto">
          <a:xfrm>
            <a:off x="6786578" y="4643446"/>
            <a:ext cx="1961507" cy="1766332"/>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pPr algn="r" rtl="0"/>
            <a:fld id="{CBD56858-EB0B-D04D-B23C-7A827FD60C9F}" type="slidenum">
              <a:rPr/>
              <a:pPr/>
              <a:t>6</a:t>
            </a:fld>
            <a:endParaRPr lang="tr" dirty="0"/>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tr" b="1" i="0" u="none" baseline="0"/>
              <a:t>Halkın serbest kullanımına sunulan veri </a:t>
            </a:r>
            <a:endParaRPr lang="tr" b="1" dirty="0"/>
          </a:p>
        </p:txBody>
      </p:sp>
      <p:sp>
        <p:nvSpPr>
          <p:cNvPr id="3" name="Content Placeholder 2"/>
          <p:cNvSpPr>
            <a:spLocks noGrp="1"/>
          </p:cNvSpPr>
          <p:nvPr>
            <p:ph idx="1"/>
          </p:nvPr>
        </p:nvSpPr>
        <p:spPr/>
        <p:txBody>
          <a:bodyPr/>
          <a:lstStyle/>
          <a:p>
            <a:pPr algn="l" rtl="0"/>
            <a:r>
              <a:rPr lang="tr" b="0" i="0" u="none" baseline="0" dirty="0"/>
              <a:t>Halkın serbest kullanımına sunulan (açık kaynaklı) veri</a:t>
            </a:r>
          </a:p>
          <a:p>
            <a:endParaRPr lang="tr" dirty="0"/>
          </a:p>
          <a:p>
            <a:pPr algn="l" rtl="0"/>
            <a:r>
              <a:rPr lang="tr" b="0" i="0" u="none" baseline="0" dirty="0"/>
              <a:t>Web sitesinin bir bölümü halka kapalıysa</a:t>
            </a:r>
            <a:r>
              <a:rPr lang="tr-TR" b="0" i="0" u="none" baseline="0" dirty="0"/>
              <a:t>, o zaman</a:t>
            </a:r>
            <a:r>
              <a:rPr lang="tr" b="0" i="0" u="none" baseline="0" dirty="0"/>
              <a:t> halkın serbest kullanımına </a:t>
            </a:r>
            <a:r>
              <a:rPr lang="tr-TR" b="0" i="0" u="none" baseline="0" dirty="0"/>
              <a:t>açık değildir</a:t>
            </a:r>
            <a:r>
              <a:rPr lang="tr" b="0" i="0" u="none" baseline="0" dirty="0"/>
              <a:t> </a:t>
            </a:r>
            <a:endParaRPr lang="tr" dirty="0"/>
          </a:p>
          <a:p>
            <a:endParaRPr lang="tr" dirty="0"/>
          </a:p>
          <a:p>
            <a:pPr algn="l" rtl="0"/>
            <a:r>
              <a:rPr lang="tr" b="0" i="0" u="none" baseline="0" dirty="0"/>
              <a:t>Verilerin coğrafi konumu önemli değildir</a:t>
            </a:r>
          </a:p>
          <a:p>
            <a:endParaRPr lang="tr" dirty="0"/>
          </a:p>
        </p:txBody>
      </p:sp>
      <p:sp>
        <p:nvSpPr>
          <p:cNvPr id="4" name="Slide Number Placeholder 3"/>
          <p:cNvSpPr>
            <a:spLocks noGrp="1"/>
          </p:cNvSpPr>
          <p:nvPr>
            <p:ph type="sldNum" sz="quarter" idx="12"/>
          </p:nvPr>
        </p:nvSpPr>
        <p:spPr/>
        <p:txBody>
          <a:bodyPr/>
          <a:lstStyle/>
          <a:p>
            <a:pPr algn="r" rtl="0">
              <a:defRPr/>
            </a:pPr>
            <a:r>
              <a:rPr lang="tr" b="0" i="0" u="none" baseline="0">
                <a:solidFill>
                  <a:schemeClr val="tx1"/>
                </a:solidFill>
              </a:rPr>
              <a:t>!</a:t>
            </a:r>
            <a:fld id="{0E62E50F-F83A-42AC-8BE7-462956D58F63}" type="slidenum">
              <a:rPr>
                <a:solidFill>
                  <a:schemeClr val="tx1"/>
                </a:solidFill>
              </a:rPr>
              <a:pPr>
                <a:defRPr/>
              </a:pPr>
              <a:t>60</a:t>
            </a:fld>
            <a:endParaRPr lang="tr" dirty="0">
              <a:solidFill>
                <a:schemeClr val="tx1"/>
              </a:solidFill>
            </a:endParaRPr>
          </a:p>
        </p:txBody>
      </p:sp>
    </p:spTree>
    <p:extLst>
      <p:ext uri="{BB962C8B-B14F-4D97-AF65-F5344CB8AC3E}">
        <p14:creationId xmlns:p14="http://schemas.microsoft.com/office/powerpoint/2010/main" val="1787885834"/>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457200" y="274638"/>
            <a:ext cx="8229600" cy="1346200"/>
          </a:xfrm>
        </p:spPr>
        <p:txBody>
          <a:bodyPr/>
          <a:lstStyle/>
          <a:p>
            <a:pPr rtl="0">
              <a:lnSpc>
                <a:spcPct val="90000"/>
              </a:lnSpc>
              <a:defRPr/>
            </a:pPr>
            <a:r>
              <a:rPr lang="tr" sz="3600" b="1" i="0" u="none" baseline="0" dirty="0">
                <a:ea typeface="ＭＳ Ｐゴシック" pitchFamily="34" charset="-128"/>
              </a:rPr>
              <a:t>Madde 32 - Depolanan Bilgisayar Verilerine</a:t>
            </a:r>
            <a:r>
              <a:rPr lang="tr-TR" sz="3600" b="1" i="0" u="none" baseline="0" dirty="0">
                <a:ea typeface="ＭＳ Ｐゴシック" pitchFamily="34" charset="-128"/>
              </a:rPr>
              <a:t>, </a:t>
            </a:r>
            <a:r>
              <a:rPr lang="tr" sz="3600" b="1" i="0" u="none" baseline="0" dirty="0">
                <a:ea typeface="ＭＳ Ｐゴシック" pitchFamily="34" charset="-128"/>
              </a:rPr>
              <a:t>İzinli Şekilde veya Bu Verilerin Halka Açık Olduğu Durumlarda Sınır Ötesinden Erişim Sağlanması</a:t>
            </a:r>
            <a:endParaRPr lang="tr" sz="3600" b="1" dirty="0">
              <a:effectLst>
                <a:outerShdw blurRad="38100" dist="38100" dir="2700000" algn="tl">
                  <a:srgbClr val="C0C0C0"/>
                </a:outerShdw>
              </a:effectLst>
              <a:ea typeface="ＭＳ Ｐゴシック" pitchFamily="34" charset="-128"/>
            </a:endParaRPr>
          </a:p>
        </p:txBody>
      </p:sp>
      <p:sp>
        <p:nvSpPr>
          <p:cNvPr id="2" name="Slide Number Placeholder 1"/>
          <p:cNvSpPr>
            <a:spLocks noGrp="1"/>
          </p:cNvSpPr>
          <p:nvPr>
            <p:ph type="sldNum" sz="quarter" idx="12"/>
          </p:nvPr>
        </p:nvSpPr>
        <p:spPr/>
        <p:txBody>
          <a:bodyPr/>
          <a:lstStyle/>
          <a:p>
            <a:pPr algn="r" rtl="0">
              <a:defRPr/>
            </a:pPr>
            <a:r>
              <a:rPr lang="tr" b="0" i="0" u="none" baseline="0">
                <a:solidFill>
                  <a:schemeClr val="tx1"/>
                </a:solidFill>
              </a:rPr>
              <a:t>!</a:t>
            </a:r>
            <a:fld id="{0E62E50F-F83A-42AC-8BE7-462956D58F63}" type="slidenum">
              <a:rPr>
                <a:solidFill>
                  <a:schemeClr val="tx1"/>
                </a:solidFill>
              </a:rPr>
              <a:pPr>
                <a:defRPr/>
              </a:pPr>
              <a:t>61</a:t>
            </a:fld>
            <a:endParaRPr lang="tr" dirty="0">
              <a:solidFill>
                <a:schemeClr val="tx1"/>
              </a:solidFill>
            </a:endParaRPr>
          </a:p>
        </p:txBody>
      </p:sp>
      <p:sp>
        <p:nvSpPr>
          <p:cNvPr id="6" name="Marcador de Posição de Conteúdo 2"/>
          <p:cNvSpPr>
            <a:spLocks noGrp="1"/>
          </p:cNvSpPr>
          <p:nvPr>
            <p:ph idx="1"/>
          </p:nvPr>
        </p:nvSpPr>
        <p:spPr>
          <a:xfrm>
            <a:off x="457200" y="2377940"/>
            <a:ext cx="8229600" cy="4158835"/>
          </a:xfrm>
        </p:spPr>
        <p:txBody>
          <a:bodyPr>
            <a:normAutofit fontScale="92500" lnSpcReduction="10000"/>
          </a:bodyPr>
          <a:lstStyle/>
          <a:p>
            <a:pPr marL="0" indent="0" algn="just" rtl="0">
              <a:spcBef>
                <a:spcPts val="600"/>
              </a:spcBef>
              <a:spcAft>
                <a:spcPts val="1200"/>
              </a:spcAft>
              <a:buFont typeface="Arial" pitchFamily="34" charset="0"/>
              <a:buNone/>
            </a:pPr>
            <a:r>
              <a:rPr lang="tr" sz="2400" b="0" i="0" u="none" baseline="0" dirty="0">
                <a:ea typeface="ＭＳ Ｐゴシック" pitchFamily="34" charset="-128"/>
              </a:rPr>
              <a:t>Bir Taraf, diğer Tarafın izni olmaksızın:</a:t>
            </a:r>
          </a:p>
          <a:p>
            <a:pPr marL="514350" indent="-514350" algn="just" rtl="0">
              <a:spcBef>
                <a:spcPts val="600"/>
              </a:spcBef>
              <a:spcAft>
                <a:spcPts val="1200"/>
              </a:spcAft>
              <a:buFont typeface="+mj-lt"/>
              <a:buAutoNum type="alphaLcParenR"/>
            </a:pPr>
            <a:r>
              <a:rPr lang="tr" sz="2400" b="0" i="0" u="none" baseline="0" dirty="0">
                <a:ea typeface="ＭＳ Ｐゴシック" pitchFamily="34" charset="-128"/>
              </a:rPr>
              <a:t>halkın serbest kullanımına sunulan (açık kaynaktan gelen) depolanmış bilgisayar verilerine, bunların coğrafi konumlarına </a:t>
            </a:r>
            <a:r>
              <a:rPr lang="tr-TR" sz="2400" b="0" i="0" u="none" baseline="0" dirty="0" smtClean="0">
                <a:ea typeface="ＭＳ Ｐゴシック" pitchFamily="34" charset="-128"/>
              </a:rPr>
              <a:t>bakmaksızın erişebilir; veya  </a:t>
            </a:r>
            <a:endParaRPr lang="tr-TR" sz="2400" dirty="0" smtClean="0">
              <a:ea typeface="ＭＳ Ｐゴシック" pitchFamily="34" charset="-128"/>
            </a:endParaRPr>
          </a:p>
          <a:p>
            <a:pPr marL="514350" indent="-514350" algn="just" rtl="0">
              <a:spcBef>
                <a:spcPts val="600"/>
              </a:spcBef>
              <a:spcAft>
                <a:spcPts val="1200"/>
              </a:spcAft>
              <a:buFont typeface="+mj-lt"/>
              <a:buAutoNum type="alphaLcParenR"/>
            </a:pPr>
            <a:r>
              <a:rPr lang="tr" sz="2400" b="0" i="0" u="none" baseline="0" dirty="0" smtClean="0">
                <a:ea typeface="ＭＳ Ｐゴシック" pitchFamily="34" charset="-128"/>
              </a:rPr>
              <a:t>kendi </a:t>
            </a:r>
            <a:r>
              <a:rPr lang="tr" sz="2400" b="0" i="0" u="none" baseline="0" dirty="0">
                <a:ea typeface="ＭＳ Ｐゴシック" pitchFamily="34" charset="-128"/>
              </a:rPr>
              <a:t>ülkesindeki bir bilgisayar sistemi aracılığıyla, </a:t>
            </a:r>
            <a:r>
              <a:rPr lang="tr" b="1" i="0" u="none" baseline="0" dirty="0">
                <a:ea typeface="ＭＳ Ｐゴシック" pitchFamily="34" charset="-128"/>
              </a:rPr>
              <a:t>diğer Tarafın ülkesindeki depolanmış bilgisayar verilerine</a:t>
            </a:r>
            <a:r>
              <a:rPr lang="tr" sz="2400" b="0" i="0" u="none" baseline="0" dirty="0">
                <a:ea typeface="ＭＳ Ｐゴシック" pitchFamily="34" charset="-128"/>
              </a:rPr>
              <a:t>, eğer bu Taraf, söz konusu bilgisayar sistemi aracılığıyla veriyi ifşa etme </a:t>
            </a:r>
            <a:r>
              <a:rPr lang="tr-TR" sz="2400" b="0" i="0" u="none" baseline="0" dirty="0">
                <a:ea typeface="ＭＳ Ｐゴシック" pitchFamily="34" charset="-128"/>
              </a:rPr>
              <a:t>yetkisini </a:t>
            </a:r>
            <a:r>
              <a:rPr lang="tr" sz="2400" b="0" i="0" u="none" baseline="0" dirty="0">
                <a:ea typeface="ＭＳ Ｐゴシック" pitchFamily="34" charset="-128"/>
              </a:rPr>
              <a:t>yasal olarak haiz </a:t>
            </a:r>
            <a:r>
              <a:rPr lang="tr-TR" sz="2400" b="0" i="0" u="none" baseline="0" dirty="0">
                <a:ea typeface="ＭＳ Ｐゴシック" pitchFamily="34" charset="-128"/>
              </a:rPr>
              <a:t>olan</a:t>
            </a:r>
            <a:r>
              <a:rPr lang="tr" sz="2400" b="0" i="0" u="none" baseline="0" dirty="0">
                <a:ea typeface="ＭＳ Ｐゴシック" pitchFamily="34" charset="-128"/>
              </a:rPr>
              <a:t> kişinin yasal ve gönüllü onayını </a:t>
            </a:r>
            <a:r>
              <a:rPr lang="tr-TR" sz="2400" b="0" i="0" u="none" baseline="0" dirty="0">
                <a:ea typeface="ＭＳ Ｐゴシック" pitchFamily="34" charset="-128"/>
              </a:rPr>
              <a:t>alabilirse</a:t>
            </a:r>
            <a:r>
              <a:rPr lang="tr" sz="2400" b="0" i="0" u="none" baseline="0" dirty="0">
                <a:ea typeface="ＭＳ Ｐゴシック" pitchFamily="34" charset="-128"/>
              </a:rPr>
              <a:t>, söz konusu verilere erişebilir veya bunları temin edebilir.</a:t>
            </a:r>
            <a:endParaRPr lang="tr" sz="2400" dirty="0">
              <a:ea typeface="ＭＳ Ｐゴシック" pitchFamily="34" charset="-128"/>
            </a:endParaRPr>
          </a:p>
        </p:txBody>
      </p:sp>
    </p:spTree>
    <p:extLst>
      <p:ext uri="{BB962C8B-B14F-4D97-AF65-F5344CB8AC3E}">
        <p14:creationId xmlns:p14="http://schemas.microsoft.com/office/powerpoint/2010/main" val="1056859607"/>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tr" b="1" i="0" u="none" baseline="0" dirty="0"/>
              <a:t>Diğer Tarafın </a:t>
            </a:r>
            <a:r>
              <a:rPr lang="tr-TR" b="1" i="0" u="none" baseline="0" dirty="0"/>
              <a:t>ülkesinde</a:t>
            </a:r>
            <a:r>
              <a:rPr lang="tr" b="1" i="0" u="none" baseline="0" dirty="0"/>
              <a:t> depolanmış bilgisayar verileri</a:t>
            </a:r>
            <a:endParaRPr lang="tr" b="1" dirty="0"/>
          </a:p>
        </p:txBody>
      </p:sp>
      <p:sp>
        <p:nvSpPr>
          <p:cNvPr id="3" name="Content Placeholder 2"/>
          <p:cNvSpPr>
            <a:spLocks noGrp="1"/>
          </p:cNvSpPr>
          <p:nvPr>
            <p:ph idx="1"/>
          </p:nvPr>
        </p:nvSpPr>
        <p:spPr>
          <a:xfrm>
            <a:off x="457200" y="2293034"/>
            <a:ext cx="8229600" cy="3601329"/>
          </a:xfrm>
        </p:spPr>
        <p:txBody>
          <a:bodyPr>
            <a:normAutofit lnSpcReduction="10000"/>
          </a:bodyPr>
          <a:lstStyle/>
          <a:p>
            <a:pPr algn="l" rtl="0">
              <a:spcBef>
                <a:spcPts val="600"/>
              </a:spcBef>
              <a:spcAft>
                <a:spcPts val="1200"/>
              </a:spcAft>
            </a:pPr>
            <a:r>
              <a:rPr lang="tr" b="0" i="0" u="none" baseline="0"/>
              <a:t>Madde 32b şu durumlarda kullanılamaz:</a:t>
            </a:r>
          </a:p>
          <a:p>
            <a:pPr lvl="1" algn="l" rtl="0">
              <a:spcBef>
                <a:spcPts val="600"/>
              </a:spcBef>
              <a:spcAft>
                <a:spcPts val="1200"/>
              </a:spcAft>
            </a:pPr>
            <a:r>
              <a:rPr lang="tr" sz="3200" b="0" i="0" u="none" baseline="0"/>
              <a:t>Veriler başka bir Tarafın ülkesinde depolanmamışsa; ya da</a:t>
            </a:r>
          </a:p>
          <a:p>
            <a:pPr lvl="1" algn="l" rtl="0">
              <a:spcBef>
                <a:spcPts val="600"/>
              </a:spcBef>
              <a:spcAft>
                <a:spcPts val="1200"/>
              </a:spcAft>
            </a:pPr>
            <a:r>
              <a:rPr lang="tr" sz="3200" b="0" i="0" u="none" baseline="0"/>
              <a:t>Verilerin nerede depolandığı kesin değilse; ya da</a:t>
            </a:r>
          </a:p>
          <a:p>
            <a:pPr lvl="1" algn="l" rtl="0">
              <a:spcBef>
                <a:spcPts val="600"/>
              </a:spcBef>
              <a:spcAft>
                <a:spcPts val="1200"/>
              </a:spcAft>
            </a:pPr>
            <a:r>
              <a:rPr lang="tr" sz="3200" b="0" i="0" u="none" baseline="0"/>
              <a:t>Veriler ülke içinde depolandıysa</a:t>
            </a:r>
          </a:p>
          <a:p>
            <a:pPr lvl="1" algn="l" rtl="0">
              <a:spcBef>
                <a:spcPts val="600"/>
              </a:spcBef>
              <a:spcAft>
                <a:spcPts val="1200"/>
              </a:spcAft>
            </a:pPr>
            <a:endParaRPr lang="tr" sz="3200" dirty="0"/>
          </a:p>
          <a:p>
            <a:pPr lvl="1" algn="l" rtl="0">
              <a:spcBef>
                <a:spcPts val="600"/>
              </a:spcBef>
              <a:spcAft>
                <a:spcPts val="1200"/>
              </a:spcAft>
            </a:pPr>
            <a:endParaRPr lang="tr" sz="3200" dirty="0"/>
          </a:p>
        </p:txBody>
      </p:sp>
      <p:sp>
        <p:nvSpPr>
          <p:cNvPr id="4" name="Slide Number Placeholder 3"/>
          <p:cNvSpPr>
            <a:spLocks noGrp="1"/>
          </p:cNvSpPr>
          <p:nvPr>
            <p:ph type="sldNum" sz="quarter" idx="12"/>
          </p:nvPr>
        </p:nvSpPr>
        <p:spPr/>
        <p:txBody>
          <a:bodyPr/>
          <a:lstStyle/>
          <a:p>
            <a:pPr algn="r" rtl="0">
              <a:defRPr/>
            </a:pPr>
            <a:r>
              <a:rPr lang="tr" b="0" i="0" u="none" baseline="0">
                <a:solidFill>
                  <a:schemeClr val="tx1"/>
                </a:solidFill>
              </a:rPr>
              <a:t>!</a:t>
            </a:r>
            <a:fld id="{0E62E50F-F83A-42AC-8BE7-462956D58F63}" type="slidenum">
              <a:rPr>
                <a:solidFill>
                  <a:schemeClr val="tx1"/>
                </a:solidFill>
              </a:rPr>
              <a:pPr>
                <a:defRPr/>
              </a:pPr>
              <a:t>62</a:t>
            </a:fld>
            <a:endParaRPr lang="tr" dirty="0">
              <a:solidFill>
                <a:schemeClr val="tx1"/>
              </a:solidFill>
            </a:endParaRPr>
          </a:p>
        </p:txBody>
      </p:sp>
    </p:spTree>
    <p:extLst>
      <p:ext uri="{BB962C8B-B14F-4D97-AF65-F5344CB8AC3E}">
        <p14:creationId xmlns:p14="http://schemas.microsoft.com/office/powerpoint/2010/main" val="2814566990"/>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457200" y="274638"/>
            <a:ext cx="8229600" cy="1346200"/>
          </a:xfrm>
        </p:spPr>
        <p:txBody>
          <a:bodyPr/>
          <a:lstStyle/>
          <a:p>
            <a:pPr rtl="0">
              <a:lnSpc>
                <a:spcPct val="90000"/>
              </a:lnSpc>
              <a:defRPr/>
            </a:pPr>
            <a:r>
              <a:rPr lang="tr" sz="3600" b="1" i="0" u="none" baseline="0" dirty="0">
                <a:ea typeface="ＭＳ Ｐゴシック" pitchFamily="34" charset="-128"/>
              </a:rPr>
              <a:t>Madde 32 - Depolanan Bilgisayar Verilerine</a:t>
            </a:r>
            <a:r>
              <a:rPr lang="tr-TR" sz="3600" b="1" i="0" u="none" baseline="0" dirty="0">
                <a:ea typeface="ＭＳ Ｐゴシック" pitchFamily="34" charset="-128"/>
              </a:rPr>
              <a:t>, İzinli </a:t>
            </a:r>
            <a:r>
              <a:rPr lang="tr" sz="3600" b="1" i="0" u="none" baseline="0" dirty="0">
                <a:ea typeface="ＭＳ Ｐゴシック" pitchFamily="34" charset="-128"/>
              </a:rPr>
              <a:t>Şekilde veya Bu Verilerin Halka Açık Olduğu Durumlarda Sınır Ötesinden Erişim Sağlanması</a:t>
            </a:r>
            <a:endParaRPr lang="tr" sz="3600" b="1" dirty="0">
              <a:effectLst>
                <a:outerShdw blurRad="38100" dist="38100" dir="2700000" algn="tl">
                  <a:srgbClr val="C0C0C0"/>
                </a:outerShdw>
              </a:effectLst>
              <a:ea typeface="ＭＳ Ｐゴシック" pitchFamily="34" charset="-128"/>
            </a:endParaRPr>
          </a:p>
        </p:txBody>
      </p:sp>
      <p:sp>
        <p:nvSpPr>
          <p:cNvPr id="2" name="Slide Number Placeholder 1"/>
          <p:cNvSpPr>
            <a:spLocks noGrp="1"/>
          </p:cNvSpPr>
          <p:nvPr>
            <p:ph type="sldNum" sz="quarter" idx="12"/>
          </p:nvPr>
        </p:nvSpPr>
        <p:spPr/>
        <p:txBody>
          <a:bodyPr/>
          <a:lstStyle/>
          <a:p>
            <a:pPr algn="r" rtl="0">
              <a:defRPr/>
            </a:pPr>
            <a:r>
              <a:rPr lang="tr" b="0" i="0" u="none" baseline="0">
                <a:solidFill>
                  <a:schemeClr val="tx1"/>
                </a:solidFill>
              </a:rPr>
              <a:t>!</a:t>
            </a:r>
            <a:fld id="{0E62E50F-F83A-42AC-8BE7-462956D58F63}" type="slidenum">
              <a:rPr>
                <a:solidFill>
                  <a:schemeClr val="tx1"/>
                </a:solidFill>
              </a:rPr>
              <a:pPr>
                <a:defRPr/>
              </a:pPr>
              <a:t>63</a:t>
            </a:fld>
            <a:endParaRPr lang="tr" dirty="0">
              <a:solidFill>
                <a:schemeClr val="tx1"/>
              </a:solidFill>
            </a:endParaRPr>
          </a:p>
        </p:txBody>
      </p:sp>
      <p:sp>
        <p:nvSpPr>
          <p:cNvPr id="6" name="Marcador de Posição de Conteúdo 2"/>
          <p:cNvSpPr>
            <a:spLocks noGrp="1"/>
          </p:cNvSpPr>
          <p:nvPr>
            <p:ph idx="1"/>
          </p:nvPr>
        </p:nvSpPr>
        <p:spPr>
          <a:xfrm>
            <a:off x="457200" y="2208628"/>
            <a:ext cx="8229600" cy="4158835"/>
          </a:xfrm>
        </p:spPr>
        <p:txBody>
          <a:bodyPr>
            <a:normAutofit lnSpcReduction="10000"/>
          </a:bodyPr>
          <a:lstStyle/>
          <a:p>
            <a:pPr marL="0" indent="0" algn="just" rtl="0">
              <a:spcBef>
                <a:spcPts val="600"/>
              </a:spcBef>
              <a:spcAft>
                <a:spcPts val="1200"/>
              </a:spcAft>
              <a:buFont typeface="Arial" pitchFamily="34" charset="0"/>
              <a:buNone/>
            </a:pPr>
            <a:r>
              <a:rPr lang="tr" sz="2400" b="0" i="0" u="none" baseline="0" dirty="0">
                <a:ea typeface="ＭＳ Ｐゴシック" pitchFamily="34" charset="-128"/>
              </a:rPr>
              <a:t>Bir Taraf, diğer Tarafın izni olmaksızın:</a:t>
            </a:r>
          </a:p>
          <a:p>
            <a:pPr marL="514350" indent="-514350" algn="just" rtl="0">
              <a:spcBef>
                <a:spcPts val="600"/>
              </a:spcBef>
              <a:spcAft>
                <a:spcPts val="1200"/>
              </a:spcAft>
              <a:buFont typeface="+mj-lt"/>
              <a:buAutoNum type="alphaLcParenR"/>
            </a:pPr>
            <a:r>
              <a:rPr lang="tr" sz="2400" b="0" i="0" u="none" baseline="0" dirty="0">
                <a:ea typeface="ＭＳ Ｐゴシック" pitchFamily="34" charset="-128"/>
              </a:rPr>
              <a:t>halkın serbest kullanımına sunulan (açık kaynaktan gelen) depolanmış bilgisayar verilerine, bunların coğrafi konumlarına </a:t>
            </a:r>
            <a:r>
              <a:rPr lang="tr-TR" sz="2400" b="0" i="0" u="none" baseline="0" dirty="0" smtClean="0">
                <a:ea typeface="ＭＳ Ｐゴシック" pitchFamily="34" charset="-128"/>
              </a:rPr>
              <a:t>bakmaksızın erişebilir; </a:t>
            </a:r>
            <a:r>
              <a:rPr lang="tr" sz="2400" b="0" i="0" u="none" baseline="0" dirty="0" smtClean="0">
                <a:ea typeface="ＭＳ Ｐゴシック" pitchFamily="34" charset="-128"/>
              </a:rPr>
              <a:t>veya  </a:t>
            </a:r>
            <a:endParaRPr lang="tr" sz="2400" dirty="0">
              <a:ea typeface="ＭＳ Ｐゴシック" pitchFamily="34" charset="-128"/>
            </a:endParaRPr>
          </a:p>
          <a:p>
            <a:pPr marL="514350" indent="-514350" algn="just" rtl="0">
              <a:spcBef>
                <a:spcPts val="600"/>
              </a:spcBef>
              <a:spcAft>
                <a:spcPts val="1200"/>
              </a:spcAft>
              <a:buFont typeface="+mj-lt"/>
              <a:buAutoNum type="alphaLcParenR"/>
            </a:pPr>
            <a:r>
              <a:rPr lang="tr" sz="2400" b="0" i="0" u="none" baseline="0" dirty="0">
                <a:ea typeface="ＭＳ Ｐゴシック" pitchFamily="34" charset="-128"/>
              </a:rPr>
              <a:t>kendi ülkesindeki bir bilgisayar sistemi aracılığıyla, diğer Tarafın ülkesindeki depolanmış bilgisayar verilerine, eğer bu Taraf, söz konusu bilgisayar sistemi aracılığıyla veriyi ifşa etme </a:t>
            </a:r>
            <a:r>
              <a:rPr lang="tr-TR" sz="2400" b="0" i="0" u="none" baseline="0" dirty="0">
                <a:ea typeface="ＭＳ Ｐゴシック" pitchFamily="34" charset="-128"/>
              </a:rPr>
              <a:t>yetkisini</a:t>
            </a:r>
            <a:r>
              <a:rPr lang="tr" sz="2400" b="0" i="0" u="none" baseline="0" dirty="0">
                <a:ea typeface="ＭＳ Ｐゴシック" pitchFamily="34" charset="-128"/>
              </a:rPr>
              <a:t> yasal olarak haiz </a:t>
            </a:r>
            <a:r>
              <a:rPr lang="tr-TR" sz="2400" b="0" i="0" u="none" baseline="0" dirty="0">
                <a:ea typeface="ＭＳ Ｐゴシック" pitchFamily="34" charset="-128"/>
              </a:rPr>
              <a:t>olan</a:t>
            </a:r>
            <a:r>
              <a:rPr lang="tr" sz="2400" b="0" i="0" u="none" baseline="0" dirty="0">
                <a:ea typeface="ＭＳ Ｐゴシック" pitchFamily="34" charset="-128"/>
              </a:rPr>
              <a:t> kişinin </a:t>
            </a:r>
            <a:r>
              <a:rPr lang="tr" b="1" i="0" u="none" baseline="0" dirty="0">
                <a:ea typeface="ＭＳ Ｐゴシック" pitchFamily="34" charset="-128"/>
              </a:rPr>
              <a:t>yasal ve gönüllü onayını </a:t>
            </a:r>
            <a:r>
              <a:rPr lang="tr-TR" sz="2400" b="0" i="0" u="none" baseline="0" dirty="0">
                <a:ea typeface="ＭＳ Ｐゴシック" pitchFamily="34" charset="-128"/>
              </a:rPr>
              <a:t>alabilirse</a:t>
            </a:r>
            <a:r>
              <a:rPr lang="tr" sz="2400" b="0" i="0" u="none" baseline="0" dirty="0">
                <a:ea typeface="ＭＳ Ｐゴシック" pitchFamily="34" charset="-128"/>
              </a:rPr>
              <a:t>, söz konusu verilere erişebilir veya bunları temin edebilir.</a:t>
            </a:r>
            <a:endParaRPr lang="tr" sz="2400" dirty="0">
              <a:ea typeface="ＭＳ Ｐゴシック" pitchFamily="34" charset="-128"/>
            </a:endParaRPr>
          </a:p>
        </p:txBody>
      </p:sp>
    </p:spTree>
    <p:extLst>
      <p:ext uri="{BB962C8B-B14F-4D97-AF65-F5344CB8AC3E}">
        <p14:creationId xmlns:p14="http://schemas.microsoft.com/office/powerpoint/2010/main" val="1950801255"/>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tr" b="1" i="0" u="none" baseline="0"/>
              <a:t>Yasal ve gönüllü onay</a:t>
            </a:r>
            <a:endParaRPr lang="tr" b="1" dirty="0"/>
          </a:p>
        </p:txBody>
      </p:sp>
      <p:sp>
        <p:nvSpPr>
          <p:cNvPr id="3" name="Content Placeholder 2"/>
          <p:cNvSpPr>
            <a:spLocks noGrp="1"/>
          </p:cNvSpPr>
          <p:nvPr>
            <p:ph idx="1"/>
          </p:nvPr>
        </p:nvSpPr>
        <p:spPr>
          <a:xfrm>
            <a:off x="457200" y="1739692"/>
            <a:ext cx="8229600" cy="4525963"/>
          </a:xfrm>
        </p:spPr>
        <p:txBody>
          <a:bodyPr/>
          <a:lstStyle/>
          <a:p>
            <a:pPr algn="just" rtl="0"/>
            <a:r>
              <a:rPr lang="tr" b="0" i="0" u="none" baseline="0" dirty="0"/>
              <a:t>Onay veren kişi zorlanmamalı ya da kandırılmamalıdır</a:t>
            </a:r>
          </a:p>
          <a:p>
            <a:pPr algn="just" rtl="0"/>
            <a:r>
              <a:rPr lang="tr" b="0" i="0" u="none" baseline="0" dirty="0"/>
              <a:t>Onay verme yetkisi ulusal mevzuata dayanır</a:t>
            </a:r>
          </a:p>
          <a:p>
            <a:pPr algn="just" rtl="0"/>
            <a:r>
              <a:rPr lang="tr" b="0" i="0" u="none" baseline="0" dirty="0"/>
              <a:t>Reşit olmayan </a:t>
            </a:r>
            <a:r>
              <a:rPr lang="tr-TR" b="0" i="0" u="none" baseline="0" dirty="0"/>
              <a:t>ya da </a:t>
            </a:r>
            <a:r>
              <a:rPr lang="tr" b="0" i="0" u="none" baseline="0" dirty="0"/>
              <a:t>akli denge</a:t>
            </a:r>
            <a:r>
              <a:rPr lang="tr-TR" b="0" i="0" u="none" baseline="0" dirty="0"/>
              <a:t>s</a:t>
            </a:r>
            <a:r>
              <a:rPr lang="tr" b="0" i="0" u="none" baseline="0" dirty="0"/>
              <a:t>i bozuk kişiler onay veremez</a:t>
            </a:r>
          </a:p>
          <a:p>
            <a:pPr algn="just" rtl="0"/>
            <a:r>
              <a:rPr lang="tr" b="0" i="0" u="none" baseline="0" dirty="0"/>
              <a:t>Genellikle </a:t>
            </a:r>
            <a:r>
              <a:rPr lang="tr-TR" b="0" i="0" u="none" baseline="0" dirty="0"/>
              <a:t>sarih</a:t>
            </a:r>
            <a:r>
              <a:rPr lang="tr" b="0" i="0" u="none" baseline="0" dirty="0"/>
              <a:t> onay </a:t>
            </a:r>
            <a:r>
              <a:rPr lang="tr-TR" b="0" i="0" u="none" baseline="0" dirty="0"/>
              <a:t>verilmesi </a:t>
            </a:r>
            <a:r>
              <a:rPr lang="tr" b="0" i="0" u="none" baseline="0" dirty="0"/>
              <a:t>gereklidir </a:t>
            </a:r>
          </a:p>
          <a:p>
            <a:pPr algn="just" rtl="0"/>
            <a:r>
              <a:rPr lang="tr" b="0" i="0" u="none" baseline="0" dirty="0"/>
              <a:t>Çevrimiçi hizmetin genel hükümlerinin ve şartlarının kabul edilmesi yeterli olmayabilir </a:t>
            </a:r>
          </a:p>
        </p:txBody>
      </p:sp>
      <p:sp>
        <p:nvSpPr>
          <p:cNvPr id="4" name="Slide Number Placeholder 3"/>
          <p:cNvSpPr>
            <a:spLocks noGrp="1"/>
          </p:cNvSpPr>
          <p:nvPr>
            <p:ph type="sldNum" sz="quarter" idx="12"/>
          </p:nvPr>
        </p:nvSpPr>
        <p:spPr/>
        <p:txBody>
          <a:bodyPr/>
          <a:lstStyle/>
          <a:p>
            <a:pPr algn="r" rtl="0">
              <a:defRPr/>
            </a:pPr>
            <a:r>
              <a:rPr lang="tr" b="0" i="0" u="none" baseline="0">
                <a:solidFill>
                  <a:schemeClr val="tx1"/>
                </a:solidFill>
              </a:rPr>
              <a:t>!</a:t>
            </a:r>
            <a:fld id="{0E62E50F-F83A-42AC-8BE7-462956D58F63}" type="slidenum">
              <a:rPr>
                <a:solidFill>
                  <a:schemeClr val="tx1"/>
                </a:solidFill>
              </a:rPr>
              <a:pPr>
                <a:defRPr/>
              </a:pPr>
              <a:t>64</a:t>
            </a:fld>
            <a:endParaRPr lang="tr" dirty="0">
              <a:solidFill>
                <a:schemeClr val="tx1"/>
              </a:solidFill>
            </a:endParaRPr>
          </a:p>
        </p:txBody>
      </p:sp>
    </p:spTree>
    <p:extLst>
      <p:ext uri="{BB962C8B-B14F-4D97-AF65-F5344CB8AC3E}">
        <p14:creationId xmlns:p14="http://schemas.microsoft.com/office/powerpoint/2010/main" val="180219853"/>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457200" y="274638"/>
            <a:ext cx="8229600" cy="1346200"/>
          </a:xfrm>
        </p:spPr>
        <p:txBody>
          <a:bodyPr/>
          <a:lstStyle/>
          <a:p>
            <a:pPr rtl="0">
              <a:lnSpc>
                <a:spcPct val="90000"/>
              </a:lnSpc>
              <a:defRPr/>
            </a:pPr>
            <a:r>
              <a:rPr lang="tr" sz="3600" b="1" i="0" u="none" baseline="0" dirty="0">
                <a:ea typeface="ＭＳ Ｐゴシック" pitchFamily="34" charset="-128"/>
              </a:rPr>
              <a:t>Madde 32 - Depolanan Bilgisayar Verilerine</a:t>
            </a:r>
            <a:r>
              <a:rPr lang="tr-TR" sz="3600" b="1" i="0" u="none" baseline="0" dirty="0">
                <a:ea typeface="ＭＳ Ｐゴシック" pitchFamily="34" charset="-128"/>
              </a:rPr>
              <a:t>,</a:t>
            </a:r>
            <a:r>
              <a:rPr lang="tr" sz="3600" b="1" i="0" u="none" baseline="0" dirty="0">
                <a:ea typeface="ＭＳ Ｐゴシック" pitchFamily="34" charset="-128"/>
              </a:rPr>
              <a:t> İzinli Şekilde veya Bu Verilerin Halka Açık Olduğu Durumlarda Sınır Ötesinden Erişim Sağlanması</a:t>
            </a:r>
            <a:endParaRPr lang="tr" sz="3600" b="1" dirty="0">
              <a:effectLst>
                <a:outerShdw blurRad="38100" dist="38100" dir="2700000" algn="tl">
                  <a:srgbClr val="C0C0C0"/>
                </a:outerShdw>
              </a:effectLst>
              <a:ea typeface="ＭＳ Ｐゴシック" pitchFamily="34" charset="-128"/>
            </a:endParaRPr>
          </a:p>
        </p:txBody>
      </p:sp>
      <p:sp>
        <p:nvSpPr>
          <p:cNvPr id="2" name="Slide Number Placeholder 1"/>
          <p:cNvSpPr>
            <a:spLocks noGrp="1"/>
          </p:cNvSpPr>
          <p:nvPr>
            <p:ph type="sldNum" sz="quarter" idx="12"/>
          </p:nvPr>
        </p:nvSpPr>
        <p:spPr/>
        <p:txBody>
          <a:bodyPr/>
          <a:lstStyle/>
          <a:p>
            <a:pPr algn="r" rtl="0">
              <a:defRPr/>
            </a:pPr>
            <a:r>
              <a:rPr lang="tr" b="0" i="0" u="none" baseline="0">
                <a:solidFill>
                  <a:schemeClr val="tx1"/>
                </a:solidFill>
              </a:rPr>
              <a:t>!</a:t>
            </a:r>
            <a:fld id="{0E62E50F-F83A-42AC-8BE7-462956D58F63}" type="slidenum">
              <a:rPr>
                <a:solidFill>
                  <a:schemeClr val="tx1"/>
                </a:solidFill>
              </a:rPr>
              <a:pPr>
                <a:defRPr/>
              </a:pPr>
              <a:t>65</a:t>
            </a:fld>
            <a:endParaRPr lang="tr" dirty="0">
              <a:solidFill>
                <a:schemeClr val="tx1"/>
              </a:solidFill>
            </a:endParaRPr>
          </a:p>
        </p:txBody>
      </p:sp>
      <p:sp>
        <p:nvSpPr>
          <p:cNvPr id="6" name="Marcador de Posição de Conteúdo 2"/>
          <p:cNvSpPr>
            <a:spLocks noGrp="1"/>
          </p:cNvSpPr>
          <p:nvPr>
            <p:ph idx="1"/>
          </p:nvPr>
        </p:nvSpPr>
        <p:spPr>
          <a:xfrm>
            <a:off x="457200" y="2208628"/>
            <a:ext cx="8229600" cy="4158835"/>
          </a:xfrm>
        </p:spPr>
        <p:txBody>
          <a:bodyPr>
            <a:normAutofit lnSpcReduction="10000"/>
          </a:bodyPr>
          <a:lstStyle/>
          <a:p>
            <a:pPr marL="0" indent="0" algn="just" rtl="0">
              <a:spcBef>
                <a:spcPts val="600"/>
              </a:spcBef>
              <a:spcAft>
                <a:spcPts val="1200"/>
              </a:spcAft>
              <a:buFont typeface="Arial" pitchFamily="34" charset="0"/>
              <a:buNone/>
            </a:pPr>
            <a:r>
              <a:rPr lang="tr" sz="2400" b="0" i="0" u="none" baseline="0" dirty="0">
                <a:ea typeface="ＭＳ Ｐゴシック" pitchFamily="34" charset="-128"/>
              </a:rPr>
              <a:t>Bir Taraf, diğer Tarafın izni olmaksızın:</a:t>
            </a:r>
          </a:p>
          <a:p>
            <a:pPr marL="514350" indent="-514350" algn="just" rtl="0">
              <a:spcBef>
                <a:spcPts val="600"/>
              </a:spcBef>
              <a:spcAft>
                <a:spcPts val="1200"/>
              </a:spcAft>
              <a:buFont typeface="+mj-lt"/>
              <a:buAutoNum type="alphaLcParenR"/>
            </a:pPr>
            <a:r>
              <a:rPr lang="tr" sz="2400" b="0" i="0" u="none" baseline="0" dirty="0">
                <a:ea typeface="ＭＳ Ｐゴシック" pitchFamily="34" charset="-128"/>
              </a:rPr>
              <a:t>halkın serbest kullanımına sunulan (açık kaynaktan gelen) depolanmış bilgisayar verilerine, bunların coğrafi konumlarına </a:t>
            </a:r>
            <a:r>
              <a:rPr lang="tr-TR" sz="2400" b="0" i="0" u="none" baseline="0" dirty="0" smtClean="0">
                <a:ea typeface="ＭＳ Ｐゴシック" pitchFamily="34" charset="-128"/>
              </a:rPr>
              <a:t>bakmaksızın erişebilir</a:t>
            </a:r>
            <a:r>
              <a:rPr lang="tr" sz="2400" b="0" i="0" u="none" baseline="0" dirty="0" smtClean="0">
                <a:ea typeface="ＭＳ Ｐゴシック" pitchFamily="34" charset="-128"/>
              </a:rPr>
              <a:t>; </a:t>
            </a:r>
            <a:r>
              <a:rPr lang="tr" sz="2400" b="0" i="0" u="none" baseline="0" dirty="0">
                <a:ea typeface="ＭＳ Ｐゴシック" pitchFamily="34" charset="-128"/>
              </a:rPr>
              <a:t>veya  </a:t>
            </a:r>
            <a:endParaRPr lang="tr" sz="2400" dirty="0">
              <a:ea typeface="ＭＳ Ｐゴシック" pitchFamily="34" charset="-128"/>
            </a:endParaRPr>
          </a:p>
          <a:p>
            <a:pPr marL="514350" indent="-514350" algn="just" rtl="0">
              <a:spcBef>
                <a:spcPts val="600"/>
              </a:spcBef>
              <a:spcAft>
                <a:spcPts val="1200"/>
              </a:spcAft>
              <a:buFont typeface="+mj-lt"/>
              <a:buAutoNum type="alphaLcParenR"/>
            </a:pPr>
            <a:r>
              <a:rPr lang="tr" sz="2400" b="0" i="0" u="none" baseline="0" dirty="0">
                <a:ea typeface="ＭＳ Ｐゴシック" pitchFamily="34" charset="-128"/>
              </a:rPr>
              <a:t>kendi ülkesindeki bir bilgisayar sistemi aracılığıyla, diğer Tarafın ülkesindeki depolanmış bilgisayar verilerine, eğer bu Taraf, söz konusu bilgisayar sistemi aracılığıyla </a:t>
            </a:r>
            <a:r>
              <a:rPr lang="tr" b="1" i="0" u="none" baseline="0" dirty="0">
                <a:ea typeface="ＭＳ Ｐゴシック" pitchFamily="34" charset="-128"/>
              </a:rPr>
              <a:t>veriyi ifşa etme yetkisin</a:t>
            </a:r>
            <a:r>
              <a:rPr lang="tr-TR" b="1" dirty="0">
                <a:ea typeface="ＭＳ Ｐゴシック" pitchFamily="34" charset="-128"/>
              </a:rPr>
              <a:t>i</a:t>
            </a:r>
            <a:r>
              <a:rPr lang="tr-TR" b="1" i="0" u="none" baseline="0" dirty="0">
                <a:ea typeface="ＭＳ Ｐゴシック" pitchFamily="34" charset="-128"/>
              </a:rPr>
              <a:t> </a:t>
            </a:r>
            <a:r>
              <a:rPr lang="tr" b="1" i="0" u="none" baseline="0" dirty="0">
                <a:ea typeface="ＭＳ Ｐゴシック" pitchFamily="34" charset="-128"/>
              </a:rPr>
              <a:t>yasal olarak haiz </a:t>
            </a:r>
            <a:r>
              <a:rPr lang="tr-TR" b="1" i="0" u="none" baseline="0" dirty="0">
                <a:ea typeface="ＭＳ Ｐゴシック" pitchFamily="34" charset="-128"/>
              </a:rPr>
              <a:t>olan</a:t>
            </a:r>
            <a:r>
              <a:rPr lang="tr" b="1" i="0" u="none" baseline="0" dirty="0">
                <a:ea typeface="ＭＳ Ｐゴシック" pitchFamily="34" charset="-128"/>
              </a:rPr>
              <a:t> kişinin</a:t>
            </a:r>
            <a:r>
              <a:rPr lang="tr" b="0" i="0" u="none" baseline="0" dirty="0">
                <a:ea typeface="ＭＳ Ｐゴシック" pitchFamily="34" charset="-128"/>
              </a:rPr>
              <a:t> </a:t>
            </a:r>
            <a:r>
              <a:rPr lang="tr" sz="2400" dirty="0">
                <a:ea typeface="ＭＳ Ｐゴシック" pitchFamily="34" charset="-128"/>
              </a:rPr>
              <a:t>yasal ve gönüllü onayını </a:t>
            </a:r>
            <a:r>
              <a:rPr lang="tr-TR" sz="2400" dirty="0">
                <a:ea typeface="ＭＳ Ｐゴシック" pitchFamily="34" charset="-128"/>
              </a:rPr>
              <a:t>alabilirse</a:t>
            </a:r>
            <a:r>
              <a:rPr lang="tr" sz="2400" dirty="0">
                <a:ea typeface="ＭＳ Ｐゴシック" pitchFamily="34" charset="-128"/>
              </a:rPr>
              <a:t>, söz konusu verilere erişebilir veya bunları temin edebilir.</a:t>
            </a:r>
          </a:p>
        </p:txBody>
      </p:sp>
    </p:spTree>
    <p:extLst>
      <p:ext uri="{BB962C8B-B14F-4D97-AF65-F5344CB8AC3E}">
        <p14:creationId xmlns:p14="http://schemas.microsoft.com/office/powerpoint/2010/main" val="3297562850"/>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tr" b="1" i="0" u="none" baseline="0" dirty="0"/>
              <a:t>Veriyi ifşa etme yetkisin</a:t>
            </a:r>
            <a:r>
              <a:rPr lang="tr-TR" b="1" dirty="0"/>
              <a:t>i </a:t>
            </a:r>
            <a:r>
              <a:rPr lang="tr" b="1" i="0" u="none" baseline="0" dirty="0"/>
              <a:t>yasal olarak haiz bulunan kişi</a:t>
            </a:r>
            <a:endParaRPr lang="tr" b="1" dirty="0"/>
          </a:p>
        </p:txBody>
      </p:sp>
      <p:sp>
        <p:nvSpPr>
          <p:cNvPr id="3" name="Content Placeholder 2"/>
          <p:cNvSpPr>
            <a:spLocks noGrp="1"/>
          </p:cNvSpPr>
          <p:nvPr>
            <p:ph idx="1"/>
          </p:nvPr>
        </p:nvSpPr>
        <p:spPr>
          <a:xfrm>
            <a:off x="457200" y="1978848"/>
            <a:ext cx="8229600" cy="4525963"/>
          </a:xfrm>
        </p:spPr>
        <p:txBody>
          <a:bodyPr>
            <a:normAutofit lnSpcReduction="10000"/>
          </a:bodyPr>
          <a:lstStyle/>
          <a:p>
            <a:pPr algn="just" rtl="0"/>
            <a:r>
              <a:rPr lang="tr" b="0" i="0" u="none" baseline="0" dirty="0">
                <a:latin typeface="+mj-lt"/>
              </a:rPr>
              <a:t>Şartlara, yasalara ve düzenlemelere bağlıdır</a:t>
            </a:r>
          </a:p>
          <a:p>
            <a:pPr marL="457200" indent="-457200" algn="just" rtl="0"/>
            <a:r>
              <a:rPr lang="tr" b="0" i="0" u="none" baseline="0" dirty="0">
                <a:latin typeface="+mj-lt"/>
              </a:rPr>
              <a:t>Örnek: </a:t>
            </a:r>
            <a:r>
              <a:rPr lang="tr" b="0" i="0" u="none" baseline="0" dirty="0">
                <a:latin typeface="+mj-lt"/>
                <a:cs typeface="Arial" panose="020B0604020202020204" pitchFamily="34" charset="0"/>
              </a:rPr>
              <a:t>Bir kişi, bir kolluk yetkilisinin yurtdışında depolanan kişisel bir e-postaya erişimini sağlayabilir</a:t>
            </a:r>
          </a:p>
          <a:p>
            <a:pPr marL="457200" indent="-457200" algn="just" rtl="0"/>
            <a:r>
              <a:rPr lang="tr" b="0" i="0" u="none" baseline="0" dirty="0">
                <a:latin typeface="+mj-lt"/>
                <a:cs typeface="Arial" panose="020B0604020202020204" pitchFamily="34" charset="0"/>
              </a:rPr>
              <a:t>Hizmet sağlayıcılar genellikle:</a:t>
            </a:r>
          </a:p>
          <a:p>
            <a:pPr marL="914400" lvl="1" indent="-457200" algn="just" rtl="0">
              <a:buFont typeface="Arial" panose="020B0604020202020204" pitchFamily="34" charset="0"/>
              <a:buChar char="•"/>
            </a:pPr>
            <a:r>
              <a:rPr lang="tr" b="0" i="0" u="none" baseline="0" dirty="0">
                <a:latin typeface="+mj-lt"/>
                <a:cs typeface="Arial" panose="020B0604020202020204" pitchFamily="34" charset="0"/>
              </a:rPr>
              <a:t>Kullanıcı verilerini tutarlar, ama bunların mülkiyeti/kontrolü onlarda değildir</a:t>
            </a:r>
          </a:p>
          <a:p>
            <a:pPr marL="914400" lvl="1" indent="-457200" algn="just" rtl="0">
              <a:buFont typeface="Arial" panose="020B0604020202020204" pitchFamily="34" charset="0"/>
              <a:buChar char="•"/>
            </a:pPr>
            <a:r>
              <a:rPr lang="tr" b="0" i="0" u="none" baseline="0" dirty="0">
                <a:cs typeface="Arial" panose="020B0604020202020204" pitchFamily="34" charset="0"/>
              </a:rPr>
              <a:t>Kullanıcı verilerinin açıklanmasına verecekleri onay geçer</a:t>
            </a:r>
            <a:r>
              <a:rPr lang="tr-TR" b="0" i="0" u="none" baseline="0" dirty="0">
                <a:cs typeface="Arial" panose="020B0604020202020204" pitchFamily="34" charset="0"/>
              </a:rPr>
              <a:t>l</a:t>
            </a:r>
            <a:r>
              <a:rPr lang="tr" b="0" i="0" u="none" baseline="0" dirty="0">
                <a:cs typeface="Arial" panose="020B0604020202020204" pitchFamily="34" charset="0"/>
              </a:rPr>
              <a:t>i değildir</a:t>
            </a:r>
            <a:endParaRPr lang="tr" dirty="0">
              <a:cs typeface="Arial" panose="020B0604020202020204" pitchFamily="34" charset="0"/>
            </a:endParaRPr>
          </a:p>
        </p:txBody>
      </p:sp>
      <p:sp>
        <p:nvSpPr>
          <p:cNvPr id="4" name="Slide Number Placeholder 3"/>
          <p:cNvSpPr>
            <a:spLocks noGrp="1"/>
          </p:cNvSpPr>
          <p:nvPr>
            <p:ph type="sldNum" sz="quarter" idx="12"/>
          </p:nvPr>
        </p:nvSpPr>
        <p:spPr/>
        <p:txBody>
          <a:bodyPr/>
          <a:lstStyle/>
          <a:p>
            <a:pPr algn="r" rtl="0">
              <a:defRPr/>
            </a:pPr>
            <a:r>
              <a:rPr lang="tr" b="0" i="0" u="none" baseline="0">
                <a:solidFill>
                  <a:schemeClr val="tx1"/>
                </a:solidFill>
              </a:rPr>
              <a:t>!</a:t>
            </a:r>
            <a:fld id="{0E62E50F-F83A-42AC-8BE7-462956D58F63}" type="slidenum">
              <a:rPr>
                <a:solidFill>
                  <a:schemeClr val="tx1"/>
                </a:solidFill>
              </a:rPr>
              <a:pPr>
                <a:defRPr/>
              </a:pPr>
              <a:t>66</a:t>
            </a:fld>
            <a:endParaRPr lang="tr" dirty="0">
              <a:solidFill>
                <a:schemeClr val="tx1"/>
              </a:solidFill>
            </a:endParaRPr>
          </a:p>
        </p:txBody>
      </p:sp>
    </p:spTree>
    <p:extLst>
      <p:ext uri="{BB962C8B-B14F-4D97-AF65-F5344CB8AC3E}">
        <p14:creationId xmlns:p14="http://schemas.microsoft.com/office/powerpoint/2010/main" val="3840852655"/>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25901"/>
            <a:ext cx="8229600" cy="4875551"/>
          </a:xfrm>
        </p:spPr>
        <p:txBody>
          <a:bodyPr>
            <a:normAutofit fontScale="92500" lnSpcReduction="10000"/>
          </a:bodyPr>
          <a:lstStyle/>
          <a:p>
            <a:pPr algn="just" rtl="0"/>
            <a:r>
              <a:rPr lang="tr" b="0" i="0" u="none" baseline="0" dirty="0"/>
              <a:t>Abone bilgileri</a:t>
            </a:r>
            <a:r>
              <a:rPr lang="tr-TR" b="0" i="0" u="none" baseline="0" dirty="0"/>
              <a:t> genellikle</a:t>
            </a:r>
            <a:r>
              <a:rPr lang="tr" b="0" i="0" u="none" baseline="0" dirty="0"/>
              <a:t> merkezi A</a:t>
            </a:r>
            <a:r>
              <a:rPr lang="tr-TR" b="0" i="0" u="none" baseline="0" dirty="0"/>
              <a:t>BD'de</a:t>
            </a:r>
            <a:r>
              <a:rPr lang="tr-TR" b="0" i="0" u="none" baseline="0" dirty="0"/>
              <a:t> </a:t>
            </a:r>
            <a:r>
              <a:rPr lang="tr" b="0" i="0" u="none" baseline="0" dirty="0"/>
              <a:t>bulunan çokuluslu hizmet sağlayıcılardan ("ABD'li hizmet sağlayıcılar") talep edilir</a:t>
            </a:r>
          </a:p>
          <a:p>
            <a:pPr algn="just" rtl="0"/>
            <a:endParaRPr lang="tr" dirty="0"/>
          </a:p>
          <a:p>
            <a:pPr algn="just" rtl="0"/>
            <a:r>
              <a:rPr lang="tr" b="0" i="0" u="none" baseline="0" dirty="0"/>
              <a:t>ABD'li hizmet sağlayıcılar, verilere erişim ya da verilerin ifşa</a:t>
            </a:r>
            <a:r>
              <a:rPr lang="tr-TR" b="0" i="0" u="none" baseline="0" dirty="0"/>
              <a:t>sı</a:t>
            </a:r>
            <a:r>
              <a:rPr lang="tr" b="0" i="0" u="none" baseline="0" dirty="0"/>
              <a:t> konularında kendi </a:t>
            </a:r>
            <a:r>
              <a:rPr lang="tr-TR" b="0" i="0" u="none" baseline="0" dirty="0"/>
              <a:t>şartlarını belirlemektedir</a:t>
            </a:r>
            <a:endParaRPr lang="tr" b="0" i="0" u="none" baseline="0" dirty="0"/>
          </a:p>
          <a:p>
            <a:pPr algn="just" rtl="0"/>
            <a:endParaRPr lang="tr" dirty="0"/>
          </a:p>
          <a:p>
            <a:pPr algn="just" rtl="0"/>
            <a:r>
              <a:rPr lang="tr-TR" b="0" i="0" u="none" baseline="0" dirty="0"/>
              <a:t>Şartlarını</a:t>
            </a:r>
            <a:r>
              <a:rPr lang="tr" b="0" i="0" u="none" baseline="0" dirty="0"/>
              <a:t> talep edilen verilerin türüne bağlıdır (erişilmesi en güç olan </a:t>
            </a:r>
            <a:r>
              <a:rPr lang="tr-TR" b="0" i="0" u="none" baseline="0" dirty="0"/>
              <a:t>veri türü</a:t>
            </a:r>
            <a:r>
              <a:rPr lang="tr" b="0" i="0" u="none" baseline="0" dirty="0"/>
              <a:t>, içerik verileridir)</a:t>
            </a:r>
            <a:endParaRPr lang="tr" dirty="0"/>
          </a:p>
        </p:txBody>
      </p:sp>
      <p:sp>
        <p:nvSpPr>
          <p:cNvPr id="4" name="Slide Number Placeholder 3"/>
          <p:cNvSpPr>
            <a:spLocks noGrp="1"/>
          </p:cNvSpPr>
          <p:nvPr>
            <p:ph type="sldNum" sz="quarter" idx="12"/>
          </p:nvPr>
        </p:nvSpPr>
        <p:spPr/>
        <p:txBody>
          <a:bodyPr/>
          <a:lstStyle/>
          <a:p>
            <a:pPr algn="r" rtl="0"/>
            <a:fld id="{CBD56858-EB0B-D04D-B23C-7A827FD60C9F}" type="slidenum">
              <a:rPr/>
              <a:pPr/>
              <a:t>67</a:t>
            </a:fld>
            <a:endParaRPr lang="tr"/>
          </a:p>
        </p:txBody>
      </p:sp>
      <p:sp>
        <p:nvSpPr>
          <p:cNvPr id="5" name="Title 1"/>
          <p:cNvSpPr>
            <a:spLocks noGrp="1"/>
          </p:cNvSpPr>
          <p:nvPr>
            <p:ph type="title"/>
          </p:nvPr>
        </p:nvSpPr>
        <p:spPr>
          <a:xfrm>
            <a:off x="328613" y="211476"/>
            <a:ext cx="8515350" cy="1143000"/>
          </a:xfrm>
        </p:spPr>
        <p:txBody>
          <a:bodyPr/>
          <a:lstStyle/>
          <a:p>
            <a:pPr rtl="0"/>
            <a:r>
              <a:rPr lang="tr" sz="3400" b="1" i="0" u="none" baseline="0"/>
              <a:t>Yasal Yetkilerden Bağımsız Gönüllü İşbirliği</a:t>
            </a:r>
            <a:endParaRPr lang="tr" sz="3400" b="1" dirty="0"/>
          </a:p>
        </p:txBody>
      </p:sp>
    </p:spTree>
    <p:extLst>
      <p:ext uri="{BB962C8B-B14F-4D97-AF65-F5344CB8AC3E}">
        <p14:creationId xmlns:p14="http://schemas.microsoft.com/office/powerpoint/2010/main" val="1743022224"/>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lgn="r" rtl="0"/>
            <a:fld id="{CBD56858-EB0B-D04D-B23C-7A827FD60C9F}" type="slidenum">
              <a:rPr/>
              <a:pPr/>
              <a:t>68</a:t>
            </a:fld>
            <a:endParaRPr lang="tr"/>
          </a:p>
        </p:txBody>
      </p:sp>
      <p:pic>
        <p:nvPicPr>
          <p:cNvPr id="7" name="Picture 6"/>
          <p:cNvPicPr>
            <a:picLocks noChangeAspect="1"/>
          </p:cNvPicPr>
          <p:nvPr/>
        </p:nvPicPr>
        <p:blipFill rotWithShape="1">
          <a:blip r:embed="rId3"/>
          <a:srcRect b="29664"/>
          <a:stretch/>
        </p:blipFill>
        <p:spPr>
          <a:xfrm>
            <a:off x="457200" y="951837"/>
            <a:ext cx="8353425" cy="5578519"/>
          </a:xfrm>
          <a:prstGeom prst="rect">
            <a:avLst/>
          </a:prstGeom>
        </p:spPr>
      </p:pic>
      <p:sp>
        <p:nvSpPr>
          <p:cNvPr id="8" name="Content Placeholder 7">
            <a:extLst>
              <a:ext uri="{FF2B5EF4-FFF2-40B4-BE49-F238E27FC236}">
                <a16:creationId xmlns:a16="http://schemas.microsoft.com/office/drawing/2014/main" xmlns="" id="{59296D7F-B229-43BE-9BC8-C022083450D6}"/>
              </a:ext>
            </a:extLst>
          </p:cNvPr>
          <p:cNvSpPr>
            <a:spLocks noGrp="1"/>
          </p:cNvSpPr>
          <p:nvPr>
            <p:ph idx="1"/>
          </p:nvPr>
        </p:nvSpPr>
        <p:spPr>
          <a:xfrm>
            <a:off x="457200" y="1600200"/>
            <a:ext cx="2911642" cy="4930156"/>
          </a:xfrm>
          <a:solidFill>
            <a:schemeClr val="accent1">
              <a:lumMod val="75000"/>
            </a:schemeClr>
          </a:solidFill>
        </p:spPr>
        <p:txBody>
          <a:bodyPr>
            <a:normAutofit fontScale="62500" lnSpcReduction="20000"/>
          </a:bodyPr>
          <a:lstStyle/>
          <a:p>
            <a:pPr fontAlgn="t"/>
            <a:endParaRPr lang="tr-TR" dirty="0"/>
          </a:p>
          <a:p>
            <a:pPr marL="0" indent="0" fontAlgn="t">
              <a:buNone/>
            </a:pPr>
            <a:r>
              <a:rPr lang="tr-TR" b="1" dirty="0">
                <a:solidFill>
                  <a:schemeClr val="bg1"/>
                </a:solidFill>
              </a:rPr>
              <a:t>Taraflar</a:t>
            </a:r>
            <a:endParaRPr lang="tr-TR" dirty="0">
              <a:solidFill>
                <a:schemeClr val="bg1"/>
              </a:solidFill>
            </a:endParaRPr>
          </a:p>
          <a:p>
            <a:pPr marL="0" indent="0" fontAlgn="t">
              <a:buNone/>
            </a:pPr>
            <a:r>
              <a:rPr lang="tr-TR" b="1" dirty="0">
                <a:solidFill>
                  <a:schemeClr val="bg1"/>
                </a:solidFill>
              </a:rPr>
              <a:t>Avustralya</a:t>
            </a:r>
            <a:endParaRPr lang="tr-TR" dirty="0">
              <a:solidFill>
                <a:schemeClr val="bg1"/>
              </a:solidFill>
            </a:endParaRPr>
          </a:p>
          <a:p>
            <a:pPr marL="0" indent="0" fontAlgn="t">
              <a:buNone/>
            </a:pPr>
            <a:r>
              <a:rPr lang="tr-TR" b="1" dirty="0">
                <a:solidFill>
                  <a:schemeClr val="bg1"/>
                </a:solidFill>
              </a:rPr>
              <a:t>Belçika</a:t>
            </a:r>
            <a:endParaRPr lang="tr-TR" dirty="0">
              <a:solidFill>
                <a:schemeClr val="bg1"/>
              </a:solidFill>
            </a:endParaRPr>
          </a:p>
          <a:p>
            <a:pPr marL="0" indent="0" fontAlgn="t">
              <a:buNone/>
            </a:pPr>
            <a:r>
              <a:rPr lang="tr-TR" b="1" dirty="0">
                <a:solidFill>
                  <a:schemeClr val="bg1"/>
                </a:solidFill>
              </a:rPr>
              <a:t>Kanada</a:t>
            </a:r>
            <a:endParaRPr lang="tr-TR" dirty="0">
              <a:solidFill>
                <a:schemeClr val="bg1"/>
              </a:solidFill>
            </a:endParaRPr>
          </a:p>
          <a:p>
            <a:pPr marL="0" indent="0" fontAlgn="t">
              <a:buNone/>
            </a:pPr>
            <a:r>
              <a:rPr lang="tr-TR" b="1" dirty="0">
                <a:solidFill>
                  <a:schemeClr val="bg1"/>
                </a:solidFill>
              </a:rPr>
              <a:t>Finlandiya</a:t>
            </a:r>
            <a:endParaRPr lang="tr-TR" dirty="0">
              <a:solidFill>
                <a:schemeClr val="bg1"/>
              </a:solidFill>
            </a:endParaRPr>
          </a:p>
          <a:p>
            <a:pPr marL="0" indent="0" fontAlgn="t">
              <a:buNone/>
            </a:pPr>
            <a:r>
              <a:rPr lang="tr-TR" b="1" dirty="0">
                <a:solidFill>
                  <a:schemeClr val="bg1"/>
                </a:solidFill>
              </a:rPr>
              <a:t>Fransa</a:t>
            </a:r>
            <a:endParaRPr lang="tr-TR" dirty="0">
              <a:solidFill>
                <a:schemeClr val="bg1"/>
              </a:solidFill>
            </a:endParaRPr>
          </a:p>
          <a:p>
            <a:pPr marL="0" indent="0" fontAlgn="t">
              <a:buNone/>
            </a:pPr>
            <a:r>
              <a:rPr lang="tr-TR" b="1" dirty="0">
                <a:solidFill>
                  <a:schemeClr val="bg1"/>
                </a:solidFill>
              </a:rPr>
              <a:t>Almanya</a:t>
            </a:r>
            <a:endParaRPr lang="tr-TR" dirty="0">
              <a:solidFill>
                <a:schemeClr val="bg1"/>
              </a:solidFill>
            </a:endParaRPr>
          </a:p>
          <a:p>
            <a:pPr marL="0" indent="0" fontAlgn="t">
              <a:buNone/>
            </a:pPr>
            <a:r>
              <a:rPr lang="tr-TR" b="1" dirty="0">
                <a:solidFill>
                  <a:schemeClr val="bg1"/>
                </a:solidFill>
              </a:rPr>
              <a:t>Japonya</a:t>
            </a:r>
            <a:endParaRPr lang="tr-TR" dirty="0">
              <a:solidFill>
                <a:schemeClr val="bg1"/>
              </a:solidFill>
            </a:endParaRPr>
          </a:p>
          <a:p>
            <a:pPr marL="0" indent="0" fontAlgn="t">
              <a:buNone/>
            </a:pPr>
            <a:r>
              <a:rPr lang="tr-TR" b="1" dirty="0">
                <a:solidFill>
                  <a:schemeClr val="bg1"/>
                </a:solidFill>
              </a:rPr>
              <a:t>Hollanda</a:t>
            </a:r>
            <a:endParaRPr lang="tr-TR" dirty="0">
              <a:solidFill>
                <a:schemeClr val="bg1"/>
              </a:solidFill>
            </a:endParaRPr>
          </a:p>
          <a:p>
            <a:pPr marL="0" indent="0" fontAlgn="t">
              <a:buNone/>
            </a:pPr>
            <a:r>
              <a:rPr lang="tr-TR" b="1" dirty="0">
                <a:solidFill>
                  <a:schemeClr val="bg1"/>
                </a:solidFill>
              </a:rPr>
              <a:t>Portekiz</a:t>
            </a:r>
            <a:endParaRPr lang="tr-TR" dirty="0">
              <a:solidFill>
                <a:schemeClr val="bg1"/>
              </a:solidFill>
            </a:endParaRPr>
          </a:p>
          <a:p>
            <a:pPr marL="0" indent="0" fontAlgn="t">
              <a:buNone/>
            </a:pPr>
            <a:r>
              <a:rPr lang="tr-TR" b="1" dirty="0">
                <a:solidFill>
                  <a:schemeClr val="bg1"/>
                </a:solidFill>
              </a:rPr>
              <a:t>Slovakya</a:t>
            </a:r>
            <a:endParaRPr lang="tr-TR" dirty="0">
              <a:solidFill>
                <a:schemeClr val="bg1"/>
              </a:solidFill>
            </a:endParaRPr>
          </a:p>
          <a:p>
            <a:pPr marL="0" indent="0" fontAlgn="t">
              <a:buNone/>
            </a:pPr>
            <a:r>
              <a:rPr lang="tr-TR" b="1" dirty="0">
                <a:solidFill>
                  <a:schemeClr val="bg1"/>
                </a:solidFill>
              </a:rPr>
              <a:t>Birleşik Krallık</a:t>
            </a:r>
            <a:endParaRPr lang="tr-TR" dirty="0">
              <a:solidFill>
                <a:schemeClr val="bg1"/>
              </a:solidFill>
            </a:endParaRPr>
          </a:p>
          <a:p>
            <a:pPr marL="0" indent="0" fontAlgn="t">
              <a:buNone/>
            </a:pPr>
            <a:r>
              <a:rPr lang="tr-TR" b="1" dirty="0">
                <a:solidFill>
                  <a:schemeClr val="bg1"/>
                </a:solidFill>
              </a:rPr>
              <a:t>ABD</a:t>
            </a:r>
            <a:endParaRPr lang="tr-TR" dirty="0">
              <a:solidFill>
                <a:schemeClr val="bg1"/>
              </a:solidFill>
            </a:endParaRPr>
          </a:p>
          <a:p>
            <a:pPr marL="0" indent="0" fontAlgn="t">
              <a:buNone/>
            </a:pPr>
            <a:r>
              <a:rPr lang="tr-TR" b="1" dirty="0">
                <a:solidFill>
                  <a:schemeClr val="bg1"/>
                </a:solidFill>
              </a:rPr>
              <a:t>ABD hariç toplam</a:t>
            </a:r>
            <a:endParaRPr lang="tr-TR" dirty="0">
              <a:solidFill>
                <a:schemeClr val="bg1"/>
              </a:solidFill>
            </a:endParaRPr>
          </a:p>
          <a:p>
            <a:pPr marL="0" indent="0" fontAlgn="t">
              <a:buNone/>
            </a:pPr>
            <a:r>
              <a:rPr lang="tr-TR" b="1" dirty="0">
                <a:solidFill>
                  <a:schemeClr val="bg1"/>
                </a:solidFill>
              </a:rPr>
              <a:t>ABD dahil toplam</a:t>
            </a:r>
            <a:endParaRPr lang="tr-TR" dirty="0">
              <a:solidFill>
                <a:schemeClr val="bg1"/>
              </a:solidFill>
            </a:endParaRPr>
          </a:p>
          <a:p>
            <a:endParaRPr lang="tr-TR" dirty="0"/>
          </a:p>
        </p:txBody>
      </p:sp>
      <p:sp>
        <p:nvSpPr>
          <p:cNvPr id="9" name="TextBox 8">
            <a:extLst>
              <a:ext uri="{FF2B5EF4-FFF2-40B4-BE49-F238E27FC236}">
                <a16:creationId xmlns:a16="http://schemas.microsoft.com/office/drawing/2014/main" xmlns="" id="{E0455B1C-5DFB-430D-87C4-FD4EE3918D5B}"/>
              </a:ext>
            </a:extLst>
          </p:cNvPr>
          <p:cNvSpPr txBox="1"/>
          <p:nvPr/>
        </p:nvSpPr>
        <p:spPr>
          <a:xfrm>
            <a:off x="3392905" y="959152"/>
            <a:ext cx="5417720" cy="707886"/>
          </a:xfrm>
          <a:prstGeom prst="rect">
            <a:avLst/>
          </a:prstGeom>
          <a:solidFill>
            <a:schemeClr val="accent1">
              <a:lumMod val="75000"/>
            </a:schemeClr>
          </a:solidFill>
        </p:spPr>
        <p:txBody>
          <a:bodyPr wrap="square" rtlCol="0">
            <a:spAutoFit/>
          </a:bodyPr>
          <a:lstStyle/>
          <a:p>
            <a:r>
              <a:rPr lang="tr" sz="2000" b="1" dirty="0">
                <a:solidFill>
                  <a:schemeClr val="bg1"/>
                </a:solidFill>
              </a:rPr>
              <a:t>2015'te Apple, Facebook, Google, Microsoft, Twitter ve Yahoo'ya </a:t>
            </a:r>
            <a:r>
              <a:rPr lang="tr-TR" sz="2000" b="1" dirty="0">
                <a:solidFill>
                  <a:schemeClr val="bg1"/>
                </a:solidFill>
              </a:rPr>
              <a:t>gönderilen</a:t>
            </a:r>
            <a:r>
              <a:rPr lang="tr" sz="2000" b="1" dirty="0">
                <a:solidFill>
                  <a:schemeClr val="bg1"/>
                </a:solidFill>
              </a:rPr>
              <a:t> veri talepleri </a:t>
            </a:r>
            <a:endParaRPr lang="tr-TR" sz="2000" b="1" dirty="0">
              <a:solidFill>
                <a:schemeClr val="bg1"/>
              </a:solidFill>
            </a:endParaRPr>
          </a:p>
        </p:txBody>
      </p:sp>
      <p:sp>
        <p:nvSpPr>
          <p:cNvPr id="10" name="TextBox 9">
            <a:extLst>
              <a:ext uri="{FF2B5EF4-FFF2-40B4-BE49-F238E27FC236}">
                <a16:creationId xmlns:a16="http://schemas.microsoft.com/office/drawing/2014/main" xmlns="" id="{5D73428F-DE14-414A-B8D4-A7F4DBA8E78E}"/>
              </a:ext>
            </a:extLst>
          </p:cNvPr>
          <p:cNvSpPr txBox="1"/>
          <p:nvPr/>
        </p:nvSpPr>
        <p:spPr>
          <a:xfrm>
            <a:off x="3368842" y="1816768"/>
            <a:ext cx="1263316" cy="369332"/>
          </a:xfrm>
          <a:prstGeom prst="rect">
            <a:avLst/>
          </a:prstGeom>
          <a:solidFill>
            <a:schemeClr val="accent1">
              <a:lumMod val="20000"/>
              <a:lumOff val="80000"/>
            </a:schemeClr>
          </a:solidFill>
        </p:spPr>
        <p:txBody>
          <a:bodyPr wrap="square" rtlCol="0">
            <a:spAutoFit/>
          </a:bodyPr>
          <a:lstStyle/>
          <a:p>
            <a:r>
              <a:rPr lang="tr-TR" dirty="0">
                <a:latin typeface="Arial Narrow" panose="020B0606020202030204" pitchFamily="34" charset="0"/>
              </a:rPr>
              <a:t>Alınan Talep</a:t>
            </a:r>
          </a:p>
        </p:txBody>
      </p:sp>
      <p:sp>
        <p:nvSpPr>
          <p:cNvPr id="11" name="TextBox 10">
            <a:extLst>
              <a:ext uri="{FF2B5EF4-FFF2-40B4-BE49-F238E27FC236}">
                <a16:creationId xmlns:a16="http://schemas.microsoft.com/office/drawing/2014/main" xmlns="" id="{507BF6CB-A612-432F-A5D3-AAB561BB3187}"/>
              </a:ext>
            </a:extLst>
          </p:cNvPr>
          <p:cNvSpPr txBox="1"/>
          <p:nvPr/>
        </p:nvSpPr>
        <p:spPr>
          <a:xfrm>
            <a:off x="5554578" y="1816768"/>
            <a:ext cx="1263316" cy="369332"/>
          </a:xfrm>
          <a:prstGeom prst="rect">
            <a:avLst/>
          </a:prstGeom>
          <a:solidFill>
            <a:schemeClr val="accent1">
              <a:lumMod val="20000"/>
              <a:lumOff val="80000"/>
            </a:schemeClr>
          </a:solidFill>
        </p:spPr>
        <p:txBody>
          <a:bodyPr wrap="square" rtlCol="0">
            <a:spAutoFit/>
          </a:bodyPr>
          <a:lstStyle/>
          <a:p>
            <a:r>
              <a:rPr lang="tr-TR" dirty="0">
                <a:latin typeface="Arial Narrow" panose="020B0606020202030204" pitchFamily="34" charset="0"/>
              </a:rPr>
              <a:t>İfşa</a:t>
            </a:r>
          </a:p>
        </p:txBody>
      </p:sp>
    </p:spTree>
    <p:extLst>
      <p:ext uri="{BB962C8B-B14F-4D97-AF65-F5344CB8AC3E}">
        <p14:creationId xmlns:p14="http://schemas.microsoft.com/office/powerpoint/2010/main" val="3193335268"/>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lgn="r" rtl="0"/>
            <a:fld id="{CBD56858-EB0B-D04D-B23C-7A827FD60C9F}" type="slidenum">
              <a:rPr/>
              <a:pPr/>
              <a:t>69</a:t>
            </a:fld>
            <a:endParaRPr lang="tr"/>
          </a:p>
        </p:txBody>
      </p:sp>
      <p:pic>
        <p:nvPicPr>
          <p:cNvPr id="1026" name="Picture 2" descr="https://publicintelligence.net/wp-content/uploads/2011/11/Facebook2010-2_Page_1.jpg"/>
          <p:cNvPicPr>
            <a:picLocks noChangeAspect="1" noChangeArrowheads="1"/>
          </p:cNvPicPr>
          <p:nvPr/>
        </p:nvPicPr>
        <p:blipFill rotWithShape="1">
          <a:blip r:embed="rId3">
            <a:extLst>
              <a:ext uri="{28A0092B-C50C-407E-A947-70E740481C1C}">
                <a14:useLocalDpi xmlns:a14="http://schemas.microsoft.com/office/drawing/2010/main" val="0"/>
              </a:ext>
            </a:extLst>
          </a:blip>
          <a:srcRect b="19462"/>
          <a:stretch/>
        </p:blipFill>
        <p:spPr bwMode="auto">
          <a:xfrm>
            <a:off x="1090091" y="9571"/>
            <a:ext cx="6916253" cy="685243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xmlns="" id="{B33B11E2-29C1-42B5-AC44-E85E775746D8}"/>
              </a:ext>
            </a:extLst>
          </p:cNvPr>
          <p:cNvSpPr txBox="1"/>
          <p:nvPr/>
        </p:nvSpPr>
        <p:spPr>
          <a:xfrm>
            <a:off x="2767263" y="348916"/>
            <a:ext cx="3489158" cy="523220"/>
          </a:xfrm>
          <a:prstGeom prst="rect">
            <a:avLst/>
          </a:prstGeom>
          <a:solidFill>
            <a:schemeClr val="bg1"/>
          </a:solidFill>
        </p:spPr>
        <p:txBody>
          <a:bodyPr wrap="square" rtlCol="0">
            <a:spAutoFit/>
          </a:bodyPr>
          <a:lstStyle/>
          <a:p>
            <a:pPr algn="ctr"/>
            <a:r>
              <a:rPr lang="tr-TR" sz="1400" dirty="0"/>
              <a:t>FACEBOOK - GİZLİ VE TESCİLLİDİR</a:t>
            </a:r>
          </a:p>
          <a:p>
            <a:pPr algn="ctr"/>
            <a:r>
              <a:rPr lang="tr-TR" sz="1400" dirty="0"/>
              <a:t>© Facebook, </a:t>
            </a:r>
            <a:r>
              <a:rPr lang="tr-TR" sz="1400" dirty="0"/>
              <a:t>Inc</a:t>
            </a:r>
            <a:r>
              <a:rPr lang="tr-TR" sz="1400" dirty="0"/>
              <a:t>. 2010, Tüm hakları saklıdır.</a:t>
            </a:r>
          </a:p>
        </p:txBody>
      </p:sp>
      <p:sp>
        <p:nvSpPr>
          <p:cNvPr id="5" name="TextBox 4">
            <a:extLst>
              <a:ext uri="{FF2B5EF4-FFF2-40B4-BE49-F238E27FC236}">
                <a16:creationId xmlns:a16="http://schemas.microsoft.com/office/drawing/2014/main" xmlns="" id="{0F8D2115-5A71-4B5B-AFDF-630A531C0724}"/>
              </a:ext>
            </a:extLst>
          </p:cNvPr>
          <p:cNvSpPr txBox="1"/>
          <p:nvPr/>
        </p:nvSpPr>
        <p:spPr>
          <a:xfrm>
            <a:off x="1789361" y="3168836"/>
            <a:ext cx="6689558" cy="3231654"/>
          </a:xfrm>
          <a:prstGeom prst="rect">
            <a:avLst/>
          </a:prstGeom>
          <a:solidFill>
            <a:schemeClr val="bg1"/>
          </a:solidFill>
        </p:spPr>
        <p:txBody>
          <a:bodyPr wrap="square" rtlCol="0">
            <a:spAutoFit/>
          </a:bodyPr>
          <a:lstStyle/>
          <a:p>
            <a:r>
              <a:rPr lang="tr-TR" sz="1200" b="1" dirty="0"/>
              <a:t>Facebook’uKolluk Kuvvetleri İçin Kılavuz İlkeleri</a:t>
            </a:r>
            <a:endParaRPr lang="tr-TR" sz="1200" dirty="0"/>
          </a:p>
          <a:p>
            <a:r>
              <a:rPr lang="tr-TR" sz="1200" dirty="0"/>
              <a:t>Bu kılavuz ilkelerde Facebook, Inc.'ten ve kurumsal iştiraklerinden ("Facebook") veri talep eden kolluk kuvveti yetkililerinin uymaları gereken usuller belirtilmekte ve ne tür verilerin talep edilebileceği açıklanmaktadır.</a:t>
            </a:r>
          </a:p>
          <a:p>
            <a:endParaRPr lang="tr-TR" sz="1200" dirty="0"/>
          </a:p>
          <a:p>
            <a:r>
              <a:rPr lang="tr-TR" sz="1200" dirty="0"/>
              <a:t>Bu kılavuz </a:t>
            </a:r>
            <a:r>
              <a:rPr lang="tr-TR" sz="1200" b="1" dirty="0"/>
              <a:t>GİZLİDİR</a:t>
            </a:r>
            <a:r>
              <a:rPr lang="tr-TR" sz="1200" dirty="0"/>
              <a:t> ve </a:t>
            </a:r>
            <a:r>
              <a:rPr lang="tr-TR" sz="1200" b="1" u="sng" dirty="0"/>
              <a:t>sadece kolluk kuvvetlerinin kullanımına</a:t>
            </a:r>
            <a:r>
              <a:rPr lang="tr-TR" sz="1200" dirty="0"/>
              <a:t> yöneliktir. Lütfen Facebook’un sarih yazılı izni olmaksızın kılavuzu yaymayın.</a:t>
            </a:r>
          </a:p>
          <a:p>
            <a:endParaRPr lang="tr-TR" sz="1200" dirty="0"/>
          </a:p>
          <a:p>
            <a:r>
              <a:rPr lang="tr-TR" sz="1200" dirty="0"/>
              <a:t>Facebook Haklar ve Sorumluluklar </a:t>
            </a:r>
            <a:r>
              <a:rPr lang="tr-TR" sz="1200" dirty="0"/>
              <a:t>Bildirimi'nde</a:t>
            </a:r>
            <a:r>
              <a:rPr lang="tr-TR" sz="1200" dirty="0"/>
              <a:t> açıklandığı gibi, Facebook "herkes için tutarlı standartları olan küresel bir topluluk yaratmaya, ama aynı zamanda yerel yasalara da uymaya özen göstermektedir". (bkz. </a:t>
            </a:r>
            <a:r>
              <a:rPr lang="tr-TR" sz="1200" u="sng" dirty="0">
                <a:hlinkClick r:id="rId4"/>
              </a:rPr>
              <a:t>http://www.facebook.com/</a:t>
            </a:r>
            <a:r>
              <a:rPr lang="tr-TR" sz="1200" u="sng" dirty="0">
                <a:hlinkClick r:id="rId4"/>
              </a:rPr>
              <a:t>terms.php</a:t>
            </a:r>
            <a:r>
              <a:rPr lang="tr-TR" sz="1200" dirty="0"/>
              <a:t>). Özellikle kolluk kuvvetlerinden gelen bilgi talepleri konusunda Facebook, yerel mevzuatın uyumu şart koştuğuna ve talebin ilgili yargı alanındaki kullanıcılarla ilgili olduğuna gerçekten inanırsa, bu taleplere cevap verir. (bkz. </a:t>
            </a:r>
            <a:r>
              <a:rPr lang="tr-TR" sz="1200" u="sng" dirty="0">
                <a:hlinkClick r:id="rId5"/>
              </a:rPr>
              <a:t>http://www.facebook.com/</a:t>
            </a:r>
            <a:r>
              <a:rPr lang="tr-TR" sz="1200" u="sng" dirty="0">
                <a:hlinkClick r:id="rId5"/>
              </a:rPr>
              <a:t>policy.php</a:t>
            </a:r>
            <a:r>
              <a:rPr lang="tr-TR" sz="1200" dirty="0"/>
              <a:t>).</a:t>
            </a:r>
          </a:p>
          <a:p>
            <a:endParaRPr lang="tr-TR" sz="1200" dirty="0"/>
          </a:p>
          <a:p>
            <a:r>
              <a:rPr lang="tr-TR" sz="1200" dirty="0"/>
              <a:t>Facebook'un hizmetleri sürekli olarak değişmektedir ve şirket, bu kılavuz ilkelerde açıklanan politikaları bildirimde bulunmaksızın değiştirme hakkını saklı tutmaktadır. Bu kılavuz ilkelerin son versiyonunu talep etmek için </a:t>
            </a:r>
            <a:r>
              <a:rPr lang="tr-TR" sz="1200" u="sng" dirty="0">
                <a:hlinkClick r:id="rId6"/>
              </a:rPr>
              <a:t>subpoena@fb.com</a:t>
            </a:r>
            <a:r>
              <a:rPr lang="tr-TR" sz="1200" dirty="0"/>
              <a:t> adresinden Facebook'la irtibat kurabilirsiniz.     </a:t>
            </a:r>
          </a:p>
        </p:txBody>
      </p:sp>
    </p:spTree>
    <p:extLst>
      <p:ext uri="{BB962C8B-B14F-4D97-AF65-F5344CB8AC3E}">
        <p14:creationId xmlns:p14="http://schemas.microsoft.com/office/powerpoint/2010/main" val="4454428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85604"/>
            <a:ext cx="8229600" cy="5334000"/>
          </a:xfrm>
        </p:spPr>
        <p:txBody>
          <a:bodyPr>
            <a:noAutofit/>
          </a:bodyPr>
          <a:lstStyle/>
          <a:p>
            <a:pPr algn="just" rtl="0"/>
            <a:r>
              <a:rPr lang="tr" sz="3000" b="0" i="0" u="none" baseline="0" dirty="0"/>
              <a:t>Budapeşte Sözleşmesi'nde "hizmet sağlayıcı" şu şekilde tanımlanmıştır:</a:t>
            </a:r>
          </a:p>
          <a:p>
            <a:pPr marL="971550" lvl="1" indent="-571500" algn="just" rtl="0">
              <a:buFont typeface="+mj-lt"/>
              <a:buAutoNum type="romanUcPeriod"/>
            </a:pPr>
            <a:r>
              <a:rPr lang="tr" sz="2600" b="0" i="0" u="none" baseline="0" dirty="0"/>
              <a:t>hizmetlerini kullananlara bir bilgisayar sistemi aracılığıyla iletişim kurma olanağı sağlayan her türlü kamu veya özel sektör tüzel kişisi, ve</a:t>
            </a:r>
          </a:p>
          <a:p>
            <a:pPr marL="971550" lvl="1" indent="-571500" algn="just" rtl="0">
              <a:buFont typeface="+mj-lt"/>
              <a:buAutoNum type="romanUcPeriod"/>
            </a:pPr>
            <a:r>
              <a:rPr lang="tr" sz="2600" b="0" i="0" u="none" baseline="0" dirty="0"/>
              <a:t>böylesi iletişim hizmeti veya bu hizmetlerin kullanıcıları adına bilgisayar verilerini işleyen</a:t>
            </a:r>
            <a:r>
              <a:rPr lang="tr-TR" sz="2600" b="0" i="0" u="none" baseline="0" dirty="0"/>
              <a:t> </a:t>
            </a:r>
            <a:r>
              <a:rPr lang="tr" sz="2600" b="0" i="0" u="none" baseline="0" dirty="0"/>
              <a:t>veya depolayan diğer her türlü tüzel kişi.</a:t>
            </a:r>
            <a:endParaRPr lang="tr" sz="2600" dirty="0"/>
          </a:p>
          <a:p>
            <a:pPr algn="l" rtl="0"/>
            <a:r>
              <a:rPr lang="tr" sz="3000" b="0" i="0" u="none" baseline="0" dirty="0"/>
              <a:t>[eğitmen, yerel mevzuattaki hizmet sağlayıcı tanımına da değinmelidir]</a:t>
            </a:r>
          </a:p>
        </p:txBody>
      </p:sp>
      <p:sp>
        <p:nvSpPr>
          <p:cNvPr id="4" name="Slide Number Placeholder 3"/>
          <p:cNvSpPr>
            <a:spLocks noGrp="1"/>
          </p:cNvSpPr>
          <p:nvPr>
            <p:ph type="sldNum" sz="quarter" idx="12"/>
          </p:nvPr>
        </p:nvSpPr>
        <p:spPr/>
        <p:txBody>
          <a:bodyPr/>
          <a:lstStyle/>
          <a:p>
            <a:pPr algn="r" rtl="0"/>
            <a:r>
              <a:rPr lang="tr" b="0" i="0" u="none" baseline="0"/>
              <a:t>!!</a:t>
            </a:r>
            <a:fld id="{CBD56858-EB0B-D04D-B23C-7A827FD60C9F}" type="slidenum">
              <a:rPr/>
              <a:pPr/>
              <a:t>7</a:t>
            </a:fld>
            <a:endParaRPr lang="tr" dirty="0"/>
          </a:p>
        </p:txBody>
      </p:sp>
      <p:sp>
        <p:nvSpPr>
          <p:cNvPr id="5" name="Title 4"/>
          <p:cNvSpPr>
            <a:spLocks noGrp="1"/>
          </p:cNvSpPr>
          <p:nvPr>
            <p:ph type="title"/>
          </p:nvPr>
        </p:nvSpPr>
        <p:spPr/>
        <p:txBody>
          <a:bodyPr/>
          <a:lstStyle/>
          <a:p>
            <a:pPr rtl="0"/>
            <a:r>
              <a:rPr lang="tr" b="1" i="0" u="none" baseline="0"/>
              <a:t>Hizmet Sağlayıcı</a:t>
            </a:r>
            <a:endParaRPr lang="tr" b="1" dirty="0"/>
          </a:p>
        </p:txBody>
      </p:sp>
    </p:spTree>
    <p:extLst>
      <p:ext uri="{BB962C8B-B14F-4D97-AF65-F5344CB8AC3E}">
        <p14:creationId xmlns:p14="http://schemas.microsoft.com/office/powerpoint/2010/main" val="2674026037"/>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tr"/>
          </a:p>
        </p:txBody>
      </p:sp>
      <p:sp>
        <p:nvSpPr>
          <p:cNvPr id="3" name="Content Placeholder 2"/>
          <p:cNvSpPr>
            <a:spLocks noGrp="1"/>
          </p:cNvSpPr>
          <p:nvPr>
            <p:ph idx="1"/>
          </p:nvPr>
        </p:nvSpPr>
        <p:spPr/>
        <p:txBody>
          <a:bodyPr/>
          <a:lstStyle/>
          <a:p>
            <a:endParaRPr lang="tr"/>
          </a:p>
        </p:txBody>
      </p:sp>
      <p:sp>
        <p:nvSpPr>
          <p:cNvPr id="4" name="Slide Number Placeholder 3"/>
          <p:cNvSpPr>
            <a:spLocks noGrp="1"/>
          </p:cNvSpPr>
          <p:nvPr>
            <p:ph type="sldNum" sz="quarter" idx="12"/>
          </p:nvPr>
        </p:nvSpPr>
        <p:spPr/>
        <p:txBody>
          <a:bodyPr/>
          <a:lstStyle/>
          <a:p>
            <a:pPr algn="r" rtl="0"/>
            <a:fld id="{CBD56858-EB0B-D04D-B23C-7A827FD60C9F}" type="slidenum">
              <a:rPr/>
              <a:pPr/>
              <a:t>70</a:t>
            </a:fld>
            <a:endParaRPr lang="tr"/>
          </a:p>
        </p:txBody>
      </p:sp>
      <p:pic>
        <p:nvPicPr>
          <p:cNvPr id="2052" name="Picture 4" descr="Image result for twitter law enforcement guidelin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435504"/>
            <a:ext cx="8686800" cy="6285971"/>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xmlns="" id="{574F7020-C877-4B27-9BE8-B9D3C0690021}"/>
              </a:ext>
            </a:extLst>
          </p:cNvPr>
          <p:cNvSpPr txBox="1"/>
          <p:nvPr/>
        </p:nvSpPr>
        <p:spPr>
          <a:xfrm>
            <a:off x="415090" y="115659"/>
            <a:ext cx="8728910" cy="6432530"/>
          </a:xfrm>
          <a:prstGeom prst="rect">
            <a:avLst/>
          </a:prstGeom>
          <a:solidFill>
            <a:schemeClr val="bg1"/>
          </a:solidFill>
        </p:spPr>
        <p:txBody>
          <a:bodyPr wrap="square" rtlCol="0">
            <a:spAutoFit/>
          </a:bodyPr>
          <a:lstStyle/>
          <a:p>
            <a:endParaRPr lang="tr-TR" sz="3200" b="1" dirty="0"/>
          </a:p>
          <a:p>
            <a:r>
              <a:rPr lang="tr-TR" sz="3200" b="1" dirty="0"/>
              <a:t>Kolluk Kuvvetleri Talebi</a:t>
            </a:r>
          </a:p>
          <a:p>
            <a:endParaRPr lang="tr-TR" sz="1400" dirty="0"/>
          </a:p>
          <a:p>
            <a:r>
              <a:rPr lang="tr-TR" dirty="0"/>
              <a:t>Bildiriminizi inceleyebilmemiz için lütfen aşağıdaki alanların tümünü doldurun.</a:t>
            </a:r>
          </a:p>
          <a:p>
            <a:endParaRPr lang="tr-TR" sz="1400" dirty="0"/>
          </a:p>
          <a:p>
            <a:r>
              <a:rPr lang="tr-TR" sz="1400" dirty="0"/>
              <a:t>Bize kendinizden bahsedin</a:t>
            </a:r>
          </a:p>
          <a:p>
            <a:pPr marL="285750" lvl="0" indent="-285750">
              <a:buFont typeface="Courier New" panose="02070309020205020404" pitchFamily="49" charset="0"/>
              <a:buChar char="o"/>
            </a:pPr>
            <a:r>
              <a:rPr lang="tr-TR" sz="1400" dirty="0"/>
              <a:t>Yetkili bir kolluk makamı görevlisiyim (örneğin polis memuru, federal görevli).</a:t>
            </a:r>
          </a:p>
          <a:p>
            <a:pPr marL="285750" lvl="0" indent="-285750">
              <a:buFont typeface="Courier New" panose="02070309020205020404" pitchFamily="49" charset="0"/>
              <a:buChar char="o"/>
            </a:pPr>
            <a:r>
              <a:rPr lang="tr-TR" sz="1400" dirty="0"/>
              <a:t>Yetkili bir devlet kurumu temsilcisiyim (örneğin savcı, bakan)</a:t>
            </a:r>
          </a:p>
          <a:p>
            <a:pPr marL="285750" lvl="0" indent="-285750">
              <a:buFont typeface="Courier New" panose="02070309020205020404" pitchFamily="49" charset="0"/>
              <a:buChar char="o"/>
            </a:pPr>
            <a:r>
              <a:rPr lang="tr-TR" sz="1400" dirty="0"/>
              <a:t>Yukarıdakilerden hiçbiri.</a:t>
            </a:r>
          </a:p>
          <a:p>
            <a:r>
              <a:rPr lang="tr-TR" sz="1400" dirty="0"/>
              <a:t>	</a:t>
            </a:r>
          </a:p>
          <a:p>
            <a:r>
              <a:rPr lang="tr-TR" sz="1600" dirty="0"/>
              <a:t>Talep ya da bildirimin türü</a:t>
            </a:r>
          </a:p>
          <a:p>
            <a:pPr lvl="0"/>
            <a:r>
              <a:rPr lang="tr-TR" sz="1400" dirty="0"/>
              <a:t>Nasıl yardım edebiliriz?	</a:t>
            </a:r>
          </a:p>
          <a:p>
            <a:pPr marL="285750" lvl="0" indent="-285750">
              <a:buFont typeface="Courier New" panose="02070309020205020404" pitchFamily="49" charset="0"/>
              <a:buChar char="o"/>
            </a:pPr>
            <a:r>
              <a:rPr lang="tr-TR" sz="1400" dirty="0"/>
              <a:t>Hesap bilgileri talebi</a:t>
            </a:r>
          </a:p>
          <a:p>
            <a:pPr marL="742950" lvl="1" indent="-285750">
              <a:buFont typeface="Courier New" panose="02070309020205020404" pitchFamily="49" charset="0"/>
              <a:buChar char="o"/>
            </a:pPr>
            <a:r>
              <a:rPr lang="tr-TR" sz="1400" dirty="0"/>
              <a:t>Acil olmayan bilgi talebi</a:t>
            </a:r>
          </a:p>
          <a:p>
            <a:pPr marL="742950" lvl="1" indent="-285750">
              <a:buFont typeface="Courier New" panose="02070309020205020404" pitchFamily="49" charset="0"/>
              <a:buChar char="o"/>
            </a:pPr>
            <a:r>
              <a:rPr lang="tr-TR" sz="1400" dirty="0"/>
              <a:t>Acil ifşa talebi</a:t>
            </a:r>
          </a:p>
          <a:p>
            <a:pPr marL="285750" lvl="0" indent="-285750">
              <a:buFont typeface="Courier New" panose="02070309020205020404" pitchFamily="49" charset="0"/>
              <a:buChar char="o"/>
            </a:pPr>
            <a:r>
              <a:rPr lang="tr-TR" sz="1400" dirty="0"/>
              <a:t>Potansiyel olarak yasadışı içerik bildirimi</a:t>
            </a:r>
          </a:p>
          <a:p>
            <a:pPr marL="285750" lvl="0" indent="-285750">
              <a:buFont typeface="Courier New" panose="02070309020205020404" pitchFamily="49" charset="0"/>
              <a:buChar char="o"/>
            </a:pPr>
            <a:r>
              <a:rPr lang="tr-TR" sz="1400" dirty="0"/>
              <a:t>Diğer ihlallerin bildirimi</a:t>
            </a:r>
          </a:p>
          <a:p>
            <a:pPr marL="285750" lvl="0" indent="-285750">
              <a:buFont typeface="Courier New" panose="02070309020205020404" pitchFamily="49" charset="0"/>
              <a:buChar char="o"/>
            </a:pPr>
            <a:r>
              <a:rPr lang="tr-TR" sz="1400" dirty="0"/>
              <a:t>Diğer talepler</a:t>
            </a:r>
          </a:p>
          <a:p>
            <a:r>
              <a:rPr lang="tr-TR" sz="1400" dirty="0"/>
              <a:t> </a:t>
            </a:r>
          </a:p>
          <a:p>
            <a:r>
              <a:rPr lang="tr-TR" sz="1400" dirty="0"/>
              <a:t> </a:t>
            </a:r>
          </a:p>
          <a:p>
            <a:r>
              <a:rPr lang="tr-TR" sz="2000" dirty="0"/>
              <a:t>Acil İfşa Talebi</a:t>
            </a:r>
          </a:p>
          <a:p>
            <a:r>
              <a:rPr lang="tr-TR" sz="1400" dirty="0"/>
              <a:t>Bir kişi için ölüm ya da ciddi fiziksel yaralanma tehlikesi arz eden acil bir durum söz konusuysa ve Twitter, Inc.’in bu tehlikeyi önlemek için gerekli bilgilere sahip olma ihtimali varsa, aşağıdaki formla bize acil ifşa talebi gönderebilirsiniz.</a:t>
            </a:r>
          </a:p>
          <a:p>
            <a:r>
              <a:rPr lang="tr-TR" sz="1400" dirty="0"/>
              <a:t> </a:t>
            </a:r>
          </a:p>
          <a:p>
            <a:r>
              <a:rPr lang="tr-TR" sz="1400" b="1" dirty="0">
                <a:solidFill>
                  <a:srgbClr val="00B0F0"/>
                </a:solidFill>
              </a:rPr>
              <a:t>Kolluk Kuvvetleri İçin Kılavuz İlkeler </a:t>
            </a:r>
            <a:r>
              <a:rPr lang="tr-TR" sz="1400" dirty="0"/>
              <a:t>belgemizde daha kapsamlı bilgilere ulaşabilirsiniz. </a:t>
            </a:r>
          </a:p>
        </p:txBody>
      </p:sp>
    </p:spTree>
    <p:extLst>
      <p:ext uri="{BB962C8B-B14F-4D97-AF65-F5344CB8AC3E}">
        <p14:creationId xmlns:p14="http://schemas.microsoft.com/office/powerpoint/2010/main" val="1437488739"/>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descr="Image result for apple 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52744" y="18601"/>
            <a:ext cx="1427973" cy="1655073"/>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457200" y="42227"/>
            <a:ext cx="8229600" cy="1143000"/>
          </a:xfrm>
        </p:spPr>
        <p:txBody>
          <a:bodyPr/>
          <a:lstStyle/>
          <a:p>
            <a:pPr rtl="0"/>
            <a:r>
              <a:rPr lang="tr" sz="3400" b="1" i="0" u="none" baseline="0"/>
              <a:t>Apple</a:t>
            </a:r>
            <a:endParaRPr lang="tr" sz="3400" b="1" dirty="0"/>
          </a:p>
        </p:txBody>
      </p:sp>
      <p:sp>
        <p:nvSpPr>
          <p:cNvPr id="3" name="Content Placeholder 2"/>
          <p:cNvSpPr>
            <a:spLocks noGrp="1"/>
          </p:cNvSpPr>
          <p:nvPr>
            <p:ph idx="1"/>
          </p:nvPr>
        </p:nvSpPr>
        <p:spPr>
          <a:xfrm>
            <a:off x="286871" y="806824"/>
            <a:ext cx="8552329" cy="6051175"/>
          </a:xfrm>
        </p:spPr>
        <p:txBody>
          <a:bodyPr>
            <a:normAutofit fontScale="92500" lnSpcReduction="20000"/>
          </a:bodyPr>
          <a:lstStyle/>
          <a:p>
            <a:pPr marL="0" indent="0" algn="just" rtl="0">
              <a:buNone/>
            </a:pPr>
            <a:r>
              <a:rPr lang="tr" b="0" i="0" u="none" baseline="0" dirty="0"/>
              <a:t>Apple, kolluk makamlarının</a:t>
            </a:r>
            <a:r>
              <a:rPr lang="tr-TR" dirty="0"/>
              <a:t> </a:t>
            </a:r>
            <a:r>
              <a:rPr lang="tr" b="0" i="0" u="none" baseline="0" dirty="0"/>
              <a:t>gönderimi resmi e-posta adreslerinden yapmaları şartıyla, e-posta yoluyla yasal olarak geçerli kolluk bilgileri taleplerini kabul </a:t>
            </a:r>
            <a:r>
              <a:rPr lang="tr-TR" b="0" i="0" u="none" baseline="0" dirty="0"/>
              <a:t>eder</a:t>
            </a:r>
            <a:r>
              <a:rPr lang="tr" b="0" i="0" u="none" baseline="0" dirty="0"/>
              <a:t>. Avrupa, Ortadoğu, Hindistan ve Afrika bölgesindeki kolluk makamları, Apple'a bilgi talebinde bulunmak için Kolluk </a:t>
            </a:r>
            <a:r>
              <a:rPr lang="tr-TR" b="0" i="0" u="none" baseline="0" dirty="0"/>
              <a:t>Kuvvetleri </a:t>
            </a:r>
            <a:r>
              <a:rPr lang="tr" b="0" i="0" u="none" baseline="0" dirty="0"/>
              <a:t>Bilgi Talep şablonu</a:t>
            </a:r>
            <a:r>
              <a:rPr lang="tr-TR" b="0" i="0" u="none" baseline="0" dirty="0"/>
              <a:t>nu </a:t>
            </a:r>
            <a:r>
              <a:rPr lang="tr" b="0" i="0" u="none" baseline="0" dirty="0"/>
              <a:t>doldurmalı ve bu şablonu kendi resmi kolluk makamı e-posta adreslerinden doğrudan </a:t>
            </a:r>
            <a:r>
              <a:rPr lang="tr" b="0" i="0" u="none" baseline="0" dirty="0">
                <a:hlinkClick r:id="rId4"/>
              </a:rPr>
              <a:t>law.enf.emeia@apple.com</a:t>
            </a:r>
            <a:r>
              <a:rPr lang="tr" b="0" i="0" u="none" baseline="0" dirty="0"/>
              <a:t> posta kutusuna göndermelidir. Bu e-posta adresi, sadece kolluk makamlarının ve devlet görevlilerinin kolluk bilgisi talepler</a:t>
            </a:r>
            <a:r>
              <a:rPr lang="tr-TR" b="0" i="0" u="none" baseline="0" dirty="0"/>
              <a:t>i </a:t>
            </a:r>
            <a:r>
              <a:rPr lang="tr" b="0" i="0" u="none" baseline="0" dirty="0"/>
              <a:t>için kullanılmaktadır. Apple, acil durum usulleri </a:t>
            </a:r>
            <a:r>
              <a:rPr lang="tr-TR" dirty="0"/>
              <a:t>kullanılmadığı </a:t>
            </a:r>
            <a:r>
              <a:rPr lang="tr" b="0" i="0" u="none" baseline="0" dirty="0"/>
              <a:t>sürece, sadece bir KAY talebi ya da benzer bir işbirliği çabası uyarınca düzenlenmiş bir arama emri mevcut olduğunda </a:t>
            </a:r>
            <a:r>
              <a:rPr lang="tr-TR" b="0" i="0" u="none" baseline="0" dirty="0"/>
              <a:t>içeriği </a:t>
            </a:r>
            <a:r>
              <a:rPr lang="tr" b="0" i="0" u="none" baseline="0" dirty="0"/>
              <a:t>ifşa </a:t>
            </a:r>
            <a:r>
              <a:rPr lang="tr-TR" b="0" i="0" u="none" baseline="0" dirty="0"/>
              <a:t>eder</a:t>
            </a:r>
            <a:r>
              <a:rPr lang="tr" b="0" i="0" u="none" baseline="0" dirty="0"/>
              <a:t>.</a:t>
            </a:r>
          </a:p>
        </p:txBody>
      </p:sp>
      <p:sp>
        <p:nvSpPr>
          <p:cNvPr id="4" name="Slide Number Placeholder 3"/>
          <p:cNvSpPr>
            <a:spLocks noGrp="1"/>
          </p:cNvSpPr>
          <p:nvPr>
            <p:ph type="sldNum" sz="quarter" idx="12"/>
          </p:nvPr>
        </p:nvSpPr>
        <p:spPr/>
        <p:txBody>
          <a:bodyPr/>
          <a:lstStyle/>
          <a:p>
            <a:pPr algn="r" rtl="0"/>
            <a:fld id="{CBD56858-EB0B-D04D-B23C-7A827FD60C9F}" type="slidenum">
              <a:rPr/>
              <a:pPr/>
              <a:t>71</a:t>
            </a:fld>
            <a:endParaRPr lang="tr"/>
          </a:p>
        </p:txBody>
      </p:sp>
    </p:spTree>
    <p:extLst>
      <p:ext uri="{BB962C8B-B14F-4D97-AF65-F5344CB8AC3E}">
        <p14:creationId xmlns:p14="http://schemas.microsoft.com/office/powerpoint/2010/main" val="3368423413"/>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tr" sz="3400" b="1" i="0" u="none" baseline="0"/>
              <a:t>Facebook</a:t>
            </a:r>
            <a:endParaRPr lang="tr" sz="3400" b="1" dirty="0"/>
          </a:p>
        </p:txBody>
      </p:sp>
      <p:sp>
        <p:nvSpPr>
          <p:cNvPr id="3" name="Content Placeholder 2"/>
          <p:cNvSpPr>
            <a:spLocks noGrp="1"/>
          </p:cNvSpPr>
          <p:nvPr>
            <p:ph idx="1"/>
          </p:nvPr>
        </p:nvSpPr>
        <p:spPr>
          <a:xfrm>
            <a:off x="457200" y="2005649"/>
            <a:ext cx="8229600" cy="4525963"/>
          </a:xfrm>
        </p:spPr>
        <p:txBody>
          <a:bodyPr>
            <a:normAutofit fontScale="92500" lnSpcReduction="10000"/>
          </a:bodyPr>
          <a:lstStyle/>
          <a:p>
            <a:pPr marL="0" indent="0" algn="just" rtl="0">
              <a:buNone/>
            </a:pPr>
            <a:r>
              <a:rPr lang="tr" b="0" i="0" u="none" baseline="0" dirty="0"/>
              <a:t>ABD ve Kanada dışından gelen Facebook Talepleri, Facebook İrlanda'ya gönderilmelidir ve Facebook İrlanda </a:t>
            </a:r>
            <a:r>
              <a:rPr lang="tr-TR" b="0" i="0" u="none" baseline="0" dirty="0"/>
              <a:t>kolluk</a:t>
            </a:r>
            <a:r>
              <a:rPr lang="tr" b="0" i="0" u="none" baseline="0" dirty="0"/>
              <a:t> teşkilatı birimi tarafından işleme kon</a:t>
            </a:r>
            <a:r>
              <a:rPr lang="tr-TR" b="0" i="0" u="none" baseline="0" dirty="0"/>
              <a:t>ur</a:t>
            </a:r>
            <a:r>
              <a:rPr lang="tr" b="0" i="0" u="none" baseline="0" dirty="0"/>
              <a:t>. Facebook'un yabancı yetkili makamlara bilgi ifşa</a:t>
            </a:r>
            <a:r>
              <a:rPr lang="tr-TR" b="0" i="0" u="none" baseline="0" dirty="0"/>
              <a:t>sı</a:t>
            </a:r>
            <a:r>
              <a:rPr lang="tr" b="0" i="0" u="none" baseline="0" dirty="0"/>
              <a:t> konusundaki şartları ve usulleri çok açık değildir. Facebook Ireland Limited şirketinin, talep üzerine abone bilgilerini [ve "belli başka kayıtları", yani trafik verilerini] ifşa edebildiği anlaşılmaktadır. Facebook, geniş kapsamlı ve</a:t>
            </a:r>
            <a:r>
              <a:rPr lang="tr-TR" b="0" i="0" u="none" baseline="0" dirty="0"/>
              <a:t>ya</a:t>
            </a:r>
            <a:r>
              <a:rPr lang="tr" b="0" i="0" u="none" baseline="0" dirty="0"/>
              <a:t> muğlak talepleri işleme koymamaktadır.</a:t>
            </a:r>
          </a:p>
        </p:txBody>
      </p:sp>
      <p:sp>
        <p:nvSpPr>
          <p:cNvPr id="4" name="Slide Number Placeholder 3"/>
          <p:cNvSpPr>
            <a:spLocks noGrp="1"/>
          </p:cNvSpPr>
          <p:nvPr>
            <p:ph type="sldNum" sz="quarter" idx="12"/>
          </p:nvPr>
        </p:nvSpPr>
        <p:spPr/>
        <p:txBody>
          <a:bodyPr/>
          <a:lstStyle/>
          <a:p>
            <a:pPr algn="r" rtl="0"/>
            <a:fld id="{CBD56858-EB0B-D04D-B23C-7A827FD60C9F}" type="slidenum">
              <a:rPr/>
              <a:pPr/>
              <a:t>72</a:t>
            </a:fld>
            <a:endParaRPr lang="tr"/>
          </a:p>
        </p:txBody>
      </p:sp>
      <p:pic>
        <p:nvPicPr>
          <p:cNvPr id="2050" name="Picture 2" descr="Image result for facebook log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94107" y="-313373"/>
            <a:ext cx="2851785" cy="28517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76659008"/>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tr" sz="3400" b="1" i="0" u="none" baseline="0"/>
              <a:t>Microsoft</a:t>
            </a:r>
            <a:endParaRPr lang="tr" sz="3400" b="1" dirty="0"/>
          </a:p>
        </p:txBody>
      </p:sp>
      <p:sp>
        <p:nvSpPr>
          <p:cNvPr id="3" name="Content Placeholder 2"/>
          <p:cNvSpPr>
            <a:spLocks noGrp="1"/>
          </p:cNvSpPr>
          <p:nvPr>
            <p:ph idx="1"/>
          </p:nvPr>
        </p:nvSpPr>
        <p:spPr>
          <a:xfrm>
            <a:off x="457200" y="1830387"/>
            <a:ext cx="8229600" cy="4525963"/>
          </a:xfrm>
        </p:spPr>
        <p:txBody>
          <a:bodyPr>
            <a:normAutofit/>
          </a:bodyPr>
          <a:lstStyle/>
          <a:p>
            <a:pPr marL="0" indent="0" algn="just" rtl="0">
              <a:buNone/>
            </a:pPr>
            <a:r>
              <a:rPr lang="tr" b="0" i="0" u="none" baseline="0" dirty="0"/>
              <a:t>Microsoft, ABD dışından gelen ve doğrudan İrlanda Cumhuriyeti'ndeki ofislerine yapılan taleplere cevap olarak, temel abone bilgilerini (TAB) ve işlem verilerini sağlayabilmektedir. İçerik verileri için bir KAY talebi gereklidir. Microsoft uyum ekibi, veri taleplerini inceleyerek taleplerin geçerli olup olmadığına karar verir, geçerli olmayan talepleri reddeder ve sadece yasal emirde belirtilen verileri sağlar.</a:t>
            </a:r>
          </a:p>
        </p:txBody>
      </p:sp>
      <p:sp>
        <p:nvSpPr>
          <p:cNvPr id="4" name="Slide Number Placeholder 3"/>
          <p:cNvSpPr>
            <a:spLocks noGrp="1"/>
          </p:cNvSpPr>
          <p:nvPr>
            <p:ph type="sldNum" sz="quarter" idx="12"/>
          </p:nvPr>
        </p:nvSpPr>
        <p:spPr/>
        <p:txBody>
          <a:bodyPr/>
          <a:lstStyle/>
          <a:p>
            <a:pPr algn="r" rtl="0"/>
            <a:fld id="{CBD56858-EB0B-D04D-B23C-7A827FD60C9F}" type="slidenum">
              <a:rPr/>
              <a:pPr/>
              <a:t>73</a:t>
            </a:fld>
            <a:endParaRPr lang="tr"/>
          </a:p>
        </p:txBody>
      </p:sp>
      <p:pic>
        <p:nvPicPr>
          <p:cNvPr id="1028" name="Picture 4" descr="http://logok.org/wp-content/uploads/2014/06/Microsoft-logo-m-box.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99255" y="-1348422"/>
            <a:ext cx="7179945" cy="43891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02866653"/>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tr" sz="3400" b="1" i="0" u="none" baseline="0" dirty="0"/>
              <a:t>Yabancı Hizmet Sağlayıcılarla İşbirliği</a:t>
            </a:r>
            <a:r>
              <a:rPr lang="tr-TR" sz="3400" b="1" i="0" u="none" baseline="0" dirty="0"/>
              <a:t>nde </a:t>
            </a:r>
            <a:br>
              <a:rPr lang="tr-TR" sz="3400" b="1" i="0" u="none" baseline="0" dirty="0"/>
            </a:br>
            <a:r>
              <a:rPr lang="tr-TR" sz="3400" b="1" dirty="0"/>
              <a:t>Göz Önünde Bulundurulacak Konular</a:t>
            </a:r>
            <a:endParaRPr lang="tr" sz="3400" b="1" dirty="0"/>
          </a:p>
        </p:txBody>
      </p:sp>
      <p:sp>
        <p:nvSpPr>
          <p:cNvPr id="3" name="Content Placeholder 2"/>
          <p:cNvSpPr>
            <a:spLocks noGrp="1"/>
          </p:cNvSpPr>
          <p:nvPr>
            <p:ph idx="1"/>
          </p:nvPr>
        </p:nvSpPr>
        <p:spPr/>
        <p:txBody>
          <a:bodyPr/>
          <a:lstStyle/>
          <a:p>
            <a:pPr algn="just" rtl="0"/>
            <a:r>
              <a:rPr lang="tr" b="0" i="0" u="none" baseline="0" dirty="0"/>
              <a:t>Politikalar</a:t>
            </a:r>
            <a:r>
              <a:rPr lang="tr-TR" b="0" i="0" u="none" baseline="0" dirty="0"/>
              <a:t>ın</a:t>
            </a:r>
            <a:r>
              <a:rPr lang="tr" b="0" i="0" u="none" baseline="0" dirty="0"/>
              <a:t> değişken</a:t>
            </a:r>
            <a:r>
              <a:rPr lang="tr-TR" b="0" i="0" u="none" baseline="0" dirty="0"/>
              <a:t> olması </a:t>
            </a:r>
            <a:endParaRPr lang="tr" b="0" i="0" u="none" baseline="0" dirty="0"/>
          </a:p>
          <a:p>
            <a:pPr algn="just" rtl="0"/>
            <a:r>
              <a:rPr lang="tr" b="0" i="0" u="none" baseline="0" dirty="0"/>
              <a:t>Konum, bölgesellik ve yargı yetkisi</a:t>
            </a:r>
          </a:p>
          <a:p>
            <a:pPr algn="just" rtl="0"/>
            <a:r>
              <a:rPr lang="tr" b="0" i="0" u="none" baseline="0" dirty="0"/>
              <a:t>ABD ve Avrupalı sağlayıcıların farkları</a:t>
            </a:r>
          </a:p>
          <a:p>
            <a:pPr algn="just" rtl="0"/>
            <a:r>
              <a:rPr lang="tr" b="0" i="0" u="none" baseline="0" dirty="0"/>
              <a:t>Doğrudan ve acil talepler</a:t>
            </a:r>
          </a:p>
          <a:p>
            <a:pPr algn="just" rtl="0"/>
            <a:r>
              <a:rPr lang="tr" b="0" i="0" u="none" baseline="0" dirty="0"/>
              <a:t>Farklı veri türleri için farklı </a:t>
            </a:r>
            <a:r>
              <a:rPr lang="tr-TR" b="0" i="0" u="none" baseline="0" dirty="0"/>
              <a:t>şartlar</a:t>
            </a:r>
            <a:endParaRPr lang="tr" b="0" i="0" u="none" baseline="0" dirty="0"/>
          </a:p>
        </p:txBody>
      </p:sp>
      <p:sp>
        <p:nvSpPr>
          <p:cNvPr id="4" name="Slide Number Placeholder 3"/>
          <p:cNvSpPr>
            <a:spLocks noGrp="1"/>
          </p:cNvSpPr>
          <p:nvPr>
            <p:ph type="sldNum" sz="quarter" idx="12"/>
          </p:nvPr>
        </p:nvSpPr>
        <p:spPr/>
        <p:txBody>
          <a:bodyPr/>
          <a:lstStyle/>
          <a:p>
            <a:pPr algn="r" rtl="0"/>
            <a:r>
              <a:rPr lang="tr" b="0" i="0" u="none" baseline="0"/>
              <a:t>!</a:t>
            </a:r>
            <a:fld id="{CBD56858-EB0B-D04D-B23C-7A827FD60C9F}" type="slidenum">
              <a:rPr/>
              <a:pPr/>
              <a:t>74</a:t>
            </a:fld>
            <a:endParaRPr lang="tr" dirty="0"/>
          </a:p>
        </p:txBody>
      </p:sp>
    </p:spTree>
    <p:extLst>
      <p:ext uri="{BB962C8B-B14F-4D97-AF65-F5344CB8AC3E}">
        <p14:creationId xmlns:p14="http://schemas.microsoft.com/office/powerpoint/2010/main" val="2068456704"/>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tr" sz="3400" b="1" i="0" u="none" baseline="0" dirty="0"/>
              <a:t>Politikalar</a:t>
            </a:r>
            <a:r>
              <a:rPr lang="tr-TR" sz="3400" b="1" i="0" u="none" baseline="0" dirty="0"/>
              <a:t>ın</a:t>
            </a:r>
            <a:r>
              <a:rPr lang="tr" sz="3400" b="1" i="0" u="none" baseline="0" dirty="0"/>
              <a:t> Değişken</a:t>
            </a:r>
            <a:r>
              <a:rPr lang="tr-TR" sz="3400" b="1" i="0" u="none" baseline="0" dirty="0"/>
              <a:t> Olması</a:t>
            </a:r>
            <a:endParaRPr lang="tr" sz="3400" b="1" dirty="0"/>
          </a:p>
        </p:txBody>
      </p:sp>
      <p:sp>
        <p:nvSpPr>
          <p:cNvPr id="3" name="Content Placeholder 2"/>
          <p:cNvSpPr>
            <a:spLocks noGrp="1"/>
          </p:cNvSpPr>
          <p:nvPr>
            <p:ph idx="1"/>
          </p:nvPr>
        </p:nvSpPr>
        <p:spPr>
          <a:xfrm>
            <a:off x="457200" y="1581982"/>
            <a:ext cx="8229600" cy="4956930"/>
          </a:xfrm>
        </p:spPr>
        <p:txBody>
          <a:bodyPr>
            <a:normAutofit/>
          </a:bodyPr>
          <a:lstStyle/>
          <a:p>
            <a:pPr algn="just" rtl="0"/>
            <a:r>
              <a:rPr lang="tr" b="0" i="0" u="none" baseline="0" dirty="0"/>
              <a:t>Hizmet sağlayıcı politikaları öngörüle</a:t>
            </a:r>
            <a:r>
              <a:rPr lang="tr-TR" b="0" i="0" u="none" baseline="0" dirty="0"/>
              <a:t>mez</a:t>
            </a:r>
            <a:endParaRPr lang="tr" b="0" i="0" u="none" baseline="0" dirty="0"/>
          </a:p>
          <a:p>
            <a:pPr algn="just" rtl="0"/>
            <a:r>
              <a:rPr lang="tr" b="0" i="0" u="none" baseline="0" dirty="0"/>
              <a:t>Politikalar</a:t>
            </a:r>
            <a:r>
              <a:rPr lang="tr-TR" b="0" i="0" u="none" baseline="0" dirty="0"/>
              <a:t>,</a:t>
            </a:r>
            <a:r>
              <a:rPr lang="tr" b="0" i="0" u="none" baseline="0" dirty="0"/>
              <a:t> önceden </a:t>
            </a:r>
            <a:r>
              <a:rPr lang="tr-TR" dirty="0"/>
              <a:t>haber vermeden </a:t>
            </a:r>
            <a:r>
              <a:rPr lang="tr-TR" b="0" i="0" u="none" baseline="0" dirty="0" smtClean="0"/>
              <a:t>değiştirilebilir </a:t>
            </a:r>
            <a:r>
              <a:rPr lang="tr" b="0" i="0" u="none" baseline="0" dirty="0" smtClean="0"/>
              <a:t>v</a:t>
            </a:r>
            <a:r>
              <a:rPr lang="tr-TR" b="0" i="0" u="none" baseline="0" dirty="0"/>
              <a:t>e değiştirilmektedir</a:t>
            </a:r>
            <a:endParaRPr lang="tr" b="0" i="0" u="none" baseline="0" dirty="0"/>
          </a:p>
          <a:p>
            <a:pPr algn="just" rtl="0"/>
            <a:r>
              <a:rPr lang="tr" b="0" i="0" u="none" baseline="0" dirty="0"/>
              <a:t>Politikalar, Budapeşte Sözleşmesi'nin farklı Tarafları için farklı şekillerde uygulanmaktadır </a:t>
            </a:r>
          </a:p>
          <a:p>
            <a:pPr algn="just" rtl="0"/>
            <a:endParaRPr lang="tr" dirty="0"/>
          </a:p>
        </p:txBody>
      </p:sp>
      <p:sp>
        <p:nvSpPr>
          <p:cNvPr id="4" name="Slide Number Placeholder 3"/>
          <p:cNvSpPr>
            <a:spLocks noGrp="1"/>
          </p:cNvSpPr>
          <p:nvPr>
            <p:ph type="sldNum" sz="quarter" idx="12"/>
          </p:nvPr>
        </p:nvSpPr>
        <p:spPr/>
        <p:txBody>
          <a:bodyPr/>
          <a:lstStyle/>
          <a:p>
            <a:pPr algn="r" rtl="0"/>
            <a:r>
              <a:rPr lang="tr" b="0" i="0" u="none" baseline="0"/>
              <a:t>!</a:t>
            </a:r>
            <a:fld id="{CBD56858-EB0B-D04D-B23C-7A827FD60C9F}" type="slidenum">
              <a:rPr/>
              <a:pPr/>
              <a:t>75</a:t>
            </a:fld>
            <a:endParaRPr lang="tr" dirty="0"/>
          </a:p>
        </p:txBody>
      </p:sp>
    </p:spTree>
    <p:extLst>
      <p:ext uri="{BB962C8B-B14F-4D97-AF65-F5344CB8AC3E}">
        <p14:creationId xmlns:p14="http://schemas.microsoft.com/office/powerpoint/2010/main" val="1603354678"/>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4774" y="274638"/>
            <a:ext cx="8469442" cy="1143000"/>
          </a:xfrm>
        </p:spPr>
        <p:txBody>
          <a:bodyPr/>
          <a:lstStyle/>
          <a:p>
            <a:pPr rtl="0"/>
            <a:r>
              <a:rPr lang="tr" sz="3400" b="1" i="0" u="none" baseline="0"/>
              <a:t>Konum, Bölgesellik ve Yargı Yetkisi</a:t>
            </a:r>
            <a:endParaRPr lang="tr" sz="3400" b="1" dirty="0"/>
          </a:p>
        </p:txBody>
      </p:sp>
      <p:sp>
        <p:nvSpPr>
          <p:cNvPr id="3" name="Content Placeholder 2"/>
          <p:cNvSpPr>
            <a:spLocks noGrp="1"/>
          </p:cNvSpPr>
          <p:nvPr>
            <p:ph idx="1"/>
          </p:nvPr>
        </p:nvSpPr>
        <p:spPr>
          <a:xfrm>
            <a:off x="457200" y="1417638"/>
            <a:ext cx="8229600" cy="5121274"/>
          </a:xfrm>
        </p:spPr>
        <p:txBody>
          <a:bodyPr>
            <a:normAutofit/>
          </a:bodyPr>
          <a:lstStyle/>
          <a:p>
            <a:pPr algn="just" rtl="0"/>
            <a:r>
              <a:rPr lang="tr" b="0" i="0" u="none" baseline="0" dirty="0"/>
              <a:t>Abone bilgilerine erişim şartlarını belirleyen faktörler:</a:t>
            </a:r>
          </a:p>
          <a:p>
            <a:pPr lvl="1" algn="just" rtl="0"/>
            <a:r>
              <a:rPr lang="tr" b="0" i="0" u="none" baseline="0" dirty="0"/>
              <a:t>hizmet sağlayıcının konumu ve söz konusu hizmet sağlayıcının tabi olduğu düzenlemeler</a:t>
            </a:r>
          </a:p>
          <a:p>
            <a:pPr lvl="1" algn="just" rtl="0"/>
            <a:r>
              <a:rPr lang="tr" b="0" i="0" u="none" baseline="0" dirty="0"/>
              <a:t>talepte bulunan kolluk makamının suç üzerinde yargı yetkisine sahip olup olmadığı</a:t>
            </a:r>
          </a:p>
          <a:p>
            <a:pPr algn="just" rtl="0"/>
            <a:endParaRPr lang="tr" dirty="0"/>
          </a:p>
          <a:p>
            <a:pPr algn="just" rtl="0"/>
            <a:r>
              <a:rPr lang="tr" b="0" i="0" u="none" baseline="0" dirty="0"/>
              <a:t>ABD'deki içerik verileri genellikle gönüllü olarak ifşa edilmez – çoğu zaman ABD </a:t>
            </a:r>
            <a:r>
              <a:rPr lang="tr-TR" b="0" i="0" u="none" baseline="0" dirty="0"/>
              <a:t>hükümetine</a:t>
            </a:r>
            <a:r>
              <a:rPr lang="tr" b="0" i="0" u="none" baseline="0" dirty="0"/>
              <a:t> resmi talepte bulunmak gereklidir</a:t>
            </a:r>
            <a:endParaRPr lang="tr" dirty="0"/>
          </a:p>
        </p:txBody>
      </p:sp>
      <p:sp>
        <p:nvSpPr>
          <p:cNvPr id="4" name="Slide Number Placeholder 3"/>
          <p:cNvSpPr>
            <a:spLocks noGrp="1"/>
          </p:cNvSpPr>
          <p:nvPr>
            <p:ph type="sldNum" sz="quarter" idx="12"/>
          </p:nvPr>
        </p:nvSpPr>
        <p:spPr/>
        <p:txBody>
          <a:bodyPr/>
          <a:lstStyle/>
          <a:p>
            <a:pPr algn="r" rtl="0"/>
            <a:r>
              <a:rPr lang="tr" b="0" i="0" u="none" baseline="0"/>
              <a:t>!</a:t>
            </a:r>
            <a:fld id="{CBD56858-EB0B-D04D-B23C-7A827FD60C9F}" type="slidenum">
              <a:rPr/>
              <a:pPr/>
              <a:t>76</a:t>
            </a:fld>
            <a:endParaRPr lang="tr" dirty="0"/>
          </a:p>
        </p:txBody>
      </p:sp>
    </p:spTree>
    <p:extLst>
      <p:ext uri="{BB962C8B-B14F-4D97-AF65-F5344CB8AC3E}">
        <p14:creationId xmlns:p14="http://schemas.microsoft.com/office/powerpoint/2010/main" val="1731306491"/>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4774" y="274638"/>
            <a:ext cx="8469442" cy="1143000"/>
          </a:xfrm>
        </p:spPr>
        <p:txBody>
          <a:bodyPr/>
          <a:lstStyle/>
          <a:p>
            <a:pPr rtl="0"/>
            <a:r>
              <a:rPr lang="tr" sz="3400" b="1" i="0" u="none" baseline="0"/>
              <a:t>ABD ve Avrupalı Sağlayıcıların Farkları</a:t>
            </a:r>
            <a:endParaRPr lang="tr" sz="3400" b="1" dirty="0"/>
          </a:p>
        </p:txBody>
      </p:sp>
      <p:sp>
        <p:nvSpPr>
          <p:cNvPr id="3" name="Content Placeholder 2"/>
          <p:cNvSpPr>
            <a:spLocks noGrp="1"/>
          </p:cNvSpPr>
          <p:nvPr>
            <p:ph idx="1"/>
          </p:nvPr>
        </p:nvSpPr>
        <p:spPr>
          <a:xfrm>
            <a:off x="457200" y="1154243"/>
            <a:ext cx="8229600" cy="5567232"/>
          </a:xfrm>
        </p:spPr>
        <p:txBody>
          <a:bodyPr>
            <a:normAutofit fontScale="92500" lnSpcReduction="10000"/>
          </a:bodyPr>
          <a:lstStyle/>
          <a:p>
            <a:pPr algn="just" rtl="0"/>
            <a:r>
              <a:rPr lang="tr" b="0" i="0" u="none" baseline="0" dirty="0"/>
              <a:t>ABD'li hizmet sağlayıcılar, abone bilgilerini ve trafik verilerini doğrudan yabancı kolluk makamlarına gönüllü olarak ifşa eder</a:t>
            </a:r>
          </a:p>
          <a:p>
            <a:pPr algn="just" rtl="0"/>
            <a:endParaRPr lang="tr" dirty="0"/>
          </a:p>
          <a:p>
            <a:pPr algn="just" rtl="0"/>
            <a:r>
              <a:rPr lang="tr" b="0" i="0" u="none" baseline="0" dirty="0"/>
              <a:t>Avrupalı hizmet sağlayıcılar, abone bilgilerini ve trafik verilerini ancak karşılıklı adli yardım talepleri uyarınca ulusal yetkili makamlar üzerinden emir iletildiğinde ifşa eder</a:t>
            </a:r>
          </a:p>
          <a:p>
            <a:pPr algn="just" rtl="0"/>
            <a:endParaRPr lang="tr" dirty="0"/>
          </a:p>
          <a:p>
            <a:pPr algn="just" rtl="0"/>
            <a:r>
              <a:rPr lang="tr" b="0" i="0" u="none" baseline="0" dirty="0"/>
              <a:t>Birçok ABD'li hizmet sağlayıcının Avrupa'da bağlı ortaklıkları vardır ve bu durum doğrudan işbirliği imkânını kısıtlamaktadır</a:t>
            </a:r>
            <a:endParaRPr lang="tr" dirty="0"/>
          </a:p>
        </p:txBody>
      </p:sp>
      <p:sp>
        <p:nvSpPr>
          <p:cNvPr id="4" name="Slide Number Placeholder 3"/>
          <p:cNvSpPr>
            <a:spLocks noGrp="1"/>
          </p:cNvSpPr>
          <p:nvPr>
            <p:ph type="sldNum" sz="quarter" idx="12"/>
          </p:nvPr>
        </p:nvSpPr>
        <p:spPr/>
        <p:txBody>
          <a:bodyPr/>
          <a:lstStyle/>
          <a:p>
            <a:pPr algn="r" rtl="0"/>
            <a:r>
              <a:rPr lang="tr" b="0" i="0" u="none" baseline="0"/>
              <a:t>!</a:t>
            </a:r>
            <a:fld id="{CBD56858-EB0B-D04D-B23C-7A827FD60C9F}" type="slidenum">
              <a:rPr/>
              <a:pPr/>
              <a:t>77</a:t>
            </a:fld>
            <a:endParaRPr lang="tr" dirty="0"/>
          </a:p>
        </p:txBody>
      </p:sp>
    </p:spTree>
    <p:extLst>
      <p:ext uri="{BB962C8B-B14F-4D97-AF65-F5344CB8AC3E}">
        <p14:creationId xmlns:p14="http://schemas.microsoft.com/office/powerpoint/2010/main" val="1808799991"/>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tr" sz="3400" b="1" i="0" u="none" baseline="0"/>
              <a:t>Doğrudan koruma ve acil talepler</a:t>
            </a:r>
            <a:endParaRPr lang="tr" sz="3400" b="1" dirty="0"/>
          </a:p>
        </p:txBody>
      </p:sp>
      <p:sp>
        <p:nvSpPr>
          <p:cNvPr id="3" name="Content Placeholder 2"/>
          <p:cNvSpPr>
            <a:spLocks noGrp="1"/>
          </p:cNvSpPr>
          <p:nvPr>
            <p:ph idx="1"/>
          </p:nvPr>
        </p:nvSpPr>
        <p:spPr/>
        <p:txBody>
          <a:bodyPr/>
          <a:lstStyle/>
          <a:p>
            <a:pPr algn="just" rtl="0"/>
            <a:r>
              <a:rPr lang="tr" b="0" i="0" u="none" baseline="0" dirty="0"/>
              <a:t>ABD'li hizmet sağlayıcılar doğrudan yabancı makamlar tarafından yapılan koruma taleplerini kabul eder</a:t>
            </a:r>
          </a:p>
          <a:p>
            <a:pPr algn="just" rtl="0"/>
            <a:endParaRPr lang="tr" dirty="0"/>
          </a:p>
          <a:p>
            <a:pPr algn="just" rtl="0"/>
            <a:r>
              <a:rPr lang="tr" b="0" i="0" u="none" baseline="0" dirty="0"/>
              <a:t>ABD'li hizmet sağlayıcıların acil talepleri kabul etme</a:t>
            </a:r>
            <a:r>
              <a:rPr lang="tr-TR" b="0" i="0" u="none" baseline="0" dirty="0"/>
              <a:t>k konusunda kendi </a:t>
            </a:r>
            <a:r>
              <a:rPr lang="tr" b="0" i="0" u="none" baseline="0" dirty="0"/>
              <a:t>usulleri vardır</a:t>
            </a:r>
            <a:endParaRPr lang="tr" dirty="0"/>
          </a:p>
        </p:txBody>
      </p:sp>
      <p:sp>
        <p:nvSpPr>
          <p:cNvPr id="4" name="Slide Number Placeholder 3"/>
          <p:cNvSpPr>
            <a:spLocks noGrp="1"/>
          </p:cNvSpPr>
          <p:nvPr>
            <p:ph type="sldNum" sz="quarter" idx="12"/>
          </p:nvPr>
        </p:nvSpPr>
        <p:spPr/>
        <p:txBody>
          <a:bodyPr/>
          <a:lstStyle/>
          <a:p>
            <a:pPr algn="r" rtl="0"/>
            <a:r>
              <a:rPr lang="tr" b="0" i="0" u="none" baseline="0"/>
              <a:t>!</a:t>
            </a:r>
            <a:fld id="{CBD56858-EB0B-D04D-B23C-7A827FD60C9F}" type="slidenum">
              <a:rPr/>
              <a:pPr/>
              <a:t>78</a:t>
            </a:fld>
            <a:endParaRPr lang="tr" dirty="0"/>
          </a:p>
        </p:txBody>
      </p:sp>
    </p:spTree>
    <p:extLst>
      <p:ext uri="{BB962C8B-B14F-4D97-AF65-F5344CB8AC3E}">
        <p14:creationId xmlns:p14="http://schemas.microsoft.com/office/powerpoint/2010/main" val="998105479"/>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tr" sz="3400" b="1" i="0" u="none" baseline="0" dirty="0"/>
              <a:t>Farklı veri türleri için farklı </a:t>
            </a:r>
            <a:r>
              <a:rPr lang="tr-TR" sz="3400" b="1" i="0" u="none" baseline="0" dirty="0"/>
              <a:t>şartlar</a:t>
            </a:r>
            <a:endParaRPr lang="tr" sz="3400" b="1" dirty="0"/>
          </a:p>
        </p:txBody>
      </p:sp>
      <p:sp>
        <p:nvSpPr>
          <p:cNvPr id="3" name="Content Placeholder 2"/>
          <p:cNvSpPr>
            <a:spLocks noGrp="1"/>
          </p:cNvSpPr>
          <p:nvPr>
            <p:ph idx="1"/>
          </p:nvPr>
        </p:nvSpPr>
        <p:spPr/>
        <p:txBody>
          <a:bodyPr/>
          <a:lstStyle/>
          <a:p>
            <a:pPr algn="l" rtl="0"/>
            <a:r>
              <a:rPr lang="tr" b="0" i="0" u="none" baseline="0" dirty="0"/>
              <a:t>ABD'li hizmet sağlayıcılar</a:t>
            </a:r>
            <a:r>
              <a:rPr lang="tr-TR" b="0" i="0" u="none" baseline="0" dirty="0"/>
              <a:t>,</a:t>
            </a:r>
            <a:r>
              <a:rPr lang="tr" b="0" i="0" u="none" baseline="0" dirty="0"/>
              <a:t> farklı veri türlerini ifşa etmek için farklı güvence seviyelerini şart koşar</a:t>
            </a:r>
          </a:p>
          <a:p>
            <a:endParaRPr lang="tr" dirty="0"/>
          </a:p>
          <a:p>
            <a:pPr algn="just" rtl="0"/>
            <a:r>
              <a:rPr lang="tr" b="0" i="0" u="none" baseline="0" dirty="0"/>
              <a:t>Abone bilgilerine erişim için bir ibraz emri yeterli olabilmekle birlikte, içerik bilgilerine erişim için mahkeme emri çıkarılması şart koşulabilmektedir </a:t>
            </a:r>
            <a:endParaRPr lang="tr" dirty="0"/>
          </a:p>
        </p:txBody>
      </p:sp>
      <p:sp>
        <p:nvSpPr>
          <p:cNvPr id="4" name="Slide Number Placeholder 3"/>
          <p:cNvSpPr>
            <a:spLocks noGrp="1"/>
          </p:cNvSpPr>
          <p:nvPr>
            <p:ph type="sldNum" sz="quarter" idx="12"/>
          </p:nvPr>
        </p:nvSpPr>
        <p:spPr/>
        <p:txBody>
          <a:bodyPr/>
          <a:lstStyle/>
          <a:p>
            <a:pPr algn="r" rtl="0"/>
            <a:r>
              <a:rPr lang="tr" b="0" i="0" u="none" baseline="0"/>
              <a:t>!</a:t>
            </a:r>
            <a:fld id="{CBD56858-EB0B-D04D-B23C-7A827FD60C9F}" type="slidenum">
              <a:rPr/>
              <a:pPr/>
              <a:t>79</a:t>
            </a:fld>
            <a:endParaRPr lang="tr" dirty="0"/>
          </a:p>
        </p:txBody>
      </p:sp>
    </p:spTree>
    <p:extLst>
      <p:ext uri="{BB962C8B-B14F-4D97-AF65-F5344CB8AC3E}">
        <p14:creationId xmlns:p14="http://schemas.microsoft.com/office/powerpoint/2010/main" val="23791597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65545"/>
            <a:ext cx="8229600" cy="4890806"/>
          </a:xfrm>
        </p:spPr>
        <p:txBody>
          <a:bodyPr>
            <a:normAutofit lnSpcReduction="10000"/>
          </a:bodyPr>
          <a:lstStyle/>
          <a:p>
            <a:pPr algn="just" rtl="0"/>
            <a:r>
              <a:rPr lang="tr" sz="2800" b="0" i="0" u="none" baseline="0" dirty="0"/>
              <a:t>Bu tanıma şunlar dahildir:	</a:t>
            </a:r>
          </a:p>
          <a:p>
            <a:pPr lvl="1" algn="just" rtl="0"/>
            <a:r>
              <a:rPr lang="tr" sz="2400" b="0" i="0" u="none" baseline="0" dirty="0"/>
              <a:t>Bir bilgisayar sistemi aracılığıyla </a:t>
            </a:r>
            <a:r>
              <a:rPr lang="tr" sz="2400" b="1" i="0" u="sng" baseline="0" dirty="0"/>
              <a:t>iletişim kurma olanağı sağlayan</a:t>
            </a:r>
            <a:r>
              <a:rPr lang="tr" sz="2400" b="0" i="0" u="none" baseline="0" dirty="0"/>
              <a:t> tüzel kişiler</a:t>
            </a:r>
          </a:p>
          <a:p>
            <a:pPr lvl="1" algn="just" rtl="0"/>
            <a:r>
              <a:rPr lang="tr" sz="2400" b="0" i="0" u="none" baseline="0" dirty="0"/>
              <a:t>Bu tür tüzel kişiler adına </a:t>
            </a:r>
            <a:r>
              <a:rPr lang="tr" sz="2400" b="1" i="0" u="sng" baseline="0" dirty="0"/>
              <a:t>bilgisayar verilerini işleyen/depolayan</a:t>
            </a:r>
            <a:r>
              <a:rPr lang="tr" sz="2400" b="0" i="0" u="none" baseline="0" dirty="0"/>
              <a:t> her tür tüzel kişi</a:t>
            </a:r>
          </a:p>
          <a:p>
            <a:pPr algn="just" rtl="0"/>
            <a:r>
              <a:rPr lang="tr" sz="2800" b="0" i="0" u="none" baseline="0" dirty="0"/>
              <a:t>Hem </a:t>
            </a:r>
            <a:r>
              <a:rPr lang="tr" sz="2800" b="1" i="0" u="sng" baseline="0" dirty="0"/>
              <a:t>özel sektör</a:t>
            </a:r>
            <a:r>
              <a:rPr lang="tr-TR" sz="2800" b="1" i="0" u="sng" baseline="0" dirty="0"/>
              <a:t>,</a:t>
            </a:r>
            <a:r>
              <a:rPr lang="tr" sz="2800" b="0" i="0" u="none" baseline="0" dirty="0"/>
              <a:t> hem de </a:t>
            </a:r>
            <a:r>
              <a:rPr lang="tr" sz="2800" b="1" i="0" u="sng" baseline="0" dirty="0"/>
              <a:t>kamu sektörü</a:t>
            </a:r>
            <a:r>
              <a:rPr lang="tr" sz="2800" b="0" i="0" u="none" baseline="0" dirty="0"/>
              <a:t> tüzel kişileri dahildir</a:t>
            </a:r>
          </a:p>
          <a:p>
            <a:pPr algn="just" rtl="0"/>
            <a:r>
              <a:rPr lang="tr" sz="2800" b="0" i="0" u="none" baseline="0" dirty="0"/>
              <a:t>Kullanıcıların </a:t>
            </a:r>
            <a:r>
              <a:rPr lang="tr" sz="2800" b="1" i="0" u="sng" baseline="0" dirty="0"/>
              <a:t>kapalı bir grup oluşturup oluşturmaması</a:t>
            </a:r>
            <a:r>
              <a:rPr lang="tr" sz="2800" b="0" i="0" u="none" baseline="0" dirty="0"/>
              <a:t> ya da </a:t>
            </a:r>
            <a:r>
              <a:rPr lang="tr" sz="2800" b="1" i="0" u="sng" baseline="0" dirty="0"/>
              <a:t>sağlayıcıların halka hizmet sunup sunmaması</a:t>
            </a:r>
            <a:r>
              <a:rPr lang="tr" sz="2800" b="0" i="0" u="none" baseline="0" dirty="0"/>
              <a:t> önemli değildir</a:t>
            </a:r>
          </a:p>
          <a:p>
            <a:pPr algn="just" rtl="0"/>
            <a:r>
              <a:rPr lang="tr" sz="2800" b="0" i="0" u="none" baseline="0" dirty="0"/>
              <a:t>Sağlanan hizmetlerin </a:t>
            </a:r>
            <a:r>
              <a:rPr lang="tr" sz="2800" b="1" i="0" u="sng" baseline="0" dirty="0"/>
              <a:t>ücretsiz</a:t>
            </a:r>
            <a:r>
              <a:rPr lang="tr" sz="2800" b="0" i="0" u="none" baseline="0" dirty="0"/>
              <a:t> ya da </a:t>
            </a:r>
            <a:r>
              <a:rPr lang="tr" sz="2800" b="1" i="0" u="sng" baseline="0" dirty="0"/>
              <a:t>ücretli</a:t>
            </a:r>
            <a:r>
              <a:rPr lang="tr" sz="2800" b="0" i="0" u="sng" baseline="0" dirty="0"/>
              <a:t> </a:t>
            </a:r>
            <a:r>
              <a:rPr lang="tr" sz="2800" b="0" i="0" u="none" baseline="0" dirty="0"/>
              <a:t>olması önemli değildir</a:t>
            </a:r>
          </a:p>
        </p:txBody>
      </p:sp>
      <p:sp>
        <p:nvSpPr>
          <p:cNvPr id="4" name="Slide Number Placeholder 3"/>
          <p:cNvSpPr>
            <a:spLocks noGrp="1"/>
          </p:cNvSpPr>
          <p:nvPr>
            <p:ph type="sldNum" sz="quarter" idx="12"/>
          </p:nvPr>
        </p:nvSpPr>
        <p:spPr/>
        <p:txBody>
          <a:bodyPr/>
          <a:lstStyle/>
          <a:p>
            <a:pPr algn="r" rtl="0"/>
            <a:r>
              <a:rPr lang="tr" b="0" i="0" u="none" baseline="0"/>
              <a:t>!!</a:t>
            </a:r>
            <a:fld id="{CBD56858-EB0B-D04D-B23C-7A827FD60C9F}" type="slidenum">
              <a:rPr/>
              <a:pPr/>
              <a:t>8</a:t>
            </a:fld>
            <a:endParaRPr lang="tr" dirty="0"/>
          </a:p>
        </p:txBody>
      </p:sp>
      <p:sp>
        <p:nvSpPr>
          <p:cNvPr id="5" name="Title 4"/>
          <p:cNvSpPr>
            <a:spLocks noGrp="1"/>
          </p:cNvSpPr>
          <p:nvPr>
            <p:ph type="title"/>
          </p:nvPr>
        </p:nvSpPr>
        <p:spPr/>
        <p:txBody>
          <a:bodyPr/>
          <a:lstStyle/>
          <a:p>
            <a:pPr rtl="0"/>
            <a:r>
              <a:rPr lang="tr" b="1" i="0" u="none" baseline="0"/>
              <a:t>Hizmet Sağlayıcı</a:t>
            </a:r>
            <a:endParaRPr lang="tr" b="1" dirty="0"/>
          </a:p>
        </p:txBody>
      </p:sp>
    </p:spTree>
    <p:extLst>
      <p:ext uri="{BB962C8B-B14F-4D97-AF65-F5344CB8AC3E}">
        <p14:creationId xmlns:p14="http://schemas.microsoft.com/office/powerpoint/2010/main" val="1921578372"/>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1848"/>
            <a:ext cx="8229600" cy="1143000"/>
          </a:xfrm>
        </p:spPr>
        <p:txBody>
          <a:bodyPr/>
          <a:lstStyle/>
          <a:p>
            <a:pPr rtl="0"/>
            <a:r>
              <a:rPr lang="tr" sz="4000" b="1" i="0" u="none" baseline="0" dirty="0"/>
              <a:t>Google Inc.</a:t>
            </a:r>
            <a:r>
              <a:rPr lang="tr-TR" sz="4000" b="1" i="0" u="none" baseline="0" dirty="0"/>
              <a:t> Örneği</a:t>
            </a:r>
            <a:endParaRPr lang="tr" sz="4000" b="1" dirty="0"/>
          </a:p>
        </p:txBody>
      </p:sp>
      <p:sp>
        <p:nvSpPr>
          <p:cNvPr id="3" name="Content Placeholder 2"/>
          <p:cNvSpPr>
            <a:spLocks noGrp="1"/>
          </p:cNvSpPr>
          <p:nvPr>
            <p:ph idx="1"/>
          </p:nvPr>
        </p:nvSpPr>
        <p:spPr>
          <a:xfrm>
            <a:off x="457200" y="1600200"/>
            <a:ext cx="8229600" cy="4875551"/>
          </a:xfrm>
        </p:spPr>
        <p:txBody>
          <a:bodyPr>
            <a:normAutofit/>
          </a:bodyPr>
          <a:lstStyle/>
          <a:p>
            <a:pPr algn="just" rtl="0"/>
            <a:r>
              <a:rPr lang="tr" b="0" i="0" u="sng" baseline="0"/>
              <a:t>İbraz emri/celp</a:t>
            </a:r>
            <a:r>
              <a:rPr lang="tr" b="0" i="0" u="none" baseline="0"/>
              <a:t> aldığında:</a:t>
            </a:r>
          </a:p>
          <a:p>
            <a:pPr lvl="1" algn="just" rtl="0"/>
            <a:r>
              <a:rPr lang="tr" b="0" i="0" u="none" baseline="0"/>
              <a:t>Gmail/YouTube hesapları için, abone kayıt bilgileri, oturum açan IP adresleri ve bağlantılı zaman damgaları</a:t>
            </a:r>
          </a:p>
          <a:p>
            <a:pPr lvl="1" algn="just" rtl="0"/>
            <a:r>
              <a:rPr lang="tr" b="0" i="0" u="none" baseline="0"/>
              <a:t>Google Voice hesapları için, abone kayıt bilgileri, oturum açan IP adresleri, bağlantılı zaman damgaları, telefon bağlantı kayıtları ve fatura bilgileri</a:t>
            </a:r>
          </a:p>
          <a:p>
            <a:pPr lvl="1" algn="just" rtl="0"/>
            <a:r>
              <a:rPr lang="tr" b="0" i="0" u="none" baseline="0"/>
              <a:t>Blogger için, blog kayıt sayfası ve blog sahibinin abone bilgileri</a:t>
            </a:r>
          </a:p>
          <a:p>
            <a:pPr lvl="1" algn="just" rtl="0"/>
            <a:endParaRPr lang="tr" dirty="0"/>
          </a:p>
        </p:txBody>
      </p:sp>
      <p:sp>
        <p:nvSpPr>
          <p:cNvPr id="4" name="Slide Number Placeholder 3"/>
          <p:cNvSpPr>
            <a:spLocks noGrp="1"/>
          </p:cNvSpPr>
          <p:nvPr>
            <p:ph type="sldNum" sz="quarter" idx="12"/>
          </p:nvPr>
        </p:nvSpPr>
        <p:spPr/>
        <p:txBody>
          <a:bodyPr/>
          <a:lstStyle/>
          <a:p>
            <a:pPr algn="r" rtl="0"/>
            <a:fld id="{CBD56858-EB0B-D04D-B23C-7A827FD60C9F}" type="slidenum">
              <a:rPr/>
              <a:pPr/>
              <a:t>80</a:t>
            </a:fld>
            <a:endParaRPr lang="tr"/>
          </a:p>
        </p:txBody>
      </p:sp>
      <p:pic>
        <p:nvPicPr>
          <p:cNvPr id="1026" name="Picture 2" descr="Image result for us service providers law enforcement requests facebook googl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87588" y="0"/>
            <a:ext cx="2356412" cy="17688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93951478"/>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1848"/>
            <a:ext cx="8229600" cy="1143000"/>
          </a:xfrm>
        </p:spPr>
        <p:txBody>
          <a:bodyPr/>
          <a:lstStyle/>
          <a:p>
            <a:pPr rtl="0"/>
            <a:r>
              <a:rPr lang="tr" sz="4000" b="1" i="0" u="none" baseline="0" dirty="0"/>
              <a:t>Google Inc.</a:t>
            </a:r>
            <a:r>
              <a:rPr lang="tr-TR" sz="4000" b="1" i="0" u="none" baseline="0" dirty="0"/>
              <a:t> Örneği</a:t>
            </a:r>
            <a:endParaRPr lang="tr" sz="4000" b="1" dirty="0"/>
          </a:p>
        </p:txBody>
      </p:sp>
      <p:sp>
        <p:nvSpPr>
          <p:cNvPr id="3" name="Content Placeholder 2"/>
          <p:cNvSpPr>
            <a:spLocks noGrp="1"/>
          </p:cNvSpPr>
          <p:nvPr>
            <p:ph idx="1"/>
          </p:nvPr>
        </p:nvSpPr>
        <p:spPr>
          <a:xfrm>
            <a:off x="457200" y="1600200"/>
            <a:ext cx="8229600" cy="4875551"/>
          </a:xfrm>
        </p:spPr>
        <p:txBody>
          <a:bodyPr>
            <a:normAutofit/>
          </a:bodyPr>
          <a:lstStyle/>
          <a:p>
            <a:pPr algn="just" rtl="0"/>
            <a:r>
              <a:rPr lang="tr" b="0" i="0" u="sng" baseline="0" dirty="0"/>
              <a:t>Mahkeme emri</a:t>
            </a:r>
            <a:r>
              <a:rPr lang="tr" b="0" i="0" u="none" baseline="0" dirty="0"/>
              <a:t> aldığında:</a:t>
            </a:r>
          </a:p>
          <a:p>
            <a:pPr lvl="1" algn="just" rtl="0"/>
            <a:r>
              <a:rPr lang="tr" b="0" i="0" u="none" baseline="0" dirty="0"/>
              <a:t>Gmail hesapları için içerik dışındaki bilgiler</a:t>
            </a:r>
          </a:p>
          <a:p>
            <a:pPr lvl="1" algn="just" rtl="0"/>
            <a:r>
              <a:rPr lang="tr" b="0" i="0" u="none" baseline="0" dirty="0"/>
              <a:t>YouTube hesapları için video karşıya yükleme IP adresleri ve bağlantılı zaman damgası ve celple edinilebilen bilgiler</a:t>
            </a:r>
          </a:p>
          <a:p>
            <a:pPr lvl="1" algn="just" rtl="0"/>
            <a:r>
              <a:rPr lang="tr" b="0" i="0" u="none" baseline="0" dirty="0"/>
              <a:t>Google Voice hesapları için, ileten numara ve celple edinilebilen bilgiler</a:t>
            </a:r>
          </a:p>
          <a:p>
            <a:pPr lvl="1" algn="just" rtl="0"/>
            <a:r>
              <a:rPr lang="tr" b="0" i="0" u="none" baseline="0" dirty="0"/>
              <a:t>Belli bir blog gönderisiyle bağlantılı IP adresi ve bağlantılı zaman damgası, </a:t>
            </a:r>
            <a:r>
              <a:rPr lang="tr-TR" b="0" i="0" u="none" baseline="0" dirty="0"/>
              <a:t>blogger</a:t>
            </a:r>
            <a:r>
              <a:rPr lang="tr" b="0" i="0" u="none" baseline="0" dirty="0"/>
              <a:t> hesapları için IP adresi ve bağlantılı zaman damgası</a:t>
            </a:r>
          </a:p>
          <a:p>
            <a:pPr lvl="1" algn="just" rtl="0"/>
            <a:endParaRPr lang="tr" dirty="0"/>
          </a:p>
        </p:txBody>
      </p:sp>
      <p:sp>
        <p:nvSpPr>
          <p:cNvPr id="4" name="Slide Number Placeholder 3"/>
          <p:cNvSpPr>
            <a:spLocks noGrp="1"/>
          </p:cNvSpPr>
          <p:nvPr>
            <p:ph type="sldNum" sz="quarter" idx="12"/>
          </p:nvPr>
        </p:nvSpPr>
        <p:spPr/>
        <p:txBody>
          <a:bodyPr/>
          <a:lstStyle/>
          <a:p>
            <a:pPr algn="r" rtl="0"/>
            <a:fld id="{CBD56858-EB0B-D04D-B23C-7A827FD60C9F}" type="slidenum">
              <a:rPr/>
              <a:pPr/>
              <a:t>81</a:t>
            </a:fld>
            <a:endParaRPr lang="tr"/>
          </a:p>
        </p:txBody>
      </p:sp>
      <p:pic>
        <p:nvPicPr>
          <p:cNvPr id="5" name="Picture 2" descr="Image result for us service providers law enforcement requests facebook googl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87588" y="0"/>
            <a:ext cx="2356412" cy="17688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66700563"/>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1848"/>
            <a:ext cx="8229600" cy="1143000"/>
          </a:xfrm>
        </p:spPr>
        <p:txBody>
          <a:bodyPr/>
          <a:lstStyle/>
          <a:p>
            <a:pPr rtl="0"/>
            <a:r>
              <a:rPr lang="tr" sz="4000" b="1" i="0" u="none" baseline="0" dirty="0"/>
              <a:t> Google Inc.</a:t>
            </a:r>
            <a:r>
              <a:rPr lang="tr-TR" sz="4000" b="1" i="0" u="none" baseline="0" dirty="0"/>
              <a:t> Örneği</a:t>
            </a:r>
            <a:endParaRPr lang="tr" sz="4000" b="1" dirty="0"/>
          </a:p>
        </p:txBody>
      </p:sp>
      <p:sp>
        <p:nvSpPr>
          <p:cNvPr id="3" name="Content Placeholder 2"/>
          <p:cNvSpPr>
            <a:spLocks noGrp="1"/>
          </p:cNvSpPr>
          <p:nvPr>
            <p:ph idx="1"/>
          </p:nvPr>
        </p:nvSpPr>
        <p:spPr>
          <a:xfrm>
            <a:off x="457200" y="1600200"/>
            <a:ext cx="8229600" cy="4875551"/>
          </a:xfrm>
        </p:spPr>
        <p:txBody>
          <a:bodyPr>
            <a:normAutofit/>
          </a:bodyPr>
          <a:lstStyle/>
          <a:p>
            <a:pPr algn="just" rtl="0"/>
            <a:r>
              <a:rPr lang="tr" b="0" i="0" u="sng" baseline="0"/>
              <a:t>Arama emri</a:t>
            </a:r>
            <a:r>
              <a:rPr lang="tr" b="0" i="0" u="none" baseline="0"/>
              <a:t> aldığında:</a:t>
            </a:r>
          </a:p>
          <a:p>
            <a:pPr lvl="1" algn="just" rtl="0"/>
            <a:r>
              <a:rPr lang="tr" b="0" i="0" u="none" baseline="0"/>
              <a:t>Google hesapları için, e-posta içeriği ve celp ya da mahkeme emriyle edinilebilen bilgiler </a:t>
            </a:r>
          </a:p>
          <a:p>
            <a:pPr lvl="1" algn="just" rtl="0"/>
            <a:r>
              <a:rPr lang="tr" b="0" i="0" u="none" baseline="0"/>
              <a:t>YouTube hesapları için, kişisel videonun kopyası ve bağlantılı video bilgileri, kişisel mesaj içeriği</a:t>
            </a:r>
          </a:p>
          <a:p>
            <a:pPr lvl="1" algn="just" rtl="0"/>
            <a:r>
              <a:rPr lang="tr" b="0" i="0" u="none" baseline="0"/>
              <a:t>Google Voice hesapları için, depolanmış yazılı mesaj içeriği, depolanmış sesli mesaj içeriği</a:t>
            </a:r>
          </a:p>
          <a:p>
            <a:pPr lvl="1" algn="just" rtl="0"/>
            <a:r>
              <a:rPr lang="tr" b="0" i="0" u="none" baseline="0"/>
              <a:t>Blogger hesapları için, kişisel blog gönderileri ve yorum içerikleri</a:t>
            </a:r>
          </a:p>
          <a:p>
            <a:pPr lvl="1" algn="just" rtl="0"/>
            <a:endParaRPr lang="tr" dirty="0"/>
          </a:p>
        </p:txBody>
      </p:sp>
      <p:sp>
        <p:nvSpPr>
          <p:cNvPr id="4" name="Slide Number Placeholder 3"/>
          <p:cNvSpPr>
            <a:spLocks noGrp="1"/>
          </p:cNvSpPr>
          <p:nvPr>
            <p:ph type="sldNum" sz="quarter" idx="12"/>
          </p:nvPr>
        </p:nvSpPr>
        <p:spPr/>
        <p:txBody>
          <a:bodyPr/>
          <a:lstStyle/>
          <a:p>
            <a:pPr algn="r" rtl="0"/>
            <a:fld id="{CBD56858-EB0B-D04D-B23C-7A827FD60C9F}" type="slidenum">
              <a:rPr/>
              <a:pPr/>
              <a:t>82</a:t>
            </a:fld>
            <a:endParaRPr lang="tr"/>
          </a:p>
        </p:txBody>
      </p:sp>
      <p:pic>
        <p:nvPicPr>
          <p:cNvPr id="5" name="Picture 2" descr="Image result for us service providers law enforcement requests facebook googl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87588" y="0"/>
            <a:ext cx="2356412" cy="17688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88059297"/>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descr="Question Mark Clip Art">
            <a:hlinkClick r:id="rId3"/>
          </p:cNvPr>
          <p:cNvPicPr>
            <a:picLocks noChangeAspect="1" noChangeArrowheads="1"/>
          </p:cNvPicPr>
          <p:nvPr/>
        </p:nvPicPr>
        <p:blipFill>
          <a:blip r:embed="rId4" cstate="print"/>
          <a:srcRect/>
          <a:stretch>
            <a:fillRect/>
          </a:stretch>
        </p:blipFill>
        <p:spPr bwMode="auto">
          <a:xfrm>
            <a:off x="3143240" y="1357298"/>
            <a:ext cx="2857500" cy="2857500"/>
          </a:xfrm>
          <a:prstGeom prst="rect">
            <a:avLst/>
          </a:prstGeom>
          <a:noFill/>
        </p:spPr>
      </p:pic>
      <p:sp>
        <p:nvSpPr>
          <p:cNvPr id="4" name="TextBox 3"/>
          <p:cNvSpPr txBox="1"/>
          <p:nvPr/>
        </p:nvSpPr>
        <p:spPr>
          <a:xfrm>
            <a:off x="3071802" y="4500570"/>
            <a:ext cx="3014223" cy="923330"/>
          </a:xfrm>
          <a:prstGeom prst="rect">
            <a:avLst/>
          </a:prstGeom>
          <a:noFill/>
        </p:spPr>
        <p:txBody>
          <a:bodyPr wrap="none" rtlCol="0">
            <a:spAutoFit/>
          </a:bodyPr>
          <a:lstStyle/>
          <a:p>
            <a:pPr algn="l" rtl="0"/>
            <a:r>
              <a:rPr lang="tr" sz="5400" b="0" i="0" u="none" baseline="0"/>
              <a:t>Sorular</a:t>
            </a:r>
            <a:endParaRPr lang="tr" sz="5400" dirty="0"/>
          </a:p>
        </p:txBody>
      </p:sp>
      <p:sp>
        <p:nvSpPr>
          <p:cNvPr id="5" name="Slide Number Placeholder 4"/>
          <p:cNvSpPr>
            <a:spLocks noGrp="1"/>
          </p:cNvSpPr>
          <p:nvPr>
            <p:ph type="sldNum" sz="quarter" idx="12"/>
          </p:nvPr>
        </p:nvSpPr>
        <p:spPr/>
        <p:txBody>
          <a:bodyPr/>
          <a:lstStyle/>
          <a:p>
            <a:pPr algn="r" rtl="0"/>
            <a:fld id="{CBD56858-EB0B-D04D-B23C-7A827FD60C9F}" type="slidenum">
              <a:rPr/>
              <a:pPr/>
              <a:t>83</a:t>
            </a:fld>
            <a:endParaRPr lang="tr"/>
          </a:p>
        </p:txBody>
      </p:sp>
    </p:spTree>
    <p:extLst>
      <p:ext uri="{BB962C8B-B14F-4D97-AF65-F5344CB8AC3E}">
        <p14:creationId xmlns:p14="http://schemas.microsoft.com/office/powerpoint/2010/main" val="3352530895"/>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62225"/>
            <a:ext cx="8229600" cy="1143000"/>
          </a:xfrm>
        </p:spPr>
        <p:txBody>
          <a:bodyPr/>
          <a:lstStyle/>
          <a:p>
            <a:pPr rtl="0"/>
            <a:r>
              <a:rPr lang="tr" b="1" i="0" u="none" baseline="0" dirty="0"/>
              <a:t>Dör</a:t>
            </a:r>
            <a:r>
              <a:rPr lang="tr-TR" b="1" i="0" u="none" baseline="0" dirty="0"/>
              <a:t>düncü Bölüm</a:t>
            </a:r>
            <a:r>
              <a:rPr lang="tr" b="1" dirty="0"/>
              <a:t/>
            </a:r>
            <a:br>
              <a:rPr lang="tr" b="1" dirty="0"/>
            </a:br>
            <a:r>
              <a:rPr lang="tr" b="1" i="0" u="none" baseline="0" dirty="0"/>
              <a:t>Vaka çalışmaları</a:t>
            </a:r>
            <a:r>
              <a:rPr lang="tr" b="0" i="0" u="none" baseline="0" dirty="0"/>
              <a:t> </a:t>
            </a:r>
            <a:endParaRPr lang="tr" dirty="0"/>
          </a:p>
        </p:txBody>
      </p:sp>
      <p:pic>
        <p:nvPicPr>
          <p:cNvPr id="3" name="Picture 3"/>
          <p:cNvPicPr>
            <a:picLocks noGrp="1" noChangeAspect="1" noChangeArrowheads="1"/>
          </p:cNvPicPr>
          <p:nvPr>
            <p:ph sz="quarter" idx="1"/>
          </p:nvPr>
        </p:nvPicPr>
        <p:blipFill>
          <a:blip r:embed="rId3" cstate="print"/>
          <a:srcRect/>
          <a:stretch>
            <a:fillRect/>
          </a:stretch>
        </p:blipFill>
        <p:spPr bwMode="auto">
          <a:xfrm>
            <a:off x="6786578" y="4643446"/>
            <a:ext cx="1961507" cy="1766332"/>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pPr algn="r" rtl="0"/>
            <a:fld id="{CBD56858-EB0B-D04D-B23C-7A827FD60C9F}" type="slidenum">
              <a:rPr/>
              <a:pPr/>
              <a:t>84</a:t>
            </a:fld>
            <a:endParaRPr lang="tr"/>
          </a:p>
        </p:txBody>
      </p:sp>
    </p:spTree>
    <p:extLst>
      <p:ext uri="{BB962C8B-B14F-4D97-AF65-F5344CB8AC3E}">
        <p14:creationId xmlns:p14="http://schemas.microsoft.com/office/powerpoint/2010/main" val="1078667162"/>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Naslov 1"/>
          <p:cNvSpPr>
            <a:spLocks noGrp="1"/>
          </p:cNvSpPr>
          <p:nvPr>
            <p:ph type="title"/>
          </p:nvPr>
        </p:nvSpPr>
        <p:spPr/>
        <p:txBody>
          <a:bodyPr/>
          <a:lstStyle/>
          <a:p>
            <a:pPr rtl="0" eaLnBrk="1" hangingPunct="1"/>
            <a:r>
              <a:rPr lang="tr" b="1" i="0" u="none" baseline="0"/>
              <a:t>Vaka çalışmaları 1 - 3</a:t>
            </a:r>
          </a:p>
        </p:txBody>
      </p:sp>
      <p:sp>
        <p:nvSpPr>
          <p:cNvPr id="3075" name="Rezervirano mjesto sadržaja 2"/>
          <p:cNvSpPr>
            <a:spLocks noGrp="1"/>
          </p:cNvSpPr>
          <p:nvPr>
            <p:ph idx="1"/>
          </p:nvPr>
        </p:nvSpPr>
        <p:spPr/>
        <p:txBody>
          <a:bodyPr/>
          <a:lstStyle/>
          <a:p>
            <a:pPr algn="l" rtl="0" eaLnBrk="1" hangingPunct="1"/>
            <a:r>
              <a:rPr lang="tr" b="0" i="0" u="none" baseline="0" dirty="0"/>
              <a:t>1 ila 3 numaralı vakalar, uluslararası işbirliğinin ve karşılıklı adli yardımın gelişmiş olduğu bir alan olarak Budapeşte Sözleşmesi'nin 9. Maddesiyle ilgilidir;</a:t>
            </a:r>
          </a:p>
          <a:p>
            <a:pPr algn="l" rtl="0" eaLnBrk="1" hangingPunct="1"/>
            <a:r>
              <a:rPr lang="tr" b="0" i="0" u="none" baseline="0" dirty="0"/>
              <a:t>Bununla birlikte, incelenecek usul tedbirlerinin her tür siber suçla bağlantılı olarak uygulanabilir olması beklenmektedir.</a:t>
            </a:r>
          </a:p>
        </p:txBody>
      </p:sp>
    </p:spTree>
    <p:extLst>
      <p:ext uri="{BB962C8B-B14F-4D97-AF65-F5344CB8AC3E}">
        <p14:creationId xmlns:p14="http://schemas.microsoft.com/office/powerpoint/2010/main" val="1243945614"/>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457200" y="274638"/>
            <a:ext cx="8229600" cy="860425"/>
          </a:xfrm>
        </p:spPr>
        <p:txBody>
          <a:bodyPr/>
          <a:lstStyle/>
          <a:p>
            <a:pPr rtl="0"/>
            <a:r>
              <a:rPr lang="tr" b="1" i="0" u="none" baseline="0"/>
              <a:t>Vaka çalışması 1</a:t>
            </a:r>
            <a:endParaRPr lang="tr" altLang="x-none" dirty="0"/>
          </a:p>
        </p:txBody>
      </p:sp>
      <p:sp>
        <p:nvSpPr>
          <p:cNvPr id="3" name="Content Placeholder 2"/>
          <p:cNvSpPr>
            <a:spLocks noGrp="1"/>
          </p:cNvSpPr>
          <p:nvPr>
            <p:ph idx="1"/>
          </p:nvPr>
        </p:nvSpPr>
        <p:spPr>
          <a:xfrm>
            <a:off x="457200" y="1135063"/>
            <a:ext cx="8513763" cy="5494337"/>
          </a:xfrm>
        </p:spPr>
        <p:txBody>
          <a:bodyPr rtlCol="0">
            <a:normAutofit fontScale="92500" lnSpcReduction="20000"/>
          </a:bodyPr>
          <a:lstStyle/>
          <a:p>
            <a:pPr algn="l" rtl="0" eaLnBrk="1" hangingPunct="1">
              <a:buFont typeface="Arial" pitchFamily="34" charset="0"/>
              <a:buChar char="•"/>
              <a:defRPr/>
            </a:pPr>
            <a:r>
              <a:rPr lang="tr" sz="2800" b="1" i="0" u="none" baseline="0" dirty="0"/>
              <a:t>Olgular:</a:t>
            </a:r>
            <a:endParaRPr lang="tr" sz="2800" dirty="0"/>
          </a:p>
          <a:p>
            <a:pPr algn="l" rtl="0" eaLnBrk="1" hangingPunct="1">
              <a:buFont typeface="Arial" pitchFamily="34" charset="0"/>
              <a:buChar char="•"/>
              <a:defRPr/>
            </a:pPr>
            <a:r>
              <a:rPr lang="tr" sz="2800" b="0" i="0" u="none" baseline="0" dirty="0"/>
              <a:t>Marina 17 yaşında bir kızdı ve Facebook'ta çok zaman geçiriyordu. Adı "sadece Robert" olan "17 yaşındaki bir oğlan"ın arkadaşlık teklifini kabul etti. Bu kullanıcının profil resminde, yakışıklı ve neşeli bir genç vardı. Zamanla Facebook arkadaşlığı</a:t>
            </a:r>
            <a:r>
              <a:rPr lang="tr-TR" sz="2800" b="0" i="0" u="none" baseline="0" dirty="0"/>
              <a:t>,</a:t>
            </a:r>
            <a:r>
              <a:rPr lang="tr" sz="2800" b="0" i="0" u="none" baseline="0" dirty="0"/>
              <a:t> düzenli günlük sohbetlere ve duygusal içerikli konuşmalara evrildi. Güven arttıkça, sohbetlerde özel hayatla ilgili ve mahrem konulara daha çok girilmeye başlandı. Kısa bir süre sonra, kullanıcı bir sohbet sırasında Marina'dan üstü çıplak bir fotoğrafını göndermesini istedi ve Marina da bu isteği kabul etti. Bunun üzerine "sadece Robert" Marina'ya şantaj yapmaya başladı. Marina çıplak fotoğraflarını ve videolarını göndermeye devam etmezse</a:t>
            </a:r>
            <a:r>
              <a:rPr lang="tr-TR" sz="2800" b="0" i="0" u="none" baseline="0" dirty="0"/>
              <a:t>,</a:t>
            </a:r>
            <a:r>
              <a:rPr lang="tr" sz="2800" b="0" i="0" u="none" baseline="0" dirty="0"/>
              <a:t> onun çıplak fotoğraflarını internette yayınlayacağını ya da anne babasına ve okul arkadaşlarına göndereceğini söyledi. </a:t>
            </a:r>
          </a:p>
          <a:p>
            <a:pPr marL="914400" lvl="2" indent="0" algn="l" rtl="0" eaLnBrk="1" fontAlgn="auto" hangingPunct="1">
              <a:spcAft>
                <a:spcPts val="0"/>
              </a:spcAft>
              <a:buNone/>
              <a:defRPr/>
            </a:pPr>
            <a:endParaRPr lang="tr" sz="2000" dirty="0"/>
          </a:p>
          <a:p>
            <a:pPr lvl="2" algn="l" rtl="0" eaLnBrk="1" fontAlgn="auto" hangingPunct="1">
              <a:spcAft>
                <a:spcPts val="0"/>
              </a:spcAft>
              <a:buFont typeface="Arial"/>
              <a:buChar char="•"/>
              <a:defRPr/>
            </a:pPr>
            <a:endParaRPr lang="tr" sz="2000" dirty="0"/>
          </a:p>
        </p:txBody>
      </p:sp>
      <p:sp>
        <p:nvSpPr>
          <p:cNvPr id="4100"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r" rtl="0">
              <a:spcBef>
                <a:spcPct val="0"/>
              </a:spcBef>
              <a:buFontTx/>
              <a:buNone/>
            </a:pPr>
            <a:fld id="{3F4A90D2-2E43-4381-AEB7-9DE9DBBFCE4E}" type="slidenum">
              <a:rPr sz="1200">
                <a:solidFill>
                  <a:srgbClr val="898989"/>
                </a:solidFill>
              </a:rPr>
              <a:pPr>
                <a:spcBef>
                  <a:spcPct val="0"/>
                </a:spcBef>
                <a:buFontTx/>
                <a:buNone/>
              </a:pPr>
              <a:t>86</a:t>
            </a:fld>
            <a:endParaRPr lang="tr" altLang="x-none" sz="1200" dirty="0">
              <a:solidFill>
                <a:srgbClr val="898989"/>
              </a:solidFill>
            </a:endParaRPr>
          </a:p>
        </p:txBody>
      </p:sp>
    </p:spTree>
    <p:extLst>
      <p:ext uri="{BB962C8B-B14F-4D97-AF65-F5344CB8AC3E}">
        <p14:creationId xmlns:p14="http://schemas.microsoft.com/office/powerpoint/2010/main" val="1234286265"/>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zervirano mjesto sadržaja 2"/>
          <p:cNvSpPr>
            <a:spLocks noGrp="1"/>
          </p:cNvSpPr>
          <p:nvPr>
            <p:ph idx="1"/>
          </p:nvPr>
        </p:nvSpPr>
        <p:spPr>
          <a:xfrm>
            <a:off x="457200" y="1590805"/>
            <a:ext cx="8229600" cy="4427408"/>
          </a:xfrm>
        </p:spPr>
        <p:txBody>
          <a:bodyPr/>
          <a:lstStyle/>
          <a:p>
            <a:pPr algn="l" rtl="0" eaLnBrk="1" hangingPunct="1">
              <a:buFont typeface="Arial" pitchFamily="34" charset="0"/>
              <a:buChar char="•"/>
              <a:defRPr/>
            </a:pPr>
            <a:r>
              <a:rPr lang="tr" b="0" i="0" u="none" baseline="0"/>
              <a:t>Marina olayı anne babasına anlattı ve onlar da polise bildirdi.</a:t>
            </a:r>
          </a:p>
          <a:p>
            <a:pPr algn="l" rtl="0" eaLnBrk="1" hangingPunct="1">
              <a:buFont typeface="Arial" pitchFamily="34" charset="0"/>
              <a:buChar char="•"/>
              <a:defRPr/>
            </a:pPr>
            <a:r>
              <a:rPr lang="tr" b="0" i="0" u="none" baseline="0"/>
              <a:t>Polis "şüpheli" ve suç hakkında savcılığa başvurdu ve bir soruşturma başlatıldı. </a:t>
            </a:r>
          </a:p>
          <a:p>
            <a:pPr algn="l" rtl="0" eaLnBrk="1" hangingPunct="1">
              <a:buFont typeface="Arial" pitchFamily="34" charset="0"/>
              <a:buChar char="•"/>
              <a:defRPr/>
            </a:pPr>
            <a:r>
              <a:rPr lang="tr" b="0" i="0" u="none" baseline="0"/>
              <a:t>Marina'nın akıllı telefonu üzerinde incelemeler yapıldı.</a:t>
            </a:r>
          </a:p>
          <a:p>
            <a:pPr algn="l" rtl="0" eaLnBrk="1" hangingPunct="1">
              <a:buFont typeface="Arial" pitchFamily="34" charset="0"/>
              <a:buChar char="•"/>
              <a:defRPr/>
            </a:pPr>
            <a:r>
              <a:rPr lang="tr" b="0" i="0" u="none" baseline="0"/>
              <a:t>Sıradaki adım nedir?  </a:t>
            </a:r>
          </a:p>
          <a:p>
            <a:pPr marL="0" indent="0" algn="l" rtl="0" eaLnBrk="1" hangingPunct="1">
              <a:buFont typeface="Arial" pitchFamily="34" charset="0"/>
              <a:buNone/>
              <a:defRPr/>
            </a:pPr>
            <a:endParaRPr lang="tr" dirty="0"/>
          </a:p>
        </p:txBody>
      </p:sp>
      <p:sp>
        <p:nvSpPr>
          <p:cNvPr id="5" name="Title 1"/>
          <p:cNvSpPr>
            <a:spLocks noGrp="1"/>
          </p:cNvSpPr>
          <p:nvPr>
            <p:ph type="title"/>
          </p:nvPr>
        </p:nvSpPr>
        <p:spPr>
          <a:xfrm>
            <a:off x="457200" y="274638"/>
            <a:ext cx="8229600" cy="860425"/>
          </a:xfrm>
        </p:spPr>
        <p:txBody>
          <a:bodyPr/>
          <a:lstStyle/>
          <a:p>
            <a:pPr rtl="0"/>
            <a:r>
              <a:rPr lang="tr" b="1" i="0" u="none" baseline="0"/>
              <a:t>Vaka çalışması 1</a:t>
            </a:r>
            <a:r>
              <a:rPr lang="tr" b="0" i="0" u="none" baseline="0"/>
              <a:t> (devam)</a:t>
            </a:r>
            <a:endParaRPr lang="tr" altLang="x-none" dirty="0"/>
          </a:p>
        </p:txBody>
      </p:sp>
      <p:sp>
        <p:nvSpPr>
          <p:cNvPr id="4" name="Slide Number Placeholder 3"/>
          <p:cNvSpPr>
            <a:spLocks noGrp="1"/>
          </p:cNvSpPr>
          <p:nvPr>
            <p:ph type="sldNum" sz="quarter" idx="12"/>
          </p:nvPr>
        </p:nvSpPr>
        <p:spPr bwMode="auto">
          <a:xfrm>
            <a:off x="6553200" y="6356350"/>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r" rtl="0">
              <a:spcBef>
                <a:spcPct val="0"/>
              </a:spcBef>
              <a:buFontTx/>
              <a:buNone/>
            </a:pPr>
            <a:fld id="{3F4A90D2-2E43-4381-AEB7-9DE9DBBFCE4E}" type="slidenum">
              <a:rPr sz="1200">
                <a:solidFill>
                  <a:srgbClr val="898989"/>
                </a:solidFill>
              </a:rPr>
              <a:pPr>
                <a:spcBef>
                  <a:spcPct val="0"/>
                </a:spcBef>
                <a:buFontTx/>
                <a:buNone/>
              </a:pPr>
              <a:t>87</a:t>
            </a:fld>
            <a:endParaRPr lang="tr" altLang="x-none" sz="1200" dirty="0">
              <a:solidFill>
                <a:srgbClr val="898989"/>
              </a:solidFill>
            </a:endParaRPr>
          </a:p>
        </p:txBody>
      </p:sp>
    </p:spTree>
    <p:extLst>
      <p:ext uri="{BB962C8B-B14F-4D97-AF65-F5344CB8AC3E}">
        <p14:creationId xmlns:p14="http://schemas.microsoft.com/office/powerpoint/2010/main" val="3269742053"/>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zervirano mjesto sadržaja 2"/>
          <p:cNvSpPr>
            <a:spLocks noGrp="1"/>
          </p:cNvSpPr>
          <p:nvPr>
            <p:ph idx="1"/>
          </p:nvPr>
        </p:nvSpPr>
        <p:spPr/>
        <p:txBody>
          <a:bodyPr/>
          <a:lstStyle/>
          <a:p>
            <a:pPr algn="l" rtl="0">
              <a:buFont typeface="Arial" pitchFamily="34" charset="0"/>
              <a:buChar char="•"/>
              <a:defRPr/>
            </a:pPr>
            <a:r>
              <a:rPr lang="tr" b="0" i="0" u="none" baseline="0" dirty="0"/>
              <a:t>Sorular:</a:t>
            </a:r>
          </a:p>
          <a:p>
            <a:pPr marL="514350" indent="-514350" algn="l" rtl="0">
              <a:buFont typeface="Arial" pitchFamily="34" charset="0"/>
              <a:buAutoNum type="arabicPeriod"/>
              <a:defRPr/>
            </a:pPr>
            <a:r>
              <a:rPr lang="tr" b="0" i="0" u="none" baseline="0" dirty="0"/>
              <a:t>Polis doğrudan Facebook'la irtibata geçebilir mi?</a:t>
            </a:r>
            <a:endParaRPr lang="tr" dirty="0"/>
          </a:p>
          <a:p>
            <a:pPr marL="514350" indent="-514350" algn="l" rtl="0">
              <a:buFont typeface="Arial" pitchFamily="34" charset="0"/>
              <a:buAutoNum type="arabicPeriod"/>
              <a:defRPr/>
            </a:pPr>
            <a:r>
              <a:rPr lang="tr" b="0" i="0" u="none" baseline="0" dirty="0"/>
              <a:t>Uyulması gereken resmi usuller ne</a:t>
            </a:r>
            <a:r>
              <a:rPr lang="tr-TR" b="0" i="0" u="none" baseline="0" dirty="0"/>
              <a:t>dir</a:t>
            </a:r>
            <a:r>
              <a:rPr lang="tr" b="0" i="0" u="none" baseline="0" dirty="0"/>
              <a:t>?</a:t>
            </a:r>
          </a:p>
          <a:p>
            <a:pPr marL="514350" indent="-514350" algn="l" rtl="0">
              <a:buFont typeface="Arial" pitchFamily="34" charset="0"/>
              <a:buAutoNum type="arabicPeriod"/>
              <a:defRPr/>
            </a:pPr>
            <a:r>
              <a:rPr lang="tr" b="0" i="0" u="none" baseline="0" dirty="0"/>
              <a:t>Sıradaki iki adım nedir?</a:t>
            </a:r>
            <a:endParaRPr lang="tr" dirty="0"/>
          </a:p>
        </p:txBody>
      </p:sp>
      <p:sp>
        <p:nvSpPr>
          <p:cNvPr id="6" name="Title 1"/>
          <p:cNvSpPr>
            <a:spLocks noGrp="1"/>
          </p:cNvSpPr>
          <p:nvPr>
            <p:ph type="title"/>
          </p:nvPr>
        </p:nvSpPr>
        <p:spPr>
          <a:xfrm>
            <a:off x="457200" y="274638"/>
            <a:ext cx="8229600" cy="860425"/>
          </a:xfrm>
        </p:spPr>
        <p:txBody>
          <a:bodyPr/>
          <a:lstStyle/>
          <a:p>
            <a:pPr rtl="0"/>
            <a:r>
              <a:rPr lang="tr" b="1" i="0" u="none" baseline="0"/>
              <a:t>Vaka çalışması 1</a:t>
            </a:r>
            <a:r>
              <a:rPr lang="tr" b="0" i="0" u="none" baseline="0"/>
              <a:t> (devam)</a:t>
            </a:r>
            <a:endParaRPr lang="tr" altLang="x-none" dirty="0"/>
          </a:p>
        </p:txBody>
      </p:sp>
      <p:sp>
        <p:nvSpPr>
          <p:cNvPr id="4" name="Slide Number Placeholder 3"/>
          <p:cNvSpPr>
            <a:spLocks noGrp="1"/>
          </p:cNvSpPr>
          <p:nvPr>
            <p:ph type="sldNum" sz="quarter" idx="12"/>
          </p:nvPr>
        </p:nvSpPr>
        <p:spPr bwMode="auto">
          <a:xfrm>
            <a:off x="6553200" y="6356350"/>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r" rtl="0">
              <a:spcBef>
                <a:spcPct val="0"/>
              </a:spcBef>
              <a:buFontTx/>
              <a:buNone/>
            </a:pPr>
            <a:fld id="{3F4A90D2-2E43-4381-AEB7-9DE9DBBFCE4E}" type="slidenum">
              <a:rPr sz="1200">
                <a:solidFill>
                  <a:srgbClr val="898989"/>
                </a:solidFill>
              </a:rPr>
              <a:pPr>
                <a:spcBef>
                  <a:spcPct val="0"/>
                </a:spcBef>
                <a:buFontTx/>
                <a:buNone/>
              </a:pPr>
              <a:t>88</a:t>
            </a:fld>
            <a:endParaRPr lang="tr" altLang="x-none" sz="1200" dirty="0">
              <a:solidFill>
                <a:srgbClr val="898989"/>
              </a:solidFill>
            </a:endParaRPr>
          </a:p>
        </p:txBody>
      </p:sp>
    </p:spTree>
    <p:extLst>
      <p:ext uri="{BB962C8B-B14F-4D97-AF65-F5344CB8AC3E}">
        <p14:creationId xmlns:p14="http://schemas.microsoft.com/office/powerpoint/2010/main" val="1301857237"/>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zervirano mjesto sadržaja 2"/>
          <p:cNvSpPr>
            <a:spLocks noGrp="1"/>
          </p:cNvSpPr>
          <p:nvPr>
            <p:ph idx="1"/>
          </p:nvPr>
        </p:nvSpPr>
        <p:spPr>
          <a:xfrm>
            <a:off x="457200" y="1238250"/>
            <a:ext cx="8229600" cy="5423807"/>
          </a:xfrm>
        </p:spPr>
        <p:txBody>
          <a:bodyPr/>
          <a:lstStyle/>
          <a:p>
            <a:pPr algn="l" rtl="0" eaLnBrk="1" hangingPunct="1"/>
            <a:r>
              <a:rPr lang="tr" sz="2800" b="0" i="0" u="none" baseline="0" dirty="0"/>
              <a:t>Soruşturmada, aynı ülkede, ama farklı bir şehirde yaşayan 56 yaşındaki bir adama ulaşıldı.</a:t>
            </a:r>
          </a:p>
          <a:p>
            <a:pPr algn="l" rtl="0" eaLnBrk="1" hangingPunct="1"/>
            <a:r>
              <a:rPr lang="tr" sz="2800" b="0" i="0" u="none" baseline="0" dirty="0"/>
              <a:t>Savcı:</a:t>
            </a:r>
          </a:p>
          <a:p>
            <a:pPr marL="711200" indent="-347663" algn="l" rtl="0" eaLnBrk="1" hangingPunct="1">
              <a:buFont typeface="Courier New" panose="02070309020205020404" pitchFamily="49" charset="0"/>
              <a:buChar char="o"/>
            </a:pPr>
            <a:r>
              <a:rPr lang="tr" sz="2800" b="0" i="0" u="none" baseline="0" dirty="0"/>
              <a:t>Şüphelinin evinin, bilgisayarının, akıllı telefonunun ve tüm veri depolama cihazları dahil olmak üzere bilgisayarla bağlantılı diğer cihazların</a:t>
            </a:r>
            <a:r>
              <a:rPr lang="tr-TR" sz="2800" b="0" i="0" u="none" baseline="0" dirty="0"/>
              <a:t>ın</a:t>
            </a:r>
            <a:r>
              <a:rPr lang="tr" sz="2800" b="0" i="0" u="none" baseline="0" dirty="0"/>
              <a:t> aranması için Mahkemeden bir arama emri talep etti. Dört saat </a:t>
            </a:r>
            <a:r>
              <a:rPr lang="tr-TR" sz="2800" b="0" i="0" u="none" baseline="0" dirty="0"/>
              <a:t>sonra</a:t>
            </a:r>
            <a:r>
              <a:rPr lang="tr" sz="2800" b="0" i="0" u="none" baseline="0" dirty="0"/>
              <a:t> em</a:t>
            </a:r>
            <a:r>
              <a:rPr lang="tr-TR" sz="2800" b="0" i="0" u="none" baseline="0" dirty="0"/>
              <a:t>ir çıktı</a:t>
            </a:r>
            <a:r>
              <a:rPr lang="tr" sz="2800" b="0" i="0" u="none" baseline="0" dirty="0"/>
              <a:t>.</a:t>
            </a:r>
          </a:p>
          <a:p>
            <a:pPr marL="711200" indent="-347663" algn="l" rtl="0" eaLnBrk="1" hangingPunct="1">
              <a:buFont typeface="Courier New" panose="02070309020205020404" pitchFamily="49" charset="0"/>
              <a:buChar char="o"/>
            </a:pPr>
            <a:r>
              <a:rPr lang="tr" sz="2800" b="0" i="0" u="none" baseline="0" dirty="0"/>
              <a:t>Operasyonel-Teknik Merkez'e (OTM) şüpheli ile mağdur arasındaki haberleşmelere ilişkin tüm verileri koruma emri verdi.</a:t>
            </a:r>
            <a:endParaRPr lang="tr" altLang="x-none" sz="2800" dirty="0"/>
          </a:p>
        </p:txBody>
      </p:sp>
      <p:sp>
        <p:nvSpPr>
          <p:cNvPr id="5" name="Title 1"/>
          <p:cNvSpPr>
            <a:spLocks noGrp="1"/>
          </p:cNvSpPr>
          <p:nvPr>
            <p:ph type="title"/>
          </p:nvPr>
        </p:nvSpPr>
        <p:spPr>
          <a:xfrm>
            <a:off x="457200" y="274638"/>
            <a:ext cx="8229600" cy="860425"/>
          </a:xfrm>
        </p:spPr>
        <p:txBody>
          <a:bodyPr/>
          <a:lstStyle/>
          <a:p>
            <a:pPr rtl="0"/>
            <a:r>
              <a:rPr lang="tr" b="1" i="0" u="none" baseline="0"/>
              <a:t>Vaka çalışması 1</a:t>
            </a:r>
            <a:r>
              <a:rPr lang="tr" b="0" i="0" u="none" baseline="0"/>
              <a:t> (devam)</a:t>
            </a:r>
            <a:endParaRPr lang="tr" altLang="x-none" dirty="0"/>
          </a:p>
        </p:txBody>
      </p:sp>
      <p:sp>
        <p:nvSpPr>
          <p:cNvPr id="4" name="Slide Number Placeholder 3"/>
          <p:cNvSpPr>
            <a:spLocks noGrp="1"/>
          </p:cNvSpPr>
          <p:nvPr>
            <p:ph type="sldNum" sz="quarter" idx="12"/>
          </p:nvPr>
        </p:nvSpPr>
        <p:spPr bwMode="auto">
          <a:xfrm>
            <a:off x="6553200" y="6356350"/>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r" rtl="0">
              <a:spcBef>
                <a:spcPct val="0"/>
              </a:spcBef>
              <a:buFontTx/>
              <a:buNone/>
            </a:pPr>
            <a:fld id="{3F4A90D2-2E43-4381-AEB7-9DE9DBBFCE4E}" type="slidenum">
              <a:rPr sz="1200">
                <a:solidFill>
                  <a:srgbClr val="898989"/>
                </a:solidFill>
              </a:rPr>
              <a:pPr>
                <a:spcBef>
                  <a:spcPct val="0"/>
                </a:spcBef>
                <a:buFontTx/>
                <a:buNone/>
              </a:pPr>
              <a:t>89</a:t>
            </a:fld>
            <a:endParaRPr lang="tr" altLang="x-none" sz="1200" dirty="0">
              <a:solidFill>
                <a:srgbClr val="898989"/>
              </a:solidFill>
            </a:endParaRPr>
          </a:p>
        </p:txBody>
      </p:sp>
    </p:spTree>
    <p:extLst>
      <p:ext uri="{BB962C8B-B14F-4D97-AF65-F5344CB8AC3E}">
        <p14:creationId xmlns:p14="http://schemas.microsoft.com/office/powerpoint/2010/main" val="5162395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lgn="r" rtl="0"/>
            <a:fld id="{CBD56858-EB0B-D04D-B23C-7A827FD60C9F}" type="slidenum">
              <a:rPr/>
              <a:pPr/>
              <a:t>9</a:t>
            </a:fld>
            <a:endParaRPr lang="tr" dirty="0"/>
          </a:p>
        </p:txBody>
      </p:sp>
      <p:pic>
        <p:nvPicPr>
          <p:cNvPr id="3076" name="Picture 4" descr="Image result for us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200" y="1063832"/>
            <a:ext cx="3496949" cy="2518896"/>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Related imag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8313" y="4395908"/>
            <a:ext cx="2085975" cy="2190750"/>
          </a:xfrm>
          <a:prstGeom prst="rect">
            <a:avLst/>
          </a:prstGeom>
          <a:noFill/>
          <a:extLst>
            <a:ext uri="{909E8E84-426E-40DD-AFC4-6F175D3DCCD1}">
              <a14:hiddenFill xmlns:a14="http://schemas.microsoft.com/office/drawing/2010/main">
                <a:solidFill>
                  <a:srgbClr val="FFFFFF"/>
                </a:solidFill>
              </a14:hiddenFill>
            </a:ext>
          </a:extLst>
        </p:spPr>
      </p:pic>
      <p:pic>
        <p:nvPicPr>
          <p:cNvPr id="3082" name="Picture 10" descr="Image result for cd"/>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flipH="1">
            <a:off x="6240658" y="4188282"/>
            <a:ext cx="2624455" cy="2645170"/>
          </a:xfrm>
          <a:prstGeom prst="rect">
            <a:avLst/>
          </a:prstGeom>
          <a:noFill/>
          <a:extLst>
            <a:ext uri="{909E8E84-426E-40DD-AFC4-6F175D3DCCD1}">
              <a14:hiddenFill xmlns:a14="http://schemas.microsoft.com/office/drawing/2010/main">
                <a:solidFill>
                  <a:srgbClr val="FFFFFF"/>
                </a:solidFill>
              </a14:hiddenFill>
            </a:ext>
          </a:extLst>
        </p:spPr>
      </p:pic>
      <p:pic>
        <p:nvPicPr>
          <p:cNvPr id="3084" name="Picture 12" descr="Image result for hard disc"/>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710360" y="866503"/>
            <a:ext cx="3341374" cy="2272434"/>
          </a:xfrm>
          <a:prstGeom prst="rect">
            <a:avLst/>
          </a:prstGeom>
          <a:noFill/>
          <a:extLst>
            <a:ext uri="{909E8E84-426E-40DD-AFC4-6F175D3DCCD1}">
              <a14:hiddenFill xmlns:a14="http://schemas.microsoft.com/office/drawing/2010/main">
                <a:solidFill>
                  <a:srgbClr val="FFFFFF"/>
                </a:solidFill>
              </a14:hiddenFill>
            </a:ext>
          </a:extLst>
        </p:spPr>
      </p:pic>
      <p:pic>
        <p:nvPicPr>
          <p:cNvPr id="3086" name="Picture 14" descr="Image result for cloud storag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946787" y="2791814"/>
            <a:ext cx="3250426" cy="2149476"/>
          </a:xfrm>
          <a:prstGeom prst="rect">
            <a:avLst/>
          </a:prstGeom>
          <a:noFill/>
          <a:extLst>
            <a:ext uri="{909E8E84-426E-40DD-AFC4-6F175D3DCCD1}">
              <a14:hiddenFill xmlns:a14="http://schemas.microsoft.com/office/drawing/2010/main">
                <a:solidFill>
                  <a:srgbClr val="FFFFFF"/>
                </a:solidFill>
              </a14:hiddenFill>
            </a:ext>
          </a:extLst>
        </p:spPr>
      </p:pic>
      <p:sp>
        <p:nvSpPr>
          <p:cNvPr id="3" name="Title 2"/>
          <p:cNvSpPr>
            <a:spLocks noGrp="1"/>
          </p:cNvSpPr>
          <p:nvPr>
            <p:ph type="title"/>
          </p:nvPr>
        </p:nvSpPr>
        <p:spPr/>
        <p:txBody>
          <a:bodyPr/>
          <a:lstStyle/>
          <a:p>
            <a:pPr rtl="0"/>
            <a:r>
              <a:rPr lang="tr" b="1" i="0" u="none" baseline="0"/>
              <a:t>Elektronik Deliller</a:t>
            </a:r>
            <a:endParaRPr lang="tr" b="1" dirty="0"/>
          </a:p>
        </p:txBody>
      </p:sp>
    </p:spTree>
    <p:extLst>
      <p:ext uri="{BB962C8B-B14F-4D97-AF65-F5344CB8AC3E}">
        <p14:creationId xmlns:p14="http://schemas.microsoft.com/office/powerpoint/2010/main" val="4216302242"/>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zervirano mjesto sadržaja 2"/>
          <p:cNvSpPr>
            <a:spLocks noGrp="1"/>
          </p:cNvSpPr>
          <p:nvPr>
            <p:ph idx="1"/>
          </p:nvPr>
        </p:nvSpPr>
        <p:spPr>
          <a:xfrm>
            <a:off x="469726" y="1365338"/>
            <a:ext cx="8229600" cy="5010410"/>
          </a:xfrm>
        </p:spPr>
        <p:txBody>
          <a:bodyPr>
            <a:noAutofit/>
          </a:bodyPr>
          <a:lstStyle/>
          <a:p>
            <a:pPr marL="0" indent="0" algn="l" rtl="0">
              <a:lnSpc>
                <a:spcPct val="80000"/>
              </a:lnSpc>
              <a:spcBef>
                <a:spcPts val="600"/>
              </a:spcBef>
              <a:spcAft>
                <a:spcPts val="1200"/>
              </a:spcAft>
              <a:buNone/>
              <a:defRPr/>
            </a:pPr>
            <a:r>
              <a:rPr lang="tr" sz="2800" b="0" i="0" u="none" baseline="0" dirty="0"/>
              <a:t>Sorular:</a:t>
            </a:r>
          </a:p>
          <a:p>
            <a:pPr marL="514350" indent="-514350" algn="l" rtl="0">
              <a:lnSpc>
                <a:spcPct val="80000"/>
              </a:lnSpc>
              <a:spcBef>
                <a:spcPts val="600"/>
              </a:spcBef>
              <a:spcAft>
                <a:spcPts val="600"/>
              </a:spcAft>
              <a:buFont typeface="Arial" pitchFamily="34" charset="0"/>
              <a:buAutoNum type="arabicPeriod"/>
              <a:defRPr/>
            </a:pPr>
            <a:r>
              <a:rPr lang="tr" sz="2400" b="0" i="0" u="none" baseline="0" dirty="0"/>
              <a:t>Ülkenizde bir </a:t>
            </a:r>
            <a:r>
              <a:rPr lang="tr" sz="2400" b="1" i="0" u="none" baseline="0" dirty="0"/>
              <a:t>savcının </a:t>
            </a:r>
            <a:r>
              <a:rPr lang="tr" sz="2400" b="0" i="0" u="none" baseline="0" dirty="0"/>
              <a:t>bir Mahkemeden arama emri </a:t>
            </a:r>
            <a:r>
              <a:rPr lang="tr-TR" sz="2400" b="0" i="0" u="none" baseline="0" dirty="0"/>
              <a:t>talep etmek</a:t>
            </a:r>
            <a:r>
              <a:rPr lang="tr" sz="2400" b="0" i="0" u="none" baseline="0" dirty="0"/>
              <a:t> için </a:t>
            </a:r>
            <a:r>
              <a:rPr lang="tr" sz="2400" b="1" i="0" u="none" baseline="0" dirty="0"/>
              <a:t>ne kadar zamanı vardır</a:t>
            </a:r>
            <a:r>
              <a:rPr lang="tr" sz="2400" b="0" i="0" u="none" baseline="0" dirty="0"/>
              <a:t>? </a:t>
            </a:r>
            <a:endParaRPr lang="tr" sz="2400" dirty="0"/>
          </a:p>
          <a:p>
            <a:pPr marL="514350" indent="-514350" algn="l" rtl="0">
              <a:lnSpc>
                <a:spcPct val="80000"/>
              </a:lnSpc>
              <a:spcBef>
                <a:spcPts val="600"/>
              </a:spcBef>
              <a:spcAft>
                <a:spcPts val="600"/>
              </a:spcAft>
              <a:buFont typeface="Arial" pitchFamily="34" charset="0"/>
              <a:buAutoNum type="arabicPeriod"/>
              <a:defRPr/>
            </a:pPr>
            <a:r>
              <a:rPr lang="tr" sz="2400" b="0" i="0" u="none" baseline="0" dirty="0"/>
              <a:t>Savcının tüm taleplerinde mutlaka </a:t>
            </a:r>
            <a:r>
              <a:rPr lang="tr-TR" sz="2400" b="0" i="0" u="none" baseline="0" dirty="0"/>
              <a:t>belirtilmesi</a:t>
            </a:r>
            <a:r>
              <a:rPr lang="tr" sz="2400" b="0" i="0" u="none" baseline="0" dirty="0"/>
              <a:t> gereken unsurlar nelerdir?</a:t>
            </a:r>
            <a:endParaRPr lang="tr" sz="2400" dirty="0"/>
          </a:p>
          <a:p>
            <a:pPr marL="514350" indent="-514350" algn="l" rtl="0">
              <a:lnSpc>
                <a:spcPct val="80000"/>
              </a:lnSpc>
              <a:spcBef>
                <a:spcPts val="600"/>
              </a:spcBef>
              <a:spcAft>
                <a:spcPts val="600"/>
              </a:spcAft>
              <a:buFont typeface="Arial" pitchFamily="34" charset="0"/>
              <a:buAutoNum type="arabicPeriod"/>
              <a:defRPr/>
            </a:pPr>
            <a:r>
              <a:rPr lang="tr" sz="2400" b="1" i="0" u="none" baseline="0" dirty="0"/>
              <a:t>Mahkemenin </a:t>
            </a:r>
            <a:r>
              <a:rPr lang="tr" sz="2400" b="0" i="0" u="none" baseline="0" dirty="0"/>
              <a:t>savcının talebi konusunda </a:t>
            </a:r>
            <a:r>
              <a:rPr lang="tr" sz="2400" b="1" i="0" u="none" baseline="0" dirty="0"/>
              <a:t>karar vermek için ne kadar zamanı vardır?</a:t>
            </a:r>
            <a:r>
              <a:rPr lang="tr" sz="2400" b="0" i="0" u="none" baseline="0" dirty="0"/>
              <a:t> </a:t>
            </a:r>
            <a:endParaRPr lang="tr" sz="2400" dirty="0"/>
          </a:p>
          <a:p>
            <a:pPr marL="514350" indent="-514350" algn="l" rtl="0">
              <a:lnSpc>
                <a:spcPct val="80000"/>
              </a:lnSpc>
              <a:spcBef>
                <a:spcPts val="600"/>
              </a:spcBef>
              <a:spcAft>
                <a:spcPts val="600"/>
              </a:spcAft>
              <a:buFont typeface="Arial" pitchFamily="34" charset="0"/>
              <a:buAutoNum type="arabicPeriod"/>
              <a:defRPr/>
            </a:pPr>
            <a:r>
              <a:rPr lang="tr" sz="2400" b="0" i="0" u="none" baseline="0" dirty="0"/>
              <a:t>Mahkemenin talebi yerine getirmemesi ya da reddetmesi durumunda savcının başvurabileceği bir hukuki çare var mıdır? </a:t>
            </a:r>
            <a:endParaRPr lang="tr" sz="2400" dirty="0"/>
          </a:p>
          <a:p>
            <a:pPr marL="914400" lvl="1" indent="-514350" algn="l" rtl="0">
              <a:lnSpc>
                <a:spcPct val="80000"/>
              </a:lnSpc>
              <a:spcBef>
                <a:spcPts val="600"/>
              </a:spcBef>
              <a:spcAft>
                <a:spcPts val="600"/>
              </a:spcAft>
              <a:buFont typeface="+mj-lt"/>
              <a:buAutoNum type="alphaLcParenR"/>
              <a:defRPr/>
            </a:pPr>
            <a:r>
              <a:rPr lang="tr" sz="2000" b="0" i="0" u="none" baseline="0" dirty="0"/>
              <a:t>Cevap evetse – savcı bu itirazı ne zaman yapabilir ve itiraz</a:t>
            </a:r>
            <a:r>
              <a:rPr lang="tr-TR" sz="2000" b="0" i="0" u="none" baseline="0" dirty="0"/>
              <a:t>ı</a:t>
            </a:r>
            <a:r>
              <a:rPr lang="tr" sz="2000" b="0" i="0" u="none" baseline="0" dirty="0"/>
              <a:t> kim karar</a:t>
            </a:r>
            <a:r>
              <a:rPr lang="tr-TR" sz="2000" b="0" i="0" u="none" baseline="0" dirty="0"/>
              <a:t>a</a:t>
            </a:r>
            <a:r>
              <a:rPr lang="tr" sz="2000" b="0" i="0" u="none" baseline="0" dirty="0"/>
              <a:t> </a:t>
            </a:r>
            <a:r>
              <a:rPr lang="tr-TR" sz="2000" b="0" i="0" u="none" baseline="0" dirty="0"/>
              <a:t>bağlar</a:t>
            </a:r>
            <a:r>
              <a:rPr lang="tr" sz="2000" b="0" i="0" u="none" baseline="0" dirty="0"/>
              <a:t>?</a:t>
            </a:r>
            <a:endParaRPr lang="tr" sz="2000" dirty="0"/>
          </a:p>
          <a:p>
            <a:pPr marL="514350" indent="-514350" algn="l" rtl="0">
              <a:lnSpc>
                <a:spcPct val="80000"/>
              </a:lnSpc>
              <a:spcBef>
                <a:spcPts val="600"/>
              </a:spcBef>
              <a:spcAft>
                <a:spcPts val="600"/>
              </a:spcAft>
              <a:buFont typeface="Arial" pitchFamily="34" charset="0"/>
              <a:buAutoNum type="arabicPeriod"/>
              <a:defRPr/>
            </a:pPr>
            <a:r>
              <a:rPr lang="tr" sz="2400" b="0" i="0" u="none" baseline="0" dirty="0"/>
              <a:t>Mahkeme kararının şüpheliye bildirilmesi gerekli midir? </a:t>
            </a:r>
          </a:p>
          <a:p>
            <a:pPr marL="914400" lvl="1" indent="-514350" algn="l" rtl="0">
              <a:lnSpc>
                <a:spcPct val="80000"/>
              </a:lnSpc>
              <a:spcBef>
                <a:spcPts val="600"/>
              </a:spcBef>
              <a:spcAft>
                <a:spcPts val="600"/>
              </a:spcAft>
              <a:buFont typeface="+mj-lt"/>
              <a:buAutoNum type="alphaLcParenR"/>
              <a:defRPr/>
            </a:pPr>
            <a:r>
              <a:rPr lang="tr" sz="2000" b="0" i="0" u="none" baseline="0" dirty="0"/>
              <a:t>evetse – ne zaman?</a:t>
            </a:r>
          </a:p>
          <a:p>
            <a:pPr marL="514350" indent="-514350" algn="l" rtl="0">
              <a:spcBef>
                <a:spcPts val="600"/>
              </a:spcBef>
              <a:spcAft>
                <a:spcPts val="600"/>
              </a:spcAft>
              <a:buFont typeface="Arial" pitchFamily="34" charset="0"/>
              <a:buAutoNum type="arabicPeriod"/>
              <a:defRPr/>
            </a:pPr>
            <a:endParaRPr lang="tr" sz="2400" dirty="0"/>
          </a:p>
          <a:p>
            <a:pPr marL="514350" indent="-514350" algn="l" rtl="0">
              <a:spcBef>
                <a:spcPts val="600"/>
              </a:spcBef>
              <a:spcAft>
                <a:spcPts val="600"/>
              </a:spcAft>
              <a:buFont typeface="Arial" pitchFamily="34" charset="0"/>
              <a:buAutoNum type="arabicPeriod"/>
              <a:defRPr/>
            </a:pPr>
            <a:endParaRPr lang="tr" sz="2400" dirty="0"/>
          </a:p>
          <a:p>
            <a:pPr marL="514350" indent="-514350" algn="l" rtl="0">
              <a:spcBef>
                <a:spcPts val="600"/>
              </a:spcBef>
              <a:spcAft>
                <a:spcPts val="600"/>
              </a:spcAft>
              <a:buFont typeface="Arial" pitchFamily="34" charset="0"/>
              <a:buAutoNum type="arabicPeriod"/>
              <a:defRPr/>
            </a:pPr>
            <a:endParaRPr lang="tr" sz="2800" dirty="0"/>
          </a:p>
        </p:txBody>
      </p:sp>
      <p:sp>
        <p:nvSpPr>
          <p:cNvPr id="5" name="Title 1"/>
          <p:cNvSpPr>
            <a:spLocks noGrp="1"/>
          </p:cNvSpPr>
          <p:nvPr>
            <p:ph type="title"/>
          </p:nvPr>
        </p:nvSpPr>
        <p:spPr>
          <a:xfrm>
            <a:off x="457200" y="274638"/>
            <a:ext cx="8229600" cy="860425"/>
          </a:xfrm>
        </p:spPr>
        <p:txBody>
          <a:bodyPr/>
          <a:lstStyle/>
          <a:p>
            <a:pPr rtl="0"/>
            <a:r>
              <a:rPr lang="tr" b="1" i="0" u="none" baseline="0"/>
              <a:t>Vaka çalışması 1</a:t>
            </a:r>
            <a:r>
              <a:rPr lang="tr" b="0" i="0" u="none" baseline="0"/>
              <a:t> (devam)</a:t>
            </a:r>
            <a:endParaRPr lang="tr" altLang="x-none" dirty="0"/>
          </a:p>
        </p:txBody>
      </p:sp>
      <p:sp>
        <p:nvSpPr>
          <p:cNvPr id="4" name="Slide Number Placeholder 3"/>
          <p:cNvSpPr>
            <a:spLocks noGrp="1"/>
          </p:cNvSpPr>
          <p:nvPr>
            <p:ph type="sldNum" sz="quarter" idx="12"/>
          </p:nvPr>
        </p:nvSpPr>
        <p:spPr bwMode="auto">
          <a:xfrm>
            <a:off x="6553200" y="6356350"/>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r" rtl="0">
              <a:spcBef>
                <a:spcPct val="0"/>
              </a:spcBef>
              <a:buFontTx/>
              <a:buNone/>
            </a:pPr>
            <a:fld id="{3F4A90D2-2E43-4381-AEB7-9DE9DBBFCE4E}" type="slidenum">
              <a:rPr sz="1200">
                <a:solidFill>
                  <a:srgbClr val="898989"/>
                </a:solidFill>
              </a:rPr>
              <a:pPr>
                <a:spcBef>
                  <a:spcPct val="0"/>
                </a:spcBef>
                <a:buFontTx/>
                <a:buNone/>
              </a:pPr>
              <a:t>90</a:t>
            </a:fld>
            <a:endParaRPr lang="tr" altLang="x-none" sz="1200" dirty="0">
              <a:solidFill>
                <a:srgbClr val="898989"/>
              </a:solidFill>
            </a:endParaRPr>
          </a:p>
        </p:txBody>
      </p:sp>
    </p:spTree>
    <p:extLst>
      <p:ext uri="{BB962C8B-B14F-4D97-AF65-F5344CB8AC3E}">
        <p14:creationId xmlns:p14="http://schemas.microsoft.com/office/powerpoint/2010/main" val="309574710"/>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Content Placeholder 2"/>
          <p:cNvSpPr>
            <a:spLocks noGrp="1"/>
          </p:cNvSpPr>
          <p:nvPr>
            <p:ph sz="quarter" idx="1"/>
          </p:nvPr>
        </p:nvSpPr>
        <p:spPr>
          <a:xfrm>
            <a:off x="457200" y="1766169"/>
            <a:ext cx="8229600" cy="4537793"/>
          </a:xfrm>
        </p:spPr>
        <p:txBody>
          <a:bodyPr rtlCol="0">
            <a:normAutofit fontScale="85000" lnSpcReduction="10000"/>
          </a:bodyPr>
          <a:lstStyle/>
          <a:p>
            <a:pPr algn="l" rtl="0" eaLnBrk="1" fontAlgn="auto" hangingPunct="1">
              <a:lnSpc>
                <a:spcPct val="120000"/>
              </a:lnSpc>
              <a:spcBef>
                <a:spcPts val="600"/>
              </a:spcBef>
              <a:spcAft>
                <a:spcPts val="1200"/>
              </a:spcAft>
              <a:buFont typeface="Arial"/>
              <a:buChar char="•"/>
              <a:defRPr/>
            </a:pPr>
            <a:r>
              <a:rPr lang="tr" b="0" i="0" u="none" baseline="0"/>
              <a:t>Polis şüphelinin evini aradı, dizüstü bilgisayarına ve akıllı telefonuna el koydu - herhangi bir veri depolama cihazı bulunamadı,</a:t>
            </a:r>
          </a:p>
          <a:p>
            <a:pPr algn="l" rtl="0" eaLnBrk="1" fontAlgn="auto" hangingPunct="1">
              <a:lnSpc>
                <a:spcPct val="120000"/>
              </a:lnSpc>
              <a:spcBef>
                <a:spcPts val="600"/>
              </a:spcBef>
              <a:spcAft>
                <a:spcPts val="1200"/>
              </a:spcAft>
              <a:buFont typeface="Arial"/>
              <a:buChar char="•"/>
              <a:defRPr/>
            </a:pPr>
            <a:r>
              <a:rPr lang="tr" b="0" i="0" u="none" baseline="0"/>
              <a:t>Arama ve el koyma tedbirleri, mağdur ile şüpheli arasında gerçekleşen tüm haberleşmelerin bütün içeriğini ve bilgisayar sisteminde çocuk pornografisi bulundurma suçu şüphesini doğruladı.</a:t>
            </a:r>
          </a:p>
          <a:p>
            <a:pPr marL="0" indent="0" algn="l" rtl="0" eaLnBrk="1" fontAlgn="auto" hangingPunct="1">
              <a:lnSpc>
                <a:spcPct val="120000"/>
              </a:lnSpc>
              <a:spcBef>
                <a:spcPts val="600"/>
              </a:spcBef>
              <a:spcAft>
                <a:spcPts val="1200"/>
              </a:spcAft>
              <a:buFont typeface="Arial" pitchFamily="34" charset="0"/>
              <a:buNone/>
              <a:defRPr/>
            </a:pPr>
            <a:r>
              <a:rPr lang="tr" b="0" i="0" u="none" baseline="0"/>
              <a:t> </a:t>
            </a:r>
          </a:p>
        </p:txBody>
      </p:sp>
      <p:sp>
        <p:nvSpPr>
          <p:cNvPr id="5" name="Title 1"/>
          <p:cNvSpPr>
            <a:spLocks noGrp="1"/>
          </p:cNvSpPr>
          <p:nvPr>
            <p:ph type="title"/>
          </p:nvPr>
        </p:nvSpPr>
        <p:spPr>
          <a:xfrm>
            <a:off x="457200" y="274638"/>
            <a:ext cx="8229600" cy="860425"/>
          </a:xfrm>
        </p:spPr>
        <p:txBody>
          <a:bodyPr/>
          <a:lstStyle/>
          <a:p>
            <a:pPr rtl="0"/>
            <a:r>
              <a:rPr lang="tr" b="1" i="0" u="none" baseline="0"/>
              <a:t>Vaka çalışması 1</a:t>
            </a:r>
            <a:r>
              <a:rPr lang="tr" b="0" i="0" u="none" baseline="0"/>
              <a:t> (devam)</a:t>
            </a:r>
            <a:endParaRPr lang="tr" altLang="x-none" dirty="0"/>
          </a:p>
        </p:txBody>
      </p:sp>
      <p:sp>
        <p:nvSpPr>
          <p:cNvPr id="4" name="Slide Number Placeholder 3"/>
          <p:cNvSpPr>
            <a:spLocks noGrp="1"/>
          </p:cNvSpPr>
          <p:nvPr>
            <p:ph type="sldNum" sz="quarter" idx="12"/>
          </p:nvPr>
        </p:nvSpPr>
        <p:spPr bwMode="auto">
          <a:xfrm>
            <a:off x="6553200" y="6356350"/>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r" rtl="0">
              <a:spcBef>
                <a:spcPct val="0"/>
              </a:spcBef>
              <a:buFontTx/>
              <a:buNone/>
            </a:pPr>
            <a:fld id="{3F4A90D2-2E43-4381-AEB7-9DE9DBBFCE4E}" type="slidenum">
              <a:rPr sz="1200">
                <a:solidFill>
                  <a:srgbClr val="898989"/>
                </a:solidFill>
              </a:rPr>
              <a:pPr>
                <a:spcBef>
                  <a:spcPct val="0"/>
                </a:spcBef>
                <a:buFontTx/>
                <a:buNone/>
              </a:pPr>
              <a:t>91</a:t>
            </a:fld>
            <a:endParaRPr lang="tr" altLang="x-none" sz="1200" dirty="0">
              <a:solidFill>
                <a:srgbClr val="898989"/>
              </a:solidFill>
            </a:endParaRPr>
          </a:p>
        </p:txBody>
      </p:sp>
    </p:spTree>
    <p:extLst>
      <p:ext uri="{BB962C8B-B14F-4D97-AF65-F5344CB8AC3E}">
        <p14:creationId xmlns:p14="http://schemas.microsoft.com/office/powerpoint/2010/main" val="3870843140"/>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zervirano mjesto sadržaja 2"/>
          <p:cNvSpPr>
            <a:spLocks noGrp="1"/>
          </p:cNvSpPr>
          <p:nvPr>
            <p:ph idx="1"/>
          </p:nvPr>
        </p:nvSpPr>
        <p:spPr>
          <a:xfrm>
            <a:off x="457200" y="1929008"/>
            <a:ext cx="8229600" cy="4197155"/>
          </a:xfrm>
        </p:spPr>
        <p:txBody>
          <a:bodyPr/>
          <a:lstStyle/>
          <a:p>
            <a:pPr marL="0" indent="0" algn="l" rtl="0">
              <a:buNone/>
              <a:defRPr/>
            </a:pPr>
            <a:r>
              <a:rPr lang="tr" b="0" i="0" u="none" baseline="0" dirty="0"/>
              <a:t>Soru:</a:t>
            </a:r>
          </a:p>
          <a:p>
            <a:pPr marL="0" indent="0" algn="l" rtl="0">
              <a:buFont typeface="Arial" pitchFamily="34" charset="0"/>
              <a:buNone/>
              <a:defRPr/>
            </a:pPr>
            <a:endParaRPr lang="tr" dirty="0"/>
          </a:p>
          <a:p>
            <a:pPr marL="0" indent="0" algn="l" rtl="0">
              <a:buFont typeface="Arial" pitchFamily="34" charset="0"/>
              <a:buNone/>
              <a:defRPr/>
            </a:pPr>
            <a:r>
              <a:rPr lang="tr" b="0" i="0" u="none" baseline="0" dirty="0"/>
              <a:t>Hangi fiili faaliyetler "bilgisayarda arama yapma" usul tedbirinin kapsamında değerlendirilir?</a:t>
            </a:r>
          </a:p>
          <a:p>
            <a:pPr marL="0" indent="0" algn="l" rtl="0">
              <a:buFont typeface="Arial" pitchFamily="34" charset="0"/>
              <a:buNone/>
              <a:defRPr/>
            </a:pPr>
            <a:endParaRPr lang="tr" dirty="0"/>
          </a:p>
        </p:txBody>
      </p:sp>
      <p:sp>
        <p:nvSpPr>
          <p:cNvPr id="5" name="Title 1"/>
          <p:cNvSpPr>
            <a:spLocks noGrp="1"/>
          </p:cNvSpPr>
          <p:nvPr>
            <p:ph type="title"/>
          </p:nvPr>
        </p:nvSpPr>
        <p:spPr>
          <a:xfrm>
            <a:off x="457200" y="274638"/>
            <a:ext cx="8229600" cy="860425"/>
          </a:xfrm>
        </p:spPr>
        <p:txBody>
          <a:bodyPr/>
          <a:lstStyle/>
          <a:p>
            <a:pPr rtl="0"/>
            <a:r>
              <a:rPr lang="tr" b="1" i="0" u="none" baseline="0"/>
              <a:t>Vaka çalışması 1</a:t>
            </a:r>
            <a:r>
              <a:rPr lang="tr" b="0" i="0" u="none" baseline="0"/>
              <a:t> (devam)</a:t>
            </a:r>
            <a:endParaRPr lang="tr" altLang="x-none" dirty="0"/>
          </a:p>
        </p:txBody>
      </p:sp>
      <p:sp>
        <p:nvSpPr>
          <p:cNvPr id="4" name="Slide Number Placeholder 3"/>
          <p:cNvSpPr>
            <a:spLocks noGrp="1"/>
          </p:cNvSpPr>
          <p:nvPr>
            <p:ph type="sldNum" sz="quarter" idx="12"/>
          </p:nvPr>
        </p:nvSpPr>
        <p:spPr bwMode="auto">
          <a:xfrm>
            <a:off x="6553200" y="6356350"/>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r" rtl="0">
              <a:spcBef>
                <a:spcPct val="0"/>
              </a:spcBef>
              <a:buFontTx/>
              <a:buNone/>
            </a:pPr>
            <a:fld id="{3F4A90D2-2E43-4381-AEB7-9DE9DBBFCE4E}" type="slidenum">
              <a:rPr sz="1200">
                <a:solidFill>
                  <a:srgbClr val="898989"/>
                </a:solidFill>
              </a:rPr>
              <a:pPr>
                <a:spcBef>
                  <a:spcPct val="0"/>
                </a:spcBef>
                <a:buFontTx/>
                <a:buNone/>
              </a:pPr>
              <a:t>92</a:t>
            </a:fld>
            <a:endParaRPr lang="tr" altLang="x-none" sz="1200" dirty="0">
              <a:solidFill>
                <a:srgbClr val="898989"/>
              </a:solidFill>
            </a:endParaRPr>
          </a:p>
        </p:txBody>
      </p:sp>
    </p:spTree>
    <p:extLst>
      <p:ext uri="{BB962C8B-B14F-4D97-AF65-F5344CB8AC3E}">
        <p14:creationId xmlns:p14="http://schemas.microsoft.com/office/powerpoint/2010/main" val="1255902519"/>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zervirano mjesto sadržaja 2"/>
          <p:cNvSpPr>
            <a:spLocks noGrp="1"/>
          </p:cNvSpPr>
          <p:nvPr>
            <p:ph idx="1"/>
          </p:nvPr>
        </p:nvSpPr>
        <p:spPr>
          <a:xfrm>
            <a:off x="457200" y="1841326"/>
            <a:ext cx="8229600" cy="4284837"/>
          </a:xfrm>
        </p:spPr>
        <p:txBody>
          <a:bodyPr>
            <a:normAutofit/>
          </a:bodyPr>
          <a:lstStyle/>
          <a:p>
            <a:pPr algn="l" rtl="0" eaLnBrk="1" hangingPunct="1">
              <a:spcBef>
                <a:spcPts val="600"/>
              </a:spcBef>
              <a:spcAft>
                <a:spcPts val="1200"/>
              </a:spcAft>
            </a:pPr>
            <a:r>
              <a:rPr lang="tr" sz="2800" b="0" i="0" u="none" baseline="0"/>
              <a:t>Savcı iddianameyi hazırladı</a:t>
            </a:r>
          </a:p>
          <a:p>
            <a:pPr algn="l" rtl="0" eaLnBrk="1" hangingPunct="1">
              <a:spcBef>
                <a:spcPts val="600"/>
              </a:spcBef>
              <a:spcAft>
                <a:spcPts val="1200"/>
              </a:spcAft>
            </a:pPr>
            <a:r>
              <a:rPr lang="tr" sz="2800" b="0" i="0" u="none" baseline="0"/>
              <a:t>Toplanan elektronik deliller bir DVD'ye kaydedildi, fotoğraflar da kâğıda basıldı </a:t>
            </a:r>
          </a:p>
          <a:p>
            <a:pPr algn="l" rtl="0" eaLnBrk="1" hangingPunct="1">
              <a:spcBef>
                <a:spcPts val="600"/>
              </a:spcBef>
              <a:spcAft>
                <a:spcPts val="1200"/>
              </a:spcAft>
            </a:pPr>
            <a:r>
              <a:rPr lang="tr" sz="2800" b="0" i="0" u="none" baseline="0"/>
              <a:t>Mahkeme iddianameyi kabul etti</a:t>
            </a:r>
          </a:p>
          <a:p>
            <a:pPr algn="l" rtl="0" eaLnBrk="1" hangingPunct="1">
              <a:spcBef>
                <a:spcPts val="600"/>
              </a:spcBef>
              <a:spcAft>
                <a:spcPts val="1200"/>
              </a:spcAft>
            </a:pPr>
            <a:r>
              <a:rPr lang="tr" sz="2800" b="0" i="0" u="none" baseline="0"/>
              <a:t>Duruşmada suçlu suçunu kabul etti ve 1 yıl hapis cezasına mahkûm edildi (Hırvatistan Mahkemesi)</a:t>
            </a:r>
          </a:p>
          <a:p>
            <a:pPr algn="l" rtl="0" eaLnBrk="1" hangingPunct="1">
              <a:spcBef>
                <a:spcPts val="600"/>
              </a:spcBef>
              <a:spcAft>
                <a:spcPts val="1200"/>
              </a:spcAft>
            </a:pPr>
            <a:endParaRPr lang="tr" altLang="x-none" sz="2800" dirty="0"/>
          </a:p>
        </p:txBody>
      </p:sp>
      <p:sp>
        <p:nvSpPr>
          <p:cNvPr id="5" name="Title 1"/>
          <p:cNvSpPr>
            <a:spLocks noGrp="1"/>
          </p:cNvSpPr>
          <p:nvPr>
            <p:ph type="title"/>
          </p:nvPr>
        </p:nvSpPr>
        <p:spPr>
          <a:xfrm>
            <a:off x="457200" y="274638"/>
            <a:ext cx="8229600" cy="860425"/>
          </a:xfrm>
        </p:spPr>
        <p:txBody>
          <a:bodyPr/>
          <a:lstStyle/>
          <a:p>
            <a:pPr rtl="0"/>
            <a:r>
              <a:rPr lang="tr" b="1" i="0" u="none" baseline="0"/>
              <a:t>Vaka çalışması 1</a:t>
            </a:r>
            <a:r>
              <a:rPr lang="tr" b="0" i="0" u="none" baseline="0"/>
              <a:t> (devam)</a:t>
            </a:r>
            <a:endParaRPr lang="tr" altLang="x-none" dirty="0"/>
          </a:p>
        </p:txBody>
      </p:sp>
      <p:sp>
        <p:nvSpPr>
          <p:cNvPr id="4" name="Slide Number Placeholder 3"/>
          <p:cNvSpPr>
            <a:spLocks noGrp="1"/>
          </p:cNvSpPr>
          <p:nvPr>
            <p:ph type="sldNum" sz="quarter" idx="12"/>
          </p:nvPr>
        </p:nvSpPr>
        <p:spPr bwMode="auto">
          <a:xfrm>
            <a:off x="6553200" y="6356350"/>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r" rtl="0">
              <a:spcBef>
                <a:spcPct val="0"/>
              </a:spcBef>
              <a:buFontTx/>
              <a:buNone/>
            </a:pPr>
            <a:fld id="{3F4A90D2-2E43-4381-AEB7-9DE9DBBFCE4E}" type="slidenum">
              <a:rPr sz="1200">
                <a:solidFill>
                  <a:srgbClr val="898989"/>
                </a:solidFill>
              </a:rPr>
              <a:pPr>
                <a:spcBef>
                  <a:spcPct val="0"/>
                </a:spcBef>
                <a:buFontTx/>
                <a:buNone/>
              </a:pPr>
              <a:t>93</a:t>
            </a:fld>
            <a:endParaRPr lang="tr" altLang="x-none" sz="1200" dirty="0">
              <a:solidFill>
                <a:srgbClr val="898989"/>
              </a:solidFill>
            </a:endParaRPr>
          </a:p>
        </p:txBody>
      </p:sp>
    </p:spTree>
    <p:extLst>
      <p:ext uri="{BB962C8B-B14F-4D97-AF65-F5344CB8AC3E}">
        <p14:creationId xmlns:p14="http://schemas.microsoft.com/office/powerpoint/2010/main" val="2920041267"/>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zervirano mjesto sadržaja 2"/>
          <p:cNvSpPr>
            <a:spLocks noGrp="1"/>
          </p:cNvSpPr>
          <p:nvPr>
            <p:ph idx="1"/>
          </p:nvPr>
        </p:nvSpPr>
        <p:spPr>
          <a:xfrm>
            <a:off x="457200" y="1537570"/>
            <a:ext cx="8229600" cy="4625235"/>
          </a:xfrm>
        </p:spPr>
        <p:txBody>
          <a:bodyPr>
            <a:normAutofit fontScale="92500" lnSpcReduction="10000"/>
          </a:bodyPr>
          <a:lstStyle/>
          <a:p>
            <a:pPr marL="0" indent="0" algn="l" rtl="0">
              <a:spcBef>
                <a:spcPts val="600"/>
              </a:spcBef>
              <a:spcAft>
                <a:spcPts val="1200"/>
              </a:spcAft>
              <a:buNone/>
              <a:defRPr/>
            </a:pPr>
            <a:r>
              <a:rPr lang="tr" sz="2800" b="0" i="0" u="none" baseline="0"/>
              <a:t>Sorular:</a:t>
            </a:r>
          </a:p>
          <a:p>
            <a:pPr marL="514350" indent="-514350" algn="l" rtl="0">
              <a:spcBef>
                <a:spcPts val="600"/>
              </a:spcBef>
              <a:spcAft>
                <a:spcPts val="600"/>
              </a:spcAft>
              <a:buFont typeface="Arial" pitchFamily="34" charset="0"/>
              <a:buAutoNum type="arabicPeriod"/>
              <a:defRPr/>
            </a:pPr>
            <a:endParaRPr lang="tr" altLang="x-none" sz="2400" b="1" dirty="0"/>
          </a:p>
          <a:p>
            <a:pPr marL="514350" indent="-514350" algn="l" rtl="0">
              <a:spcBef>
                <a:spcPts val="600"/>
              </a:spcBef>
              <a:spcAft>
                <a:spcPts val="600"/>
              </a:spcAft>
              <a:buFont typeface="Arial" pitchFamily="34" charset="0"/>
              <a:buAutoNum type="arabicPeriod"/>
              <a:defRPr/>
            </a:pPr>
            <a:r>
              <a:rPr lang="tr" sz="2400" b="0" i="0" u="none" baseline="0"/>
              <a:t>Ülkenizde </a:t>
            </a:r>
            <a:r>
              <a:rPr lang="tr" sz="2400" b="1" i="0" u="none" baseline="0"/>
              <a:t>Mahkemeler </a:t>
            </a:r>
            <a:r>
              <a:rPr lang="tr" sz="2400" b="0" i="0" u="none" baseline="0"/>
              <a:t>mahkeme salonlarında </a:t>
            </a:r>
            <a:r>
              <a:rPr lang="tr" sz="2400" b="1" i="0" u="none" baseline="0"/>
              <a:t>genellikle hangi ekipmanları kullanır?</a:t>
            </a:r>
            <a:r>
              <a:rPr lang="tr" sz="2400" b="0" i="0" u="none" baseline="0"/>
              <a:t>  </a:t>
            </a:r>
            <a:endParaRPr lang="tr" sz="2400" dirty="0"/>
          </a:p>
          <a:p>
            <a:pPr marL="514350" indent="-514350" algn="l" rtl="0">
              <a:spcBef>
                <a:spcPts val="600"/>
              </a:spcBef>
              <a:spcAft>
                <a:spcPts val="600"/>
              </a:spcAft>
              <a:buFont typeface="Arial" pitchFamily="34" charset="0"/>
              <a:buAutoNum type="arabicPeriod"/>
              <a:defRPr/>
            </a:pPr>
            <a:endParaRPr lang="tr" altLang="x-none" sz="2400" dirty="0"/>
          </a:p>
          <a:p>
            <a:pPr marL="514350" indent="-514350" algn="l" rtl="0">
              <a:spcBef>
                <a:spcPts val="600"/>
              </a:spcBef>
              <a:spcAft>
                <a:spcPts val="600"/>
              </a:spcAft>
              <a:buFont typeface="Arial" pitchFamily="34" charset="0"/>
              <a:buAutoNum type="arabicPeriod"/>
              <a:defRPr/>
            </a:pPr>
            <a:r>
              <a:rPr lang="tr" sz="2400" b="0" i="0" u="none" baseline="0"/>
              <a:t>Ülkenizdeki tüm mahkeme salonları gerekli ekipmanlara sahip midir? </a:t>
            </a:r>
          </a:p>
          <a:p>
            <a:pPr marL="514350" indent="-514350" algn="l" rtl="0">
              <a:spcBef>
                <a:spcPts val="600"/>
              </a:spcBef>
              <a:spcAft>
                <a:spcPts val="600"/>
              </a:spcAft>
              <a:buFont typeface="Arial" pitchFamily="34" charset="0"/>
              <a:buAutoNum type="arabicPeriod"/>
              <a:defRPr/>
            </a:pPr>
            <a:endParaRPr lang="tr" altLang="x-none" sz="2400" b="1" dirty="0"/>
          </a:p>
          <a:p>
            <a:pPr marL="514350" indent="-514350" algn="l" rtl="0">
              <a:spcBef>
                <a:spcPts val="600"/>
              </a:spcBef>
              <a:spcAft>
                <a:spcPts val="600"/>
              </a:spcAft>
              <a:buFont typeface="Arial" pitchFamily="34" charset="0"/>
              <a:buAutoNum type="arabicPeriod"/>
              <a:defRPr/>
            </a:pPr>
            <a:r>
              <a:rPr lang="tr" sz="2400" b="1" i="0" u="none" baseline="0"/>
              <a:t>Sanık bilgisayarını başka birinin kullandığını, </a:t>
            </a:r>
            <a:r>
              <a:rPr lang="tr" sz="2400" b="0" i="0" u="none" baseline="0"/>
              <a:t>birinin bilgisayarına yasadışı şekilde eriştiğini ya da birinin şifresini çaldığını </a:t>
            </a:r>
            <a:r>
              <a:rPr lang="tr" sz="2400" b="1" i="0" u="none" baseline="0"/>
              <a:t>iddia ederse ne olur?</a:t>
            </a:r>
            <a:r>
              <a:rPr lang="tr" sz="2400" b="0" i="0" u="none" baseline="0"/>
              <a:t> </a:t>
            </a:r>
            <a:endParaRPr lang="tr" sz="2400" dirty="0"/>
          </a:p>
        </p:txBody>
      </p:sp>
      <p:sp>
        <p:nvSpPr>
          <p:cNvPr id="5" name="Title 1"/>
          <p:cNvSpPr>
            <a:spLocks noGrp="1"/>
          </p:cNvSpPr>
          <p:nvPr>
            <p:ph type="title"/>
          </p:nvPr>
        </p:nvSpPr>
        <p:spPr>
          <a:xfrm>
            <a:off x="457200" y="274638"/>
            <a:ext cx="8229600" cy="860425"/>
          </a:xfrm>
        </p:spPr>
        <p:txBody>
          <a:bodyPr/>
          <a:lstStyle/>
          <a:p>
            <a:pPr rtl="0"/>
            <a:r>
              <a:rPr lang="tr" b="1" i="0" u="none" baseline="0"/>
              <a:t>Vaka çalışması 1</a:t>
            </a:r>
            <a:r>
              <a:rPr lang="tr" b="0" i="0" u="none" baseline="0"/>
              <a:t> (devam)</a:t>
            </a:r>
            <a:endParaRPr lang="tr" altLang="x-none" dirty="0"/>
          </a:p>
        </p:txBody>
      </p:sp>
      <p:sp>
        <p:nvSpPr>
          <p:cNvPr id="4" name="Slide Number Placeholder 3"/>
          <p:cNvSpPr>
            <a:spLocks noGrp="1"/>
          </p:cNvSpPr>
          <p:nvPr>
            <p:ph type="sldNum" sz="quarter" idx="12"/>
          </p:nvPr>
        </p:nvSpPr>
        <p:spPr bwMode="auto">
          <a:xfrm>
            <a:off x="6553200" y="6356350"/>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r" rtl="0">
              <a:spcBef>
                <a:spcPct val="0"/>
              </a:spcBef>
              <a:buFontTx/>
              <a:buNone/>
            </a:pPr>
            <a:fld id="{3F4A90D2-2E43-4381-AEB7-9DE9DBBFCE4E}" type="slidenum">
              <a:rPr sz="1200">
                <a:solidFill>
                  <a:srgbClr val="898989"/>
                </a:solidFill>
              </a:rPr>
              <a:pPr>
                <a:spcBef>
                  <a:spcPct val="0"/>
                </a:spcBef>
                <a:buFontTx/>
                <a:buNone/>
              </a:pPr>
              <a:t>94</a:t>
            </a:fld>
            <a:endParaRPr lang="tr" altLang="x-none" sz="1200" dirty="0">
              <a:solidFill>
                <a:srgbClr val="898989"/>
              </a:solidFill>
            </a:endParaRPr>
          </a:p>
        </p:txBody>
      </p:sp>
    </p:spTree>
    <p:extLst>
      <p:ext uri="{BB962C8B-B14F-4D97-AF65-F5344CB8AC3E}">
        <p14:creationId xmlns:p14="http://schemas.microsoft.com/office/powerpoint/2010/main" val="3988707467"/>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zervirano mjesto sadržaja 2"/>
          <p:cNvSpPr>
            <a:spLocks noGrp="1"/>
          </p:cNvSpPr>
          <p:nvPr>
            <p:ph idx="1"/>
          </p:nvPr>
        </p:nvSpPr>
        <p:spPr/>
        <p:txBody>
          <a:bodyPr>
            <a:normAutofit fontScale="92500"/>
          </a:bodyPr>
          <a:lstStyle/>
          <a:p>
            <a:pPr algn="l" rtl="0" eaLnBrk="1" hangingPunct="1">
              <a:spcBef>
                <a:spcPts val="600"/>
              </a:spcBef>
              <a:spcAft>
                <a:spcPts val="1200"/>
              </a:spcAft>
            </a:pPr>
            <a:r>
              <a:rPr lang="tr" b="0" i="0" u="none" baseline="0" dirty="0"/>
              <a:t>1. vaka </a:t>
            </a:r>
            <a:r>
              <a:rPr lang="tr-TR" b="0" i="0" u="none" baseline="0" dirty="0" smtClean="0"/>
              <a:t>çalışması</a:t>
            </a:r>
            <a:r>
              <a:rPr lang="tr-TR" dirty="0" smtClean="0"/>
              <a:t>yla</a:t>
            </a:r>
            <a:r>
              <a:rPr lang="tr-TR" b="0" i="0" u="none" baseline="0" dirty="0" smtClean="0"/>
              <a:t> </a:t>
            </a:r>
            <a:r>
              <a:rPr lang="tr" b="0" i="0" u="none" baseline="0" dirty="0" smtClean="0"/>
              <a:t>neredeyse</a:t>
            </a:r>
            <a:r>
              <a:rPr lang="tr-TR" b="0" i="0" u="none" baseline="0" dirty="0" smtClean="0"/>
              <a:t> </a:t>
            </a:r>
            <a:r>
              <a:rPr lang="tr-TR" b="0" i="0" u="none" baseline="0" dirty="0"/>
              <a:t>aynı</a:t>
            </a:r>
            <a:r>
              <a:rPr lang="tr" b="0" i="0" u="none" baseline="0" dirty="0"/>
              <a:t> olan başka bir vakada soruşturma Sırbistan'daki bir IP adresini ortaya çıkardı. </a:t>
            </a:r>
          </a:p>
          <a:p>
            <a:pPr algn="l" rtl="0" eaLnBrk="1" hangingPunct="1">
              <a:spcBef>
                <a:spcPts val="600"/>
              </a:spcBef>
              <a:spcAft>
                <a:spcPts val="1200"/>
              </a:spcAft>
            </a:pPr>
            <a:r>
              <a:rPr lang="tr" b="0" i="0" u="none" baseline="0" dirty="0"/>
              <a:t>Polis, "şüpheli" ve suç hakkında savcılığa başvurdu ve IP adresinin Sırbistan'da olduğunu bildirdi.</a:t>
            </a:r>
          </a:p>
          <a:p>
            <a:pPr algn="l" rtl="0" eaLnBrk="1" hangingPunct="1">
              <a:spcBef>
                <a:spcPts val="600"/>
              </a:spcBef>
              <a:spcAft>
                <a:spcPts val="1200"/>
              </a:spcAft>
            </a:pPr>
            <a:r>
              <a:rPr lang="tr" b="0" i="0" u="none" baseline="0" dirty="0"/>
              <a:t>Savcı, polisten Sırbistan polisiyle yapılması gereken uluslararası polis </a:t>
            </a:r>
            <a:r>
              <a:rPr lang="tr-TR" b="0" i="0" u="none" baseline="0" dirty="0"/>
              <a:t>teşkilatları arasında doğrudan </a:t>
            </a:r>
            <a:r>
              <a:rPr lang="tr" b="0" i="0" u="none" baseline="0" dirty="0"/>
              <a:t>işbirliği çalışmalarını yönetmesini istedi.</a:t>
            </a:r>
          </a:p>
          <a:p>
            <a:pPr algn="l" rtl="0" eaLnBrk="1" hangingPunct="1">
              <a:spcBef>
                <a:spcPts val="600"/>
              </a:spcBef>
              <a:spcAft>
                <a:spcPts val="1200"/>
              </a:spcAft>
            </a:pPr>
            <a:endParaRPr lang="tr" altLang="x-none" dirty="0"/>
          </a:p>
        </p:txBody>
      </p:sp>
      <p:sp>
        <p:nvSpPr>
          <p:cNvPr id="6" name="Title 1"/>
          <p:cNvSpPr>
            <a:spLocks noGrp="1"/>
          </p:cNvSpPr>
          <p:nvPr>
            <p:ph type="title"/>
          </p:nvPr>
        </p:nvSpPr>
        <p:spPr>
          <a:xfrm>
            <a:off x="457200" y="274638"/>
            <a:ext cx="8229600" cy="860425"/>
          </a:xfrm>
        </p:spPr>
        <p:txBody>
          <a:bodyPr/>
          <a:lstStyle/>
          <a:p>
            <a:pPr rtl="0"/>
            <a:r>
              <a:rPr lang="tr" b="1" i="0" u="none" baseline="0"/>
              <a:t>Vaka çalışması 2</a:t>
            </a:r>
            <a:endParaRPr lang="tr" altLang="x-none" b="1" dirty="0"/>
          </a:p>
        </p:txBody>
      </p:sp>
      <p:sp>
        <p:nvSpPr>
          <p:cNvPr id="4" name="Slide Number Placeholder 3"/>
          <p:cNvSpPr>
            <a:spLocks noGrp="1"/>
          </p:cNvSpPr>
          <p:nvPr>
            <p:ph type="sldNum" sz="quarter" idx="12"/>
          </p:nvPr>
        </p:nvSpPr>
        <p:spPr bwMode="auto">
          <a:xfrm>
            <a:off x="6553200" y="6356350"/>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r" rtl="0">
              <a:spcBef>
                <a:spcPct val="0"/>
              </a:spcBef>
              <a:buFontTx/>
              <a:buNone/>
            </a:pPr>
            <a:fld id="{3F4A90D2-2E43-4381-AEB7-9DE9DBBFCE4E}" type="slidenum">
              <a:rPr sz="1200">
                <a:solidFill>
                  <a:srgbClr val="898989"/>
                </a:solidFill>
              </a:rPr>
              <a:pPr>
                <a:spcBef>
                  <a:spcPct val="0"/>
                </a:spcBef>
                <a:buFontTx/>
                <a:buNone/>
              </a:pPr>
              <a:t>95</a:t>
            </a:fld>
            <a:endParaRPr lang="tr" altLang="x-none" sz="1200" dirty="0">
              <a:solidFill>
                <a:srgbClr val="898989"/>
              </a:solidFill>
            </a:endParaRPr>
          </a:p>
        </p:txBody>
      </p:sp>
    </p:spTree>
    <p:extLst>
      <p:ext uri="{BB962C8B-B14F-4D97-AF65-F5344CB8AC3E}">
        <p14:creationId xmlns:p14="http://schemas.microsoft.com/office/powerpoint/2010/main" val="1327150917"/>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zervirano mjesto sadržaja 2"/>
          <p:cNvSpPr>
            <a:spLocks noGrp="1"/>
          </p:cNvSpPr>
          <p:nvPr>
            <p:ph idx="1"/>
          </p:nvPr>
        </p:nvSpPr>
        <p:spPr>
          <a:xfrm>
            <a:off x="457200" y="2029216"/>
            <a:ext cx="8229600" cy="3858017"/>
          </a:xfrm>
        </p:spPr>
        <p:txBody>
          <a:bodyPr/>
          <a:lstStyle/>
          <a:p>
            <a:pPr marL="0" indent="0" algn="l" rtl="0">
              <a:buNone/>
              <a:defRPr/>
            </a:pPr>
            <a:r>
              <a:rPr lang="tr" b="0" i="0" u="none" baseline="0" dirty="0"/>
              <a:t>Soru:</a:t>
            </a:r>
            <a:endParaRPr lang="tr" dirty="0"/>
          </a:p>
          <a:p>
            <a:pPr marL="0" indent="0" algn="l" rtl="0">
              <a:buFont typeface="Arial" pitchFamily="34" charset="0"/>
              <a:buNone/>
              <a:defRPr/>
            </a:pPr>
            <a:endParaRPr lang="tr" altLang="x-none" dirty="0"/>
          </a:p>
          <a:p>
            <a:pPr marL="0" indent="0" algn="l" rtl="0">
              <a:buFont typeface="Arial" pitchFamily="34" charset="0"/>
              <a:buNone/>
              <a:defRPr/>
            </a:pPr>
            <a:r>
              <a:rPr lang="tr" b="0" i="0" u="none" baseline="0" dirty="0"/>
              <a:t>İki ülkenin polis teşkilatları arasında doğrudan irtibat kurulması nasıl mümkün oluyor?</a:t>
            </a:r>
            <a:endParaRPr lang="tr" dirty="0"/>
          </a:p>
          <a:p>
            <a:pPr marL="0" indent="0" algn="l" rtl="0">
              <a:buFont typeface="Arial" pitchFamily="34" charset="0"/>
              <a:buNone/>
              <a:defRPr/>
            </a:pPr>
            <a:endParaRPr lang="tr" dirty="0"/>
          </a:p>
        </p:txBody>
      </p:sp>
      <p:sp>
        <p:nvSpPr>
          <p:cNvPr id="5" name="Title 1"/>
          <p:cNvSpPr>
            <a:spLocks noGrp="1"/>
          </p:cNvSpPr>
          <p:nvPr>
            <p:ph type="title"/>
          </p:nvPr>
        </p:nvSpPr>
        <p:spPr>
          <a:xfrm>
            <a:off x="457200" y="274638"/>
            <a:ext cx="8229600" cy="860425"/>
          </a:xfrm>
        </p:spPr>
        <p:txBody>
          <a:bodyPr/>
          <a:lstStyle/>
          <a:p>
            <a:pPr rtl="0"/>
            <a:r>
              <a:rPr lang="tr" b="1" i="0" u="none" baseline="0"/>
              <a:t>Vaka çalışması 2</a:t>
            </a:r>
            <a:r>
              <a:rPr lang="tr" b="0" i="0" u="none" baseline="0"/>
              <a:t> (devam)</a:t>
            </a:r>
            <a:endParaRPr lang="tr" altLang="x-none" dirty="0"/>
          </a:p>
        </p:txBody>
      </p:sp>
      <p:sp>
        <p:nvSpPr>
          <p:cNvPr id="4" name="Slide Number Placeholder 3"/>
          <p:cNvSpPr>
            <a:spLocks noGrp="1"/>
          </p:cNvSpPr>
          <p:nvPr>
            <p:ph type="sldNum" sz="quarter" idx="12"/>
          </p:nvPr>
        </p:nvSpPr>
        <p:spPr bwMode="auto">
          <a:xfrm>
            <a:off x="6553200" y="6356350"/>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r" rtl="0">
              <a:spcBef>
                <a:spcPct val="0"/>
              </a:spcBef>
              <a:buFontTx/>
              <a:buNone/>
            </a:pPr>
            <a:fld id="{3F4A90D2-2E43-4381-AEB7-9DE9DBBFCE4E}" type="slidenum">
              <a:rPr sz="1200">
                <a:solidFill>
                  <a:srgbClr val="898989"/>
                </a:solidFill>
              </a:rPr>
              <a:pPr>
                <a:spcBef>
                  <a:spcPct val="0"/>
                </a:spcBef>
                <a:buFontTx/>
                <a:buNone/>
              </a:pPr>
              <a:t>96</a:t>
            </a:fld>
            <a:endParaRPr lang="tr" altLang="x-none" sz="1200" dirty="0">
              <a:solidFill>
                <a:srgbClr val="898989"/>
              </a:solidFill>
            </a:endParaRPr>
          </a:p>
        </p:txBody>
      </p:sp>
    </p:spTree>
    <p:extLst>
      <p:ext uri="{BB962C8B-B14F-4D97-AF65-F5344CB8AC3E}">
        <p14:creationId xmlns:p14="http://schemas.microsoft.com/office/powerpoint/2010/main" val="1679137420"/>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zervirano mjesto sadržaja 2"/>
          <p:cNvSpPr>
            <a:spLocks noGrp="1"/>
          </p:cNvSpPr>
          <p:nvPr>
            <p:ph idx="1"/>
          </p:nvPr>
        </p:nvSpPr>
        <p:spPr>
          <a:xfrm>
            <a:off x="457200" y="1578279"/>
            <a:ext cx="8229600" cy="4547884"/>
          </a:xfrm>
        </p:spPr>
        <p:txBody>
          <a:bodyPr>
            <a:normAutofit/>
          </a:bodyPr>
          <a:lstStyle/>
          <a:p>
            <a:pPr algn="l" rtl="0" eaLnBrk="1" hangingPunct="1">
              <a:spcBef>
                <a:spcPts val="600"/>
              </a:spcBef>
              <a:spcAft>
                <a:spcPts val="1200"/>
              </a:spcAft>
            </a:pPr>
            <a:r>
              <a:rPr lang="tr" sz="2800" b="0" i="0" u="none" baseline="0" dirty="0"/>
              <a:t>Çok hızlı bir şekilde uluslararası işbirliği kurulmas</a:t>
            </a:r>
            <a:r>
              <a:rPr lang="tr-TR" sz="2800" b="0" i="0" u="none" baseline="0" dirty="0"/>
              <a:t>ı sayesinde,</a:t>
            </a:r>
            <a:r>
              <a:rPr lang="tr" sz="2800" b="0" i="0" u="none" baseline="0" dirty="0"/>
              <a:t> soruşturma</a:t>
            </a:r>
            <a:r>
              <a:rPr lang="tr-TR" sz="2800" b="0" i="0" u="none" baseline="0" dirty="0"/>
              <a:t> sonucu </a:t>
            </a:r>
            <a:r>
              <a:rPr lang="tr" sz="2800" b="0" i="0" u="none" baseline="0" dirty="0"/>
              <a:t>35 yaşındaki bir adama ulaş</a:t>
            </a:r>
            <a:r>
              <a:rPr lang="tr-TR" sz="2800" b="0" i="0" u="none" baseline="0" dirty="0"/>
              <a:t>ıldı</a:t>
            </a:r>
            <a:r>
              <a:rPr lang="tr" sz="2800" b="0" i="0" u="none" baseline="0" dirty="0"/>
              <a:t>.</a:t>
            </a:r>
          </a:p>
          <a:p>
            <a:pPr algn="l" rtl="0" eaLnBrk="1" hangingPunct="1">
              <a:spcBef>
                <a:spcPts val="600"/>
              </a:spcBef>
              <a:spcAft>
                <a:spcPts val="1200"/>
              </a:spcAft>
            </a:pPr>
            <a:r>
              <a:rPr lang="tr" sz="2800" b="0" i="0" u="none" baseline="0" dirty="0"/>
              <a:t>Soruşturma ve yargılama Sırbistan tarafından gerçekleştirildi. Fail bir yıl hapis cezasına çarptırıldı. </a:t>
            </a:r>
          </a:p>
          <a:p>
            <a:pPr algn="l" rtl="0" eaLnBrk="1" hangingPunct="1">
              <a:spcBef>
                <a:spcPts val="600"/>
              </a:spcBef>
              <a:spcAft>
                <a:spcPts val="1200"/>
              </a:spcAft>
            </a:pPr>
            <a:r>
              <a:rPr lang="tr" sz="2800" b="0" i="0" u="none" baseline="0" dirty="0"/>
              <a:t>Hırvatistan yetkililerinin topladığı tüm deliller, Sırbistan Mahkemesinde görülen duruşmada Sırp savcı tarafından kullanıldı (KAY). </a:t>
            </a:r>
          </a:p>
          <a:p>
            <a:pPr algn="l" rtl="0" eaLnBrk="1" hangingPunct="1">
              <a:spcBef>
                <a:spcPts val="600"/>
              </a:spcBef>
              <a:spcAft>
                <a:spcPts val="1200"/>
              </a:spcAft>
            </a:pPr>
            <a:endParaRPr lang="tr" altLang="x-none" sz="2800" dirty="0"/>
          </a:p>
        </p:txBody>
      </p:sp>
      <p:sp>
        <p:nvSpPr>
          <p:cNvPr id="5" name="Title 1"/>
          <p:cNvSpPr>
            <a:spLocks noGrp="1"/>
          </p:cNvSpPr>
          <p:nvPr>
            <p:ph type="title"/>
          </p:nvPr>
        </p:nvSpPr>
        <p:spPr>
          <a:xfrm>
            <a:off x="457200" y="274638"/>
            <a:ext cx="8229600" cy="860425"/>
          </a:xfrm>
        </p:spPr>
        <p:txBody>
          <a:bodyPr/>
          <a:lstStyle/>
          <a:p>
            <a:pPr rtl="0"/>
            <a:r>
              <a:rPr lang="tr" b="1" i="0" u="none" baseline="0"/>
              <a:t>Vaka çalışması 2</a:t>
            </a:r>
            <a:r>
              <a:rPr lang="tr" b="0" i="0" u="none" baseline="0"/>
              <a:t> (devam)</a:t>
            </a:r>
            <a:endParaRPr lang="tr" altLang="x-none" dirty="0"/>
          </a:p>
        </p:txBody>
      </p:sp>
      <p:sp>
        <p:nvSpPr>
          <p:cNvPr id="4" name="Slide Number Placeholder 3"/>
          <p:cNvSpPr>
            <a:spLocks noGrp="1"/>
          </p:cNvSpPr>
          <p:nvPr>
            <p:ph type="sldNum" sz="quarter" idx="12"/>
          </p:nvPr>
        </p:nvSpPr>
        <p:spPr>
          <a:xfrm>
            <a:off x="6553200" y="6356350"/>
            <a:ext cx="2133600" cy="365125"/>
          </a:xfrm>
        </p:spPr>
        <p:txBody>
          <a:bodyPr/>
          <a:lstStyle/>
          <a:p>
            <a:pPr algn="r" rtl="0"/>
            <a:fld id="{CBD56858-EB0B-D04D-B23C-7A827FD60C9F}" type="slidenum">
              <a:rPr/>
              <a:pPr/>
              <a:t>97</a:t>
            </a:fld>
            <a:endParaRPr lang="tr"/>
          </a:p>
        </p:txBody>
      </p:sp>
    </p:spTree>
    <p:extLst>
      <p:ext uri="{BB962C8B-B14F-4D97-AF65-F5344CB8AC3E}">
        <p14:creationId xmlns:p14="http://schemas.microsoft.com/office/powerpoint/2010/main" val="1821810371"/>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zervirano mjesto sadržaja 2"/>
          <p:cNvSpPr>
            <a:spLocks noGrp="1"/>
          </p:cNvSpPr>
          <p:nvPr>
            <p:ph idx="1"/>
          </p:nvPr>
        </p:nvSpPr>
        <p:spPr>
          <a:xfrm>
            <a:off x="300625" y="1340285"/>
            <a:ext cx="8542749" cy="5373665"/>
          </a:xfrm>
        </p:spPr>
        <p:txBody>
          <a:bodyPr>
            <a:normAutofit/>
          </a:bodyPr>
          <a:lstStyle/>
          <a:p>
            <a:pPr algn="just" rtl="0">
              <a:lnSpc>
                <a:spcPct val="90000"/>
              </a:lnSpc>
              <a:spcBef>
                <a:spcPts val="600"/>
              </a:spcBef>
              <a:spcAft>
                <a:spcPts val="1200"/>
              </a:spcAft>
            </a:pPr>
            <a:r>
              <a:rPr lang="tr" sz="2400" b="0" i="0" u="none" baseline="0" dirty="0"/>
              <a:t>İki ülke arasında ilk temas</a:t>
            </a:r>
            <a:r>
              <a:rPr lang="tr-TR" sz="2400" b="0" i="0" u="none" baseline="0" dirty="0"/>
              <a:t>, </a:t>
            </a:r>
            <a:r>
              <a:rPr lang="tr" sz="2400" b="0" i="0" u="none" baseline="0" dirty="0"/>
              <a:t>polis teşkilatları arasında kuruldu. Ama Sırp savcı duruşma için mağdurun ifadesine ihtiyaç duyuyordu. </a:t>
            </a:r>
          </a:p>
          <a:p>
            <a:pPr algn="just" rtl="0">
              <a:lnSpc>
                <a:spcPct val="90000"/>
              </a:lnSpc>
              <a:spcBef>
                <a:spcPts val="600"/>
              </a:spcBef>
              <a:spcAft>
                <a:spcPts val="1200"/>
              </a:spcAft>
            </a:pPr>
            <a:r>
              <a:rPr lang="tr" sz="2400" b="0" i="0" u="none" baseline="0" dirty="0"/>
              <a:t>Sırp savcı, Hırvat savcıdan sadece soruşturmanın başında Hırvat polisinin topladığı elektronik deliller için değil, mağdurun ifadesi için de karşılıklı adli yardım çerçevesinde yardım talep etti. </a:t>
            </a:r>
          </a:p>
          <a:p>
            <a:pPr algn="just" rtl="0">
              <a:lnSpc>
                <a:spcPct val="90000"/>
              </a:lnSpc>
              <a:spcBef>
                <a:spcPts val="600"/>
              </a:spcBef>
              <a:spcAft>
                <a:spcPts val="1200"/>
              </a:spcAft>
            </a:pPr>
            <a:r>
              <a:rPr lang="tr" sz="2400" b="0" i="0" u="none" baseline="0" dirty="0"/>
              <a:t>Hırvatistan Mahkemesinde Hırvat savcının yönettiği duruşma görüntülü bağlantı yoluyla izlendi. Hırvatistan'daki duruşmaya hâkim, savcı, (Hırvatistan Mahkemesi tarafından atanan) sanık avukatı, tanıklar, </a:t>
            </a:r>
            <a:r>
              <a:rPr lang="tr-TR" sz="2400" b="0" i="0" u="none" baseline="0" dirty="0"/>
              <a:t>mağdur, mağdurun </a:t>
            </a:r>
            <a:r>
              <a:rPr lang="tr" sz="2400" b="0" i="0" u="none" baseline="0" dirty="0"/>
              <a:t>avukatı ve anne babası katıldı; Sırbistan'daki duruşmada savcı ve sanığın avukatı hazır bulunurken sanığın kendisi duruşmaya gelmedi. </a:t>
            </a:r>
          </a:p>
          <a:p>
            <a:pPr algn="just" rtl="0">
              <a:lnSpc>
                <a:spcPct val="90000"/>
              </a:lnSpc>
              <a:spcBef>
                <a:spcPts val="600"/>
              </a:spcBef>
              <a:spcAft>
                <a:spcPts val="1200"/>
              </a:spcAft>
            </a:pPr>
            <a:r>
              <a:rPr lang="tr" sz="2400" b="0" i="0" u="none" baseline="0" dirty="0"/>
              <a:t>Deliller Sırbistan'da görülen duruşmada sunuldu.</a:t>
            </a:r>
          </a:p>
          <a:p>
            <a:pPr algn="l" rtl="0">
              <a:lnSpc>
                <a:spcPct val="90000"/>
              </a:lnSpc>
              <a:spcBef>
                <a:spcPts val="600"/>
              </a:spcBef>
              <a:spcAft>
                <a:spcPts val="1200"/>
              </a:spcAft>
            </a:pPr>
            <a:endParaRPr lang="tr" altLang="en-US" sz="2400" dirty="0"/>
          </a:p>
        </p:txBody>
      </p:sp>
      <p:sp>
        <p:nvSpPr>
          <p:cNvPr id="5" name="Title 1"/>
          <p:cNvSpPr>
            <a:spLocks noGrp="1"/>
          </p:cNvSpPr>
          <p:nvPr>
            <p:ph type="title"/>
          </p:nvPr>
        </p:nvSpPr>
        <p:spPr>
          <a:xfrm>
            <a:off x="457200" y="274638"/>
            <a:ext cx="8229600" cy="860425"/>
          </a:xfrm>
        </p:spPr>
        <p:txBody>
          <a:bodyPr/>
          <a:lstStyle/>
          <a:p>
            <a:pPr rtl="0"/>
            <a:r>
              <a:rPr lang="tr" b="1" i="0" u="none" baseline="0"/>
              <a:t>Vaka çalışması 2</a:t>
            </a:r>
            <a:r>
              <a:rPr lang="tr" b="0" i="0" u="none" baseline="0"/>
              <a:t> (devam)</a:t>
            </a:r>
            <a:endParaRPr lang="tr" altLang="x-none" dirty="0"/>
          </a:p>
        </p:txBody>
      </p:sp>
      <p:sp>
        <p:nvSpPr>
          <p:cNvPr id="4" name="Slide Number Placeholder 3"/>
          <p:cNvSpPr>
            <a:spLocks noGrp="1"/>
          </p:cNvSpPr>
          <p:nvPr>
            <p:ph type="sldNum" sz="quarter" idx="12"/>
          </p:nvPr>
        </p:nvSpPr>
        <p:spPr>
          <a:xfrm>
            <a:off x="6553200" y="6356350"/>
            <a:ext cx="2133600" cy="365125"/>
          </a:xfrm>
        </p:spPr>
        <p:txBody>
          <a:bodyPr/>
          <a:lstStyle/>
          <a:p>
            <a:pPr algn="r" rtl="0"/>
            <a:fld id="{CBD56858-EB0B-D04D-B23C-7A827FD60C9F}" type="slidenum">
              <a:rPr/>
              <a:pPr/>
              <a:t>98</a:t>
            </a:fld>
            <a:endParaRPr lang="tr"/>
          </a:p>
        </p:txBody>
      </p:sp>
    </p:spTree>
    <p:extLst>
      <p:ext uri="{BB962C8B-B14F-4D97-AF65-F5344CB8AC3E}">
        <p14:creationId xmlns:p14="http://schemas.microsoft.com/office/powerpoint/2010/main" val="1390375857"/>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zervirano mjesto sadržaja 2"/>
          <p:cNvSpPr>
            <a:spLocks noGrp="1"/>
          </p:cNvSpPr>
          <p:nvPr>
            <p:ph idx="1"/>
          </p:nvPr>
        </p:nvSpPr>
        <p:spPr/>
        <p:txBody>
          <a:bodyPr>
            <a:normAutofit lnSpcReduction="10000"/>
          </a:bodyPr>
          <a:lstStyle/>
          <a:p>
            <a:pPr algn="l" rtl="0">
              <a:buFont typeface="Arial" pitchFamily="34" charset="0"/>
              <a:buChar char="•"/>
              <a:defRPr/>
            </a:pPr>
            <a:r>
              <a:rPr lang="tr" sz="2800" b="0" i="0" u="none" baseline="0" dirty="0"/>
              <a:t>Sorular:</a:t>
            </a:r>
          </a:p>
          <a:p>
            <a:pPr marL="514350" indent="-514350" algn="l" rtl="0">
              <a:buFont typeface="Arial" pitchFamily="34" charset="0"/>
              <a:buAutoNum type="arabicPeriod"/>
              <a:defRPr/>
            </a:pPr>
            <a:r>
              <a:rPr lang="tr" sz="2800" b="0" i="0" u="none" baseline="0" dirty="0"/>
              <a:t>Bir KAY talebinin içeriğinde bulunması gerekli unsurlar nelerdir? </a:t>
            </a:r>
            <a:endParaRPr lang="tr" sz="2800" dirty="0"/>
          </a:p>
          <a:p>
            <a:pPr marL="514350" indent="-514350" algn="l" rtl="0">
              <a:buFont typeface="Arial" pitchFamily="34" charset="0"/>
              <a:buAutoNum type="arabicPeriod"/>
              <a:defRPr/>
            </a:pPr>
            <a:r>
              <a:rPr lang="tr" sz="2800" b="0" i="0" u="none" baseline="0" dirty="0"/>
              <a:t>Fiilin iki tarafta da suç teşkil etme durumu yoksa, Budapeşte Sözleşmesi'nin Taraf Devletlerinden biri Budapeşte Sözleşmesi'nin 2 ila 11. Maddeleri çerçevesindeki herhangi bir suçla bağlantılı verilerin korunması için yapılan KAY talebini reddedebilir mi?</a:t>
            </a:r>
            <a:endParaRPr lang="tr" sz="2800" dirty="0"/>
          </a:p>
          <a:p>
            <a:pPr marL="514350" indent="-514350" algn="l" rtl="0">
              <a:buFont typeface="Arial" pitchFamily="34" charset="0"/>
              <a:buAutoNum type="arabicPeriod"/>
              <a:defRPr/>
            </a:pPr>
            <a:r>
              <a:rPr lang="tr" sz="2800" b="0" i="0" u="none" baseline="0" dirty="0"/>
              <a:t>Bir savcı ya da hâkim olarak en çok hangi suç için KAY talebinde bulunuyorsunuz?</a:t>
            </a:r>
          </a:p>
          <a:p>
            <a:pPr marL="514350" indent="-514350" algn="l" rtl="0">
              <a:buFont typeface="Arial" pitchFamily="34" charset="0"/>
              <a:buAutoNum type="arabicPeriod"/>
              <a:defRPr/>
            </a:pPr>
            <a:endParaRPr lang="tr" sz="2800" dirty="0"/>
          </a:p>
          <a:p>
            <a:pPr marL="514350" indent="-514350" algn="l" rtl="0">
              <a:buFont typeface="Arial" pitchFamily="34" charset="0"/>
              <a:buAutoNum type="arabicPeriod"/>
              <a:defRPr/>
            </a:pPr>
            <a:endParaRPr lang="tr" dirty="0"/>
          </a:p>
        </p:txBody>
      </p:sp>
      <p:sp>
        <p:nvSpPr>
          <p:cNvPr id="5" name="Title 1"/>
          <p:cNvSpPr>
            <a:spLocks noGrp="1"/>
          </p:cNvSpPr>
          <p:nvPr>
            <p:ph type="title"/>
          </p:nvPr>
        </p:nvSpPr>
        <p:spPr>
          <a:xfrm>
            <a:off x="457200" y="274638"/>
            <a:ext cx="8229600" cy="860425"/>
          </a:xfrm>
        </p:spPr>
        <p:txBody>
          <a:bodyPr/>
          <a:lstStyle/>
          <a:p>
            <a:pPr rtl="0"/>
            <a:r>
              <a:rPr lang="tr" b="1" i="0" u="none" baseline="0"/>
              <a:t>Vaka çalışması 2</a:t>
            </a:r>
            <a:r>
              <a:rPr lang="tr" b="0" i="0" u="none" baseline="0"/>
              <a:t> (devam)</a:t>
            </a:r>
            <a:endParaRPr lang="tr" altLang="x-none" dirty="0"/>
          </a:p>
        </p:txBody>
      </p:sp>
      <p:sp>
        <p:nvSpPr>
          <p:cNvPr id="4" name="Slide Number Placeholder 3"/>
          <p:cNvSpPr>
            <a:spLocks noGrp="1"/>
          </p:cNvSpPr>
          <p:nvPr>
            <p:ph type="sldNum" sz="quarter" idx="12"/>
          </p:nvPr>
        </p:nvSpPr>
        <p:spPr>
          <a:xfrm>
            <a:off x="6553200" y="6356350"/>
            <a:ext cx="2133600" cy="365125"/>
          </a:xfrm>
        </p:spPr>
        <p:txBody>
          <a:bodyPr/>
          <a:lstStyle/>
          <a:p>
            <a:pPr algn="r" rtl="0"/>
            <a:fld id="{CBD56858-EB0B-D04D-B23C-7A827FD60C9F}" type="slidenum">
              <a:rPr/>
              <a:pPr/>
              <a:t>99</a:t>
            </a:fld>
            <a:endParaRPr lang="tr"/>
          </a:p>
        </p:txBody>
      </p:sp>
    </p:spTree>
    <p:extLst>
      <p:ext uri="{BB962C8B-B14F-4D97-AF65-F5344CB8AC3E}">
        <p14:creationId xmlns:p14="http://schemas.microsoft.com/office/powerpoint/2010/main" val="363755533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17336</TotalTime>
  <Words>13280</Words>
  <Application>Microsoft Office PowerPoint</Application>
  <PresentationFormat>On-screen Show (4:3)</PresentationFormat>
  <Paragraphs>1076</Paragraphs>
  <Slides>107</Slides>
  <Notes>102</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107</vt:i4>
      </vt:variant>
    </vt:vector>
  </HeadingPairs>
  <TitlesOfParts>
    <vt:vector size="116" baseType="lpstr">
      <vt:lpstr>ＭＳ Ｐゴシック</vt:lpstr>
      <vt:lpstr>ＭＳ Ｐゴシック</vt:lpstr>
      <vt:lpstr>Arial</vt:lpstr>
      <vt:lpstr>Arial Narrow</vt:lpstr>
      <vt:lpstr>Calibri</vt:lpstr>
      <vt:lpstr>Courier New</vt:lpstr>
      <vt:lpstr>Lucida Grande</vt:lpstr>
      <vt:lpstr>Times New Roman</vt:lpstr>
      <vt:lpstr>Office Theme</vt:lpstr>
      <vt:lpstr>Hâkim ve Savcılar İçin Siber Suçlar Konusuna Giriş Eğitimi</vt:lpstr>
      <vt:lpstr>Gündem</vt:lpstr>
      <vt:lpstr>Gündem</vt:lpstr>
      <vt:lpstr>Oturumun Hedefleri</vt:lpstr>
      <vt:lpstr>Oturumun Hedefleri</vt:lpstr>
      <vt:lpstr>Birinci Bölüm Giriş </vt:lpstr>
      <vt:lpstr>Hizmet Sağlayıcı</vt:lpstr>
      <vt:lpstr>Hizmet Sağlayıcı</vt:lpstr>
      <vt:lpstr>Elektronik Deliller</vt:lpstr>
      <vt:lpstr>Veri türleri</vt:lpstr>
      <vt:lpstr>Abone Bilgileri</vt:lpstr>
      <vt:lpstr>Trafik Verileri</vt:lpstr>
      <vt:lpstr>İçerik Verileri</vt:lpstr>
      <vt:lpstr>Bulut Veri</vt:lpstr>
      <vt:lpstr>Avrupa Konseyi Bulut Delil Grubu (CEG)</vt:lpstr>
      <vt:lpstr>Bulutta tutulan delillerle  ilgili güçlükler</vt:lpstr>
      <vt:lpstr>PowerPoint Presentation</vt:lpstr>
      <vt:lpstr>İkinci Bölüm   Ulusal Hizmet Sağlayıcıların Elindeki Verilere Erişim </vt:lpstr>
      <vt:lpstr>İşbirliği Seviyeleri</vt:lpstr>
      <vt:lpstr>Zorunlu İşbirliği</vt:lpstr>
      <vt:lpstr>Depolanan Bilgisayar Verilerinin Süratli Şekilde Korunması</vt:lpstr>
      <vt:lpstr>Hizmet sağlayıcılara verileri koruma emrinin verilmesi</vt:lpstr>
      <vt:lpstr>Hizmet sağlayıcılara verileri koruma emrinin verilmesi</vt:lpstr>
      <vt:lpstr>Trafik Verilerinin Süratli Şekilde Korunması ve Kısmen Açıklanması</vt:lpstr>
      <vt:lpstr>Hizmet sağlayıcılara kısmi trafik verilerini açıklama emrinin verilmesi</vt:lpstr>
      <vt:lpstr>Hizmet sağlayıcılara kısmi trafik verilerini ifşa etme emrinin verilmesi</vt:lpstr>
      <vt:lpstr>İbraz Emirleri</vt:lpstr>
      <vt:lpstr>Hizmet sağlayıcılara verileri ibraz etme emrinin verilmesi</vt:lpstr>
      <vt:lpstr>Hizmet sağlayıcılara verileri ibraz etme emrinin verilmesi</vt:lpstr>
      <vt:lpstr>Trafik Verilerinin Gerçek Zamanlı Olarak Toplanması</vt:lpstr>
      <vt:lpstr>Hizmet sağlayıcılara trafik verilerini gerçek zamanlı olarak toplama emrinin verilmesi </vt:lpstr>
      <vt:lpstr>Hizmet sağlayıcılara trafik verilerini gerçek zamanlı olarak toplama emrinin verilmesi</vt:lpstr>
      <vt:lpstr>Hizmet sağlayıcılara trafik verilerini gerçek zamanlı olarak toplama emrinin verilmesi</vt:lpstr>
      <vt:lpstr>İçerik Verilerinin Ele Geçirilmesi</vt:lpstr>
      <vt:lpstr>Hizmet sağlayıcılara içerik verilerini ele geçirme emrinin verilmesi</vt:lpstr>
      <vt:lpstr>Hizmet sağlayıcılara içerik verilerini ele geçirme emrinin verilmesi</vt:lpstr>
      <vt:lpstr>Hizmet sağlayıcılara içerik verilerini ele geçirme emrinin verilmesi</vt:lpstr>
      <vt:lpstr>Hizmet Sağlayıcılarla Gönüllü İşbirliği</vt:lpstr>
      <vt:lpstr>Ulusal Hizmet Sağlayıcıların Elindeki Bulut Verilere Erişim</vt:lpstr>
      <vt:lpstr>PowerPoint Presentation</vt:lpstr>
      <vt:lpstr>Üçüncü Bölüm Yabancı Hizmet Sağlayıcıların Elindeki Verilere Erişim</vt:lpstr>
      <vt:lpstr>Giriş</vt:lpstr>
      <vt:lpstr>İşbirliği Seviyeleri</vt:lpstr>
      <vt:lpstr>Zorunlu İşbirliği</vt:lpstr>
      <vt:lpstr>İbraz Emirleri</vt:lpstr>
      <vt:lpstr>Depolanan Bilgisayar Verilerinin Süratli Şekilde Korunması</vt:lpstr>
      <vt:lpstr>Çokuluslu hizmet sağlayıcılardan verilerin süratli şekilde korunması talebinde bulunulması</vt:lpstr>
      <vt:lpstr>Çokuluslu hizmet sağlayıcılardan verilerin süratli şekilde korunması talebinde bulunulması</vt:lpstr>
      <vt:lpstr>Korunan trafik verilerinin süratli şekilde açıklanması</vt:lpstr>
      <vt:lpstr>Çokuluslu hizmet sağlayıcılardan trafik verilerinin açıklanması talebinde bulunulması</vt:lpstr>
      <vt:lpstr>Depolanan bilgisayar verilerine erişim konusunda karşılıklı yardım</vt:lpstr>
      <vt:lpstr>Yabancı hizmet sağlayıcılardan depolanan verilere erişim talebinde bulunulması</vt:lpstr>
      <vt:lpstr>Trafik verilerinin gerçek zamanlı olarak toplanması konusunda karşılıklı yardım</vt:lpstr>
      <vt:lpstr>Çokuluslu hizmet sağlayıcılara trafik verilerini gerçek zamanlı olarak toplama talebinde bulunulması</vt:lpstr>
      <vt:lpstr>Yasal Yetkilere Dayanan Gönüllü İşbirliği</vt:lpstr>
      <vt:lpstr>PowerPoint Presentation</vt:lpstr>
      <vt:lpstr>Madde 32 - Depolanan Bilgisayar Verilerine, İzinli Şekilde veya Bu Verilerin Halka Açık Olduğu Durumlarda Sınır Ötesinden Erişim Sağlanması</vt:lpstr>
      <vt:lpstr>İzin olmaksızın </vt:lpstr>
      <vt:lpstr>Madde 32 - Depolanan Bilgisayar Verilerine, İzinli Şekilde veya Bu Verilerin Halka Açık Olduğu Durumlarda Sınır Ötesinden Erişim Sağlanması</vt:lpstr>
      <vt:lpstr>Halkın serbest kullanımına sunulan veri </vt:lpstr>
      <vt:lpstr>Madde 32 - Depolanan Bilgisayar Verilerine, İzinli Şekilde veya Bu Verilerin Halka Açık Olduğu Durumlarda Sınır Ötesinden Erişim Sağlanması</vt:lpstr>
      <vt:lpstr>Diğer Tarafın ülkesinde depolanmış bilgisayar verileri</vt:lpstr>
      <vt:lpstr>Madde 32 - Depolanan Bilgisayar Verilerine, İzinli Şekilde veya Bu Verilerin Halka Açık Olduğu Durumlarda Sınır Ötesinden Erişim Sağlanması</vt:lpstr>
      <vt:lpstr>Yasal ve gönüllü onay</vt:lpstr>
      <vt:lpstr>Madde 32 - Depolanan Bilgisayar Verilerine, İzinli Şekilde veya Bu Verilerin Halka Açık Olduğu Durumlarda Sınır Ötesinden Erişim Sağlanması</vt:lpstr>
      <vt:lpstr>Veriyi ifşa etme yetkisini yasal olarak haiz bulunan kişi</vt:lpstr>
      <vt:lpstr>Yasal Yetkilerden Bağımsız Gönüllü İşbirliği</vt:lpstr>
      <vt:lpstr>PowerPoint Presentation</vt:lpstr>
      <vt:lpstr>PowerPoint Presentation</vt:lpstr>
      <vt:lpstr>PowerPoint Presentation</vt:lpstr>
      <vt:lpstr>Apple</vt:lpstr>
      <vt:lpstr>Facebook</vt:lpstr>
      <vt:lpstr>Microsoft</vt:lpstr>
      <vt:lpstr>Yabancı Hizmet Sağlayıcılarla İşbirliğinde  Göz Önünde Bulundurulacak Konular</vt:lpstr>
      <vt:lpstr>Politikaların Değişken Olması</vt:lpstr>
      <vt:lpstr>Konum, Bölgesellik ve Yargı Yetkisi</vt:lpstr>
      <vt:lpstr>ABD ve Avrupalı Sağlayıcıların Farkları</vt:lpstr>
      <vt:lpstr>Doğrudan koruma ve acil talepler</vt:lpstr>
      <vt:lpstr>Farklı veri türleri için farklı şartlar</vt:lpstr>
      <vt:lpstr>Google Inc. Örneği</vt:lpstr>
      <vt:lpstr>Google Inc. Örneği</vt:lpstr>
      <vt:lpstr> Google Inc. Örneği</vt:lpstr>
      <vt:lpstr>PowerPoint Presentation</vt:lpstr>
      <vt:lpstr>Dördüncü Bölüm Vaka çalışmaları </vt:lpstr>
      <vt:lpstr>Vaka çalışmaları 1 - 3</vt:lpstr>
      <vt:lpstr>Vaka çalışması 1</vt:lpstr>
      <vt:lpstr>Vaka çalışması 1 (devam)</vt:lpstr>
      <vt:lpstr>Vaka çalışması 1 (devam)</vt:lpstr>
      <vt:lpstr>Vaka çalışması 1 (devam)</vt:lpstr>
      <vt:lpstr>Vaka çalışması 1 (devam)</vt:lpstr>
      <vt:lpstr>Vaka çalışması 1 (devam)</vt:lpstr>
      <vt:lpstr>Vaka çalışması 1 (devam)</vt:lpstr>
      <vt:lpstr>Vaka çalışması 1 (devam)</vt:lpstr>
      <vt:lpstr>Vaka çalışması 1 (devam)</vt:lpstr>
      <vt:lpstr>Vaka çalışması 2</vt:lpstr>
      <vt:lpstr>Vaka çalışması 2 (devam)</vt:lpstr>
      <vt:lpstr>Vaka çalışması 2 (devam)</vt:lpstr>
      <vt:lpstr>Vaka çalışması 2 (devam)</vt:lpstr>
      <vt:lpstr>Vaka çalışması 2 (devam)</vt:lpstr>
      <vt:lpstr>Vaka çalışması 3 - delillerin yasallığı</vt:lpstr>
      <vt:lpstr>Vaka çalışması 3 (devam)</vt:lpstr>
      <vt:lpstr>Vaka çalışması 4</vt:lpstr>
      <vt:lpstr>PowerPoint Presentation</vt:lpstr>
      <vt:lpstr>Beşinci Bölüm Özet </vt:lpstr>
      <vt:lpstr>Oturumun Hedefleri</vt:lpstr>
      <vt:lpstr>Oturumun Hedefleri</vt:lpstr>
      <vt:lpstr>PowerPoint Presentation</vt:lpstr>
    </vt:vector>
  </TitlesOfParts>
  <Company>Technology Risk Limited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Nigel Jones</dc:creator>
  <cp:lastModifiedBy>Ahu Latifoglu</cp:lastModifiedBy>
  <cp:revision>518</cp:revision>
  <cp:lastPrinted>2012-01-06T12:07:57Z</cp:lastPrinted>
  <dcterms:created xsi:type="dcterms:W3CDTF">2012-01-25T11:53:12Z</dcterms:created>
  <dcterms:modified xsi:type="dcterms:W3CDTF">2017-11-04T14:27:04Z</dcterms:modified>
</cp:coreProperties>
</file>